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15"/>
  </p:notesMasterIdLst>
  <p:sldIdLst>
    <p:sldId id="256" r:id="rId2"/>
    <p:sldId id="264" r:id="rId3"/>
    <p:sldId id="277" r:id="rId4"/>
    <p:sldId id="329" r:id="rId5"/>
    <p:sldId id="330" r:id="rId6"/>
    <p:sldId id="333" r:id="rId7"/>
    <p:sldId id="331" r:id="rId8"/>
    <p:sldId id="306" r:id="rId9"/>
    <p:sldId id="334" r:id="rId10"/>
    <p:sldId id="335" r:id="rId11"/>
    <p:sldId id="324" r:id="rId12"/>
    <p:sldId id="336" r:id="rId13"/>
    <p:sldId id="332"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Eras Light ITC" panose="020B0402030504020804" pitchFamily="34" charset="0"/>
      <p:regular r:id="rId20"/>
    </p:embeddedFont>
    <p:embeddedFont>
      <p:font typeface="Corbel" panose="020B0503020204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CCE3F5"/>
    <a:srgbClr val="E8EDF5"/>
    <a:srgbClr val="B7BDC3"/>
    <a:srgbClr val="1CADE4"/>
    <a:srgbClr val="A5B4C0"/>
    <a:srgbClr val="0070C0"/>
    <a:srgbClr val="FF5D5D"/>
    <a:srgbClr val="FCEBB6"/>
    <a:srgbClr val="F5B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0" autoAdjust="0"/>
    <p:restoredTop sz="93357" autoAdjust="0"/>
  </p:normalViewPr>
  <p:slideViewPr>
    <p:cSldViewPr snapToGrid="0">
      <p:cViewPr varScale="1">
        <p:scale>
          <a:sx n="69" d="100"/>
          <a:sy n="69" d="100"/>
        </p:scale>
        <p:origin x="1014" y="78"/>
      </p:cViewPr>
      <p:guideLst/>
    </p:cSldViewPr>
  </p:slideViewPr>
  <p:outlineViewPr>
    <p:cViewPr>
      <p:scale>
        <a:sx n="33" d="100"/>
        <a:sy n="33" d="100"/>
      </p:scale>
      <p:origin x="0" y="-8310"/>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E25D0-C634-445E-ADB9-7E56C1A75CA8}" type="datetimeFigureOut">
              <a:rPr lang="id-ID" smtClean="0"/>
              <a:t>16/07/2014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8ACAE-A6C1-4783-B978-4E913A83CCD1}" type="slidenum">
              <a:rPr lang="id-ID" smtClean="0"/>
              <a:t>‹#›</a:t>
            </a:fld>
            <a:endParaRPr lang="id-ID"/>
          </a:p>
        </p:txBody>
      </p:sp>
    </p:spTree>
    <p:extLst>
      <p:ext uri="{BB962C8B-B14F-4D97-AF65-F5344CB8AC3E}">
        <p14:creationId xmlns:p14="http://schemas.microsoft.com/office/powerpoint/2010/main" val="215485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4</a:t>
            </a:fld>
            <a:endParaRPr lang="id-ID"/>
          </a:p>
        </p:txBody>
      </p:sp>
    </p:spTree>
    <p:extLst>
      <p:ext uri="{BB962C8B-B14F-4D97-AF65-F5344CB8AC3E}">
        <p14:creationId xmlns:p14="http://schemas.microsoft.com/office/powerpoint/2010/main" val="95761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9</a:t>
            </a:fld>
            <a:endParaRPr lang="id-ID"/>
          </a:p>
        </p:txBody>
      </p:sp>
    </p:spTree>
    <p:extLst>
      <p:ext uri="{BB962C8B-B14F-4D97-AF65-F5344CB8AC3E}">
        <p14:creationId xmlns:p14="http://schemas.microsoft.com/office/powerpoint/2010/main" val="128875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10</a:t>
            </a:fld>
            <a:endParaRPr lang="id-ID"/>
          </a:p>
        </p:txBody>
      </p:sp>
    </p:spTree>
    <p:extLst>
      <p:ext uri="{BB962C8B-B14F-4D97-AF65-F5344CB8AC3E}">
        <p14:creationId xmlns:p14="http://schemas.microsoft.com/office/powerpoint/2010/main" val="315567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4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27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4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7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91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58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431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5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5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795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8081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4550" y="785253"/>
            <a:ext cx="10497820" cy="3046456"/>
          </a:xfrm>
        </p:spPr>
        <p:txBody>
          <a:bodyPr anchor="ctr">
            <a:noAutofit/>
          </a:bodyPr>
          <a:lstStyle/>
          <a:p>
            <a:r>
              <a:rPr lang="en-US"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rPr>
              <a:t>RESEARCH METHODS FOR THE BEHAVIORAL SCIENCES </a:t>
            </a:r>
            <a:endParaRPr lang="id-ID"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endParaRPr>
          </a:p>
        </p:txBody>
      </p:sp>
      <p:sp>
        <p:nvSpPr>
          <p:cNvPr id="3" name="Subtitle 2"/>
          <p:cNvSpPr>
            <a:spLocks noGrp="1"/>
          </p:cNvSpPr>
          <p:nvPr>
            <p:ph type="subTitle" idx="1"/>
          </p:nvPr>
        </p:nvSpPr>
        <p:spPr>
          <a:xfrm>
            <a:off x="1709530" y="3986256"/>
            <a:ext cx="8767860" cy="1628933"/>
          </a:xfrm>
        </p:spPr>
        <p:txBody>
          <a:bodyPr>
            <a:noAutofit/>
          </a:bodyPr>
          <a:lstStyle/>
          <a:p>
            <a:pPr>
              <a:lnSpc>
                <a:spcPct val="110000"/>
              </a:lnSpc>
              <a:spcBef>
                <a:spcPts val="0"/>
              </a:spcBef>
            </a:pPr>
            <a:r>
              <a:rPr lang="en-US" sz="2800" dirty="0">
                <a:latin typeface="Eras Light ITC" panose="020B0402030504020804" pitchFamily="34" charset="0"/>
              </a:rPr>
              <a:t>Frederick J. Gravetter </a:t>
            </a:r>
            <a:endParaRPr lang="en-US" sz="2800" dirty="0" smtClean="0">
              <a:latin typeface="Eras Light ITC" panose="020B0402030504020804" pitchFamily="34" charset="0"/>
            </a:endParaRPr>
          </a:p>
          <a:p>
            <a:pPr>
              <a:lnSpc>
                <a:spcPct val="110000"/>
              </a:lnSpc>
              <a:spcBef>
                <a:spcPts val="0"/>
              </a:spcBef>
            </a:pPr>
            <a:r>
              <a:rPr lang="en-US" sz="2800" dirty="0" smtClean="0">
                <a:latin typeface="Eras Light ITC" panose="020B0402030504020804" pitchFamily="34" charset="0"/>
              </a:rPr>
              <a:t>and </a:t>
            </a:r>
          </a:p>
          <a:p>
            <a:pPr>
              <a:lnSpc>
                <a:spcPct val="110000"/>
              </a:lnSpc>
              <a:spcBef>
                <a:spcPts val="0"/>
              </a:spcBef>
            </a:pPr>
            <a:r>
              <a:rPr lang="en-US" sz="2800" dirty="0" smtClean="0">
                <a:latin typeface="Eras Light ITC" panose="020B0402030504020804" pitchFamily="34" charset="0"/>
              </a:rPr>
              <a:t>Lori-Ann b</a:t>
            </a:r>
            <a:r>
              <a:rPr lang="en-US" sz="2800" dirty="0">
                <a:latin typeface="Eras Light ITC" panose="020B0402030504020804" pitchFamily="34" charset="0"/>
              </a:rPr>
              <a:t>. forzano</a:t>
            </a:r>
            <a:endParaRPr lang="en-US" sz="2800" dirty="0" smtClean="0">
              <a:latin typeface="Eras Light ITC" panose="020B0402030504020804" pitchFamily="34" charset="0"/>
            </a:endParaRPr>
          </a:p>
        </p:txBody>
      </p:sp>
    </p:spTree>
    <p:extLst>
      <p:ext uri="{BB962C8B-B14F-4D97-AF65-F5344CB8AC3E}">
        <p14:creationId xmlns:p14="http://schemas.microsoft.com/office/powerpoint/2010/main" val="279263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140342" y="1746424"/>
            <a:ext cx="10165251" cy="4832092"/>
          </a:xfrm>
          <a:prstGeom prst="rect">
            <a:avLst/>
          </a:prstGeom>
        </p:spPr>
        <p:txBody>
          <a:bodyPr wrap="square">
            <a:spAutoFit/>
          </a:bodyPr>
          <a:lstStyle/>
          <a:p>
            <a:r>
              <a:rPr lang="en-US" sz="2200" b="1" dirty="0" smtClean="0">
                <a:solidFill>
                  <a:srgbClr val="0070C0"/>
                </a:solidFill>
                <a:latin typeface="Eras Light ITC" panose="020B0402030504020804" pitchFamily="34" charset="0"/>
              </a:rPr>
              <a:t>a.	DIFFERENTIAL ATTRITION</a:t>
            </a:r>
          </a:p>
          <a:p>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a:t>
            </a:r>
            <a:r>
              <a:rPr lang="en-US" sz="2200" b="1" i="1" dirty="0" smtClean="0">
                <a:solidFill>
                  <a:srgbClr val="0070C0"/>
                </a:solidFill>
                <a:latin typeface="Eras Light ITC" panose="020B0402030504020804" pitchFamily="34" charset="0"/>
              </a:rPr>
              <a:t>Differential </a:t>
            </a:r>
            <a:r>
              <a:rPr lang="en-US" sz="2200" b="1" i="1" dirty="0">
                <a:solidFill>
                  <a:srgbClr val="0070C0"/>
                </a:solidFill>
                <a:latin typeface="Eras Light ITC" panose="020B0402030504020804" pitchFamily="34" charset="0"/>
              </a:rPr>
              <a:t>attrition </a:t>
            </a:r>
            <a:r>
              <a:rPr lang="en-US" sz="2200" dirty="0">
                <a:solidFill>
                  <a:srgbClr val="0070C0"/>
                </a:solidFill>
                <a:latin typeface="Eras Light ITC" panose="020B0402030504020804" pitchFamily="34" charset="0"/>
              </a:rPr>
              <a:t>refers to </a:t>
            </a:r>
            <a:r>
              <a:rPr lang="en-US" sz="2200" b="1" i="1" dirty="0">
                <a:solidFill>
                  <a:srgbClr val="00B050"/>
                </a:solidFill>
                <a:latin typeface="Eras Light ITC" panose="020B0402030504020804" pitchFamily="34" charset="0"/>
              </a:rPr>
              <a:t>differences in attrition rates </a:t>
            </a:r>
            <a:r>
              <a:rPr lang="en-US" sz="2200" dirty="0" smtClean="0">
                <a:solidFill>
                  <a:srgbClr val="0070C0"/>
                </a:solidFill>
                <a:latin typeface="Eras Light ITC" panose="020B0402030504020804" pitchFamily="34" charset="0"/>
              </a:rPr>
              <a:t>from </a:t>
            </a:r>
            <a:r>
              <a:rPr lang="en-US" sz="2200" b="1" i="1" dirty="0">
                <a:solidFill>
                  <a:srgbClr val="00B050"/>
                </a:solidFill>
                <a:latin typeface="Eras Light ITC" panose="020B0402030504020804" pitchFamily="34" charset="0"/>
              </a:rPr>
              <a:t>one group to </a:t>
            </a:r>
            <a:r>
              <a:rPr lang="en-US" sz="2200" b="1" i="1" dirty="0" smtClean="0">
                <a:solidFill>
                  <a:srgbClr val="00B050"/>
                </a:solidFill>
                <a:latin typeface="Eras Light ITC" panose="020B0402030504020804" pitchFamily="34" charset="0"/>
              </a:rPr>
              <a:t>	another</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and </a:t>
            </a:r>
            <a:r>
              <a:rPr lang="en-US" sz="2200" b="1" i="1" dirty="0">
                <a:solidFill>
                  <a:srgbClr val="FF0000"/>
                </a:solidFill>
                <a:latin typeface="Eras Light ITC" panose="020B0402030504020804" pitchFamily="34" charset="0"/>
              </a:rPr>
              <a:t>can threaten </a:t>
            </a:r>
            <a:r>
              <a:rPr lang="en-US" sz="2200" dirty="0">
                <a:solidFill>
                  <a:srgbClr val="0070C0"/>
                </a:solidFill>
                <a:latin typeface="Eras Light ITC" panose="020B0402030504020804" pitchFamily="34" charset="0"/>
              </a:rPr>
              <a:t>the </a:t>
            </a:r>
            <a:r>
              <a:rPr lang="en-US" sz="2200" b="1" i="1" dirty="0">
                <a:solidFill>
                  <a:srgbClr val="00B050"/>
                </a:solidFill>
                <a:latin typeface="Eras Light ITC" panose="020B0402030504020804" pitchFamily="34" charset="0"/>
              </a:rPr>
              <a:t>internal </a:t>
            </a:r>
            <a:r>
              <a:rPr lang="en-US" sz="2200" b="1" i="1" dirty="0" smtClean="0">
                <a:solidFill>
                  <a:srgbClr val="00B050"/>
                </a:solidFill>
                <a:latin typeface="Eras Light ITC" panose="020B0402030504020804" pitchFamily="34" charset="0"/>
              </a:rPr>
              <a:t>validity </a:t>
            </a:r>
            <a:r>
              <a:rPr lang="en-US" sz="2200" b="1" i="1" dirty="0">
                <a:solidFill>
                  <a:srgbClr val="00B050"/>
                </a:solidFill>
                <a:latin typeface="Eras Light ITC" panose="020B0402030504020804" pitchFamily="34" charset="0"/>
              </a:rPr>
              <a:t>of a </a:t>
            </a:r>
            <a:r>
              <a:rPr lang="en-US" sz="2200" b="1" i="1" dirty="0" smtClean="0">
                <a:solidFill>
                  <a:srgbClr val="00B050"/>
                </a:solidFill>
                <a:latin typeface="Eras Light ITC" panose="020B0402030504020804" pitchFamily="34" charset="0"/>
              </a:rPr>
              <a:t>between-subjects experiment</a:t>
            </a: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Differential 	attrition </a:t>
            </a:r>
            <a:r>
              <a:rPr lang="en-US" sz="2200" dirty="0">
                <a:solidFill>
                  <a:srgbClr val="0070C0"/>
                </a:solidFill>
                <a:latin typeface="Eras Light ITC" panose="020B0402030504020804" pitchFamily="34" charset="0"/>
              </a:rPr>
              <a:t>is a threat to internal validity because we do not </a:t>
            </a:r>
            <a:r>
              <a:rPr lang="en-US" sz="2200" dirty="0" smtClean="0">
                <a:solidFill>
                  <a:srgbClr val="0070C0"/>
                </a:solidFill>
                <a:latin typeface="Eras Light ITC" panose="020B0402030504020804" pitchFamily="34" charset="0"/>
              </a:rPr>
              <a:t>know 	whether </a:t>
            </a:r>
            <a:r>
              <a:rPr lang="en-US" sz="2200" dirty="0">
                <a:solidFill>
                  <a:srgbClr val="0070C0"/>
                </a:solidFill>
                <a:latin typeface="Eras Light ITC" panose="020B0402030504020804" pitchFamily="34" charset="0"/>
              </a:rPr>
              <a:t>the obtained differences between treatment </a:t>
            </a:r>
            <a:r>
              <a:rPr lang="en-US" sz="2200" dirty="0" smtClean="0">
                <a:solidFill>
                  <a:srgbClr val="0070C0"/>
                </a:solidFill>
                <a:latin typeface="Eras Light ITC" panose="020B0402030504020804" pitchFamily="34" charset="0"/>
              </a:rPr>
              <a:t>conditions </a:t>
            </a:r>
            <a:r>
              <a:rPr lang="en-US" sz="2200" dirty="0">
                <a:solidFill>
                  <a:srgbClr val="0070C0"/>
                </a:solidFill>
                <a:latin typeface="Eras Light ITC" panose="020B0402030504020804" pitchFamily="34" charset="0"/>
              </a:rPr>
              <a:t>are </a:t>
            </a:r>
            <a:r>
              <a:rPr lang="en-US" sz="2200" dirty="0" smtClean="0">
                <a:solidFill>
                  <a:srgbClr val="0070C0"/>
                </a:solidFill>
                <a:latin typeface="Eras Light ITC" panose="020B0402030504020804" pitchFamily="34" charset="0"/>
              </a:rPr>
              <a:t>caused </a:t>
            </a:r>
            <a:r>
              <a:rPr lang="en-US" sz="2200" dirty="0">
                <a:solidFill>
                  <a:srgbClr val="0070C0"/>
                </a:solidFill>
                <a:latin typeface="Eras Light ITC" panose="020B0402030504020804" pitchFamily="34" charset="0"/>
              </a:rPr>
              <a:t>by </a:t>
            </a:r>
            <a:r>
              <a:rPr lang="en-US" sz="2200" dirty="0" smtClean="0">
                <a:solidFill>
                  <a:srgbClr val="0070C0"/>
                </a:solidFill>
                <a:latin typeface="Eras Light ITC" panose="020B0402030504020804" pitchFamily="34" charset="0"/>
              </a:rPr>
              <a:t>	the treatments </a:t>
            </a:r>
            <a:r>
              <a:rPr lang="en-US" sz="2200" dirty="0">
                <a:solidFill>
                  <a:srgbClr val="0070C0"/>
                </a:solidFill>
                <a:latin typeface="Eras Light ITC" panose="020B0402030504020804" pitchFamily="34" charset="0"/>
              </a:rPr>
              <a:t>or by differential </a:t>
            </a:r>
            <a:r>
              <a:rPr lang="en-US" sz="2200" dirty="0" smtClean="0">
                <a:solidFill>
                  <a:srgbClr val="0070C0"/>
                </a:solidFill>
                <a:latin typeface="Eras Light ITC" panose="020B0402030504020804" pitchFamily="34" charset="0"/>
              </a:rPr>
              <a:t>attrition.</a:t>
            </a:r>
          </a:p>
          <a:p>
            <a:endParaRPr lang="en-US" sz="2200" dirty="0">
              <a:solidFill>
                <a:srgbClr val="0070C0"/>
              </a:solidFill>
              <a:latin typeface="Eras Light ITC" panose="020B0402030504020804" pitchFamily="34" charset="0"/>
            </a:endParaRPr>
          </a:p>
          <a:p>
            <a:r>
              <a:rPr lang="en-US" sz="2200" b="1" dirty="0" smtClean="0">
                <a:solidFill>
                  <a:srgbClr val="0070C0"/>
                </a:solidFill>
                <a:latin typeface="Eras Light ITC" panose="020B0402030504020804" pitchFamily="34" charset="0"/>
              </a:rPr>
              <a:t>b.	COMMUNICATION BETWEEN GROUPS</a:t>
            </a:r>
          </a:p>
          <a:p>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Whenever </a:t>
            </a:r>
            <a:r>
              <a:rPr lang="en-US" sz="2200" dirty="0">
                <a:solidFill>
                  <a:srgbClr val="0070C0"/>
                </a:solidFill>
                <a:latin typeface="Eras Light ITC" panose="020B0402030504020804" pitchFamily="34" charset="0"/>
              </a:rPr>
              <a:t>the </a:t>
            </a:r>
            <a:r>
              <a:rPr lang="en-US" sz="2200" b="1" i="1" dirty="0">
                <a:solidFill>
                  <a:srgbClr val="00B050"/>
                </a:solidFill>
                <a:latin typeface="Eras Light ITC" panose="020B0402030504020804" pitchFamily="34" charset="0"/>
              </a:rPr>
              <a:t>participants in one treatment condition </a:t>
            </a:r>
            <a:r>
              <a:rPr lang="en-US" sz="2200" dirty="0" smtClean="0">
                <a:solidFill>
                  <a:srgbClr val="0070C0"/>
                </a:solidFill>
                <a:latin typeface="Eras Light ITC" panose="020B0402030504020804" pitchFamily="34" charset="0"/>
              </a:rPr>
              <a:t>	</a:t>
            </a:r>
            <a:r>
              <a:rPr lang="en-US" sz="2200" b="1" i="1" dirty="0" smtClean="0">
                <a:solidFill>
                  <a:srgbClr val="00B050"/>
                </a:solidFill>
                <a:latin typeface="Eras Light ITC" panose="020B0402030504020804" pitchFamily="34" charset="0"/>
              </a:rPr>
              <a:t>are allowed </a:t>
            </a:r>
            <a:r>
              <a:rPr lang="en-US" sz="2200" b="1" i="1" dirty="0">
                <a:solidFill>
                  <a:srgbClr val="00B050"/>
                </a:solidFill>
                <a:latin typeface="Eras Light ITC" panose="020B0402030504020804" pitchFamily="34" charset="0"/>
              </a:rPr>
              <a:t>to talk </a:t>
            </a:r>
            <a:r>
              <a:rPr lang="en-US" sz="2200" b="1" i="1" dirty="0" smtClean="0">
                <a:solidFill>
                  <a:srgbClr val="00B050"/>
                </a:solidFill>
                <a:latin typeface="Eras Light ITC" panose="020B0402030504020804" pitchFamily="34" charset="0"/>
              </a:rPr>
              <a:t>	with </a:t>
            </a:r>
            <a:r>
              <a:rPr lang="en-US" sz="2200" b="1" i="1" dirty="0">
                <a:solidFill>
                  <a:srgbClr val="00B050"/>
                </a:solidFill>
                <a:latin typeface="Eras Light ITC" panose="020B0402030504020804" pitchFamily="34" charset="0"/>
              </a:rPr>
              <a:t>the participants in another </a:t>
            </a:r>
            <a:r>
              <a:rPr lang="en-US" sz="2200" b="1" i="1" dirty="0" smtClean="0">
                <a:solidFill>
                  <a:srgbClr val="00B050"/>
                </a:solidFill>
                <a:latin typeface="Eras Light ITC" panose="020B0402030504020804" pitchFamily="34" charset="0"/>
              </a:rPr>
              <a:t>condition</a:t>
            </a:r>
            <a:r>
              <a:rPr lang="en-US" sz="2200" dirty="0">
                <a:solidFill>
                  <a:srgbClr val="0070C0"/>
                </a:solidFill>
                <a:latin typeface="Eras Light ITC" panose="020B0402030504020804" pitchFamily="34" charset="0"/>
              </a:rPr>
              <a:t>, there is the </a:t>
            </a:r>
            <a:r>
              <a:rPr lang="en-US" sz="2200" b="1" i="1" dirty="0">
                <a:solidFill>
                  <a:srgbClr val="FF0000"/>
                </a:solidFill>
                <a:latin typeface="Eras Light ITC" panose="020B0402030504020804" pitchFamily="34" charset="0"/>
              </a:rPr>
              <a:t>potential for a variety of</a:t>
            </a:r>
          </a:p>
          <a:p>
            <a:r>
              <a:rPr lang="en-US" sz="2200" b="1" i="1" dirty="0" smtClean="0">
                <a:solidFill>
                  <a:srgbClr val="FF0000"/>
                </a:solidFill>
                <a:latin typeface="Eras Light ITC" panose="020B0402030504020804" pitchFamily="34" charset="0"/>
              </a:rPr>
              <a:t>	problems</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to develop. </a:t>
            </a:r>
            <a:r>
              <a:rPr lang="en-US" sz="2200" b="1" i="1" dirty="0" smtClean="0">
                <a:solidFill>
                  <a:srgbClr val="0070C0"/>
                </a:solidFill>
                <a:latin typeface="Eras Light ITC" panose="020B0402030504020804" pitchFamily="34" charset="0"/>
              </a:rPr>
              <a:t>Compensatory rivalry </a:t>
            </a:r>
            <a:r>
              <a:rPr lang="en-US" sz="2200" b="1" i="1" dirty="0">
                <a:solidFill>
                  <a:srgbClr val="0070C0"/>
                </a:solidFill>
                <a:latin typeface="Eras Light ITC" panose="020B0402030504020804" pitchFamily="34" charset="0"/>
              </a:rPr>
              <a:t>and resentful </a:t>
            </a:r>
            <a:r>
              <a:rPr lang="en-US" sz="2200" b="1" i="1" dirty="0" smtClean="0">
                <a:solidFill>
                  <a:srgbClr val="0070C0"/>
                </a:solidFill>
                <a:latin typeface="Eras Light ITC" panose="020B0402030504020804" pitchFamily="34" charset="0"/>
              </a:rPr>
              <a:t>demoralization </a:t>
            </a:r>
            <a:r>
              <a:rPr lang="en-US" sz="2200" b="1" i="1" dirty="0">
                <a:solidFill>
                  <a:srgbClr val="0070C0"/>
                </a:solidFill>
                <a:latin typeface="Eras Light ITC" panose="020B0402030504020804" pitchFamily="34" charset="0"/>
              </a:rPr>
              <a:t>are </a:t>
            </a:r>
            <a:r>
              <a:rPr lang="en-US" sz="2200" dirty="0" smtClean="0">
                <a:solidFill>
                  <a:srgbClr val="0070C0"/>
                </a:solidFill>
                <a:latin typeface="Eras Light ITC" panose="020B0402030504020804" pitchFamily="34" charset="0"/>
              </a:rPr>
              <a:t>	problems </a:t>
            </a:r>
            <a:r>
              <a:rPr lang="en-US" sz="2200" dirty="0">
                <a:solidFill>
                  <a:srgbClr val="0070C0"/>
                </a:solidFill>
                <a:latin typeface="Eras Light ITC" panose="020B0402030504020804" pitchFamily="34" charset="0"/>
              </a:rPr>
              <a:t>that can occur when </a:t>
            </a:r>
            <a:r>
              <a:rPr lang="en-US" sz="2200" dirty="0" smtClean="0">
                <a:solidFill>
                  <a:srgbClr val="0070C0"/>
                </a:solidFill>
                <a:latin typeface="Eras Light ITC" panose="020B0402030504020804" pitchFamily="34" charset="0"/>
              </a:rPr>
              <a:t>	</a:t>
            </a:r>
            <a:r>
              <a:rPr lang="en-US" sz="2200" b="1" i="1" dirty="0" smtClean="0">
                <a:solidFill>
                  <a:srgbClr val="00B050"/>
                </a:solidFill>
                <a:latin typeface="Eras Light ITC" panose="020B0402030504020804" pitchFamily="34" charset="0"/>
              </a:rPr>
              <a:t>participants </a:t>
            </a:r>
            <a:r>
              <a:rPr lang="en-US" sz="2200" b="1" i="1" dirty="0">
                <a:solidFill>
                  <a:srgbClr val="00B050"/>
                </a:solidFill>
                <a:latin typeface="Eras Light ITC" panose="020B0402030504020804" pitchFamily="34" charset="0"/>
              </a:rPr>
              <a:t>in an untreated group change their </a:t>
            </a:r>
            <a:r>
              <a:rPr lang="en-US" sz="2200" b="1" i="1" dirty="0" smtClean="0">
                <a:solidFill>
                  <a:srgbClr val="00B050"/>
                </a:solidFill>
                <a:latin typeface="Eras Light ITC" panose="020B0402030504020804" pitchFamily="34" charset="0"/>
              </a:rPr>
              <a:t>	normal 	behavior</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when they learn about a special treatment that is </a:t>
            </a:r>
            <a:r>
              <a:rPr lang="en-US" sz="2200" dirty="0" smtClean="0">
                <a:solidFill>
                  <a:srgbClr val="0070C0"/>
                </a:solidFill>
                <a:latin typeface="Eras Light ITC" panose="020B0402030504020804" pitchFamily="34" charset="0"/>
              </a:rPr>
              <a:t>	given </a:t>
            </a:r>
            <a:r>
              <a:rPr lang="en-US" sz="2200" dirty="0">
                <a:solidFill>
                  <a:srgbClr val="0070C0"/>
                </a:solidFill>
                <a:latin typeface="Eras Light ITC" panose="020B0402030504020804" pitchFamily="34" charset="0"/>
              </a:rPr>
              <a:t>to </a:t>
            </a:r>
            <a:r>
              <a:rPr lang="en-US" sz="2200" dirty="0" smtClean="0">
                <a:solidFill>
                  <a:srgbClr val="0070C0"/>
                </a:solidFill>
                <a:latin typeface="Eras Light ITC" panose="020B0402030504020804" pitchFamily="34" charset="0"/>
              </a:rPr>
              <a:t>	another </a:t>
            </a:r>
            <a:r>
              <a:rPr lang="en-US" sz="2200" dirty="0">
                <a:solidFill>
                  <a:srgbClr val="0070C0"/>
                </a:solidFill>
                <a:latin typeface="Eras Light ITC" panose="020B0402030504020804" pitchFamily="34" charset="0"/>
              </a:rPr>
              <a:t>group. </a:t>
            </a:r>
          </a:p>
        </p:txBody>
      </p:sp>
      <p:sp>
        <p:nvSpPr>
          <p:cNvPr id="11" name="Title 1"/>
          <p:cNvSpPr txBox="1">
            <a:spLocks/>
          </p:cNvSpPr>
          <p:nvPr/>
        </p:nvSpPr>
        <p:spPr>
          <a:xfrm>
            <a:off x="850613" y="589209"/>
            <a:ext cx="10454981"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Threats to internal validity</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8439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6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6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48"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Threats to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Internal Validity (</a:t>
            </a: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1" y="1712782"/>
            <a:ext cx="10837001" cy="4493538"/>
          </a:xfrm>
          <a:prstGeom prst="rect">
            <a:avLst/>
          </a:prstGeom>
        </p:spPr>
        <p:txBody>
          <a:bodyPr wrap="square">
            <a:spAutoFit/>
          </a:bodyPr>
          <a:lstStyle/>
          <a:p>
            <a:pPr marL="45720" indent="0">
              <a:spcBef>
                <a:spcPts val="0"/>
              </a:spcBef>
              <a:buNone/>
            </a:pPr>
            <a:r>
              <a:rPr lang="en-US" sz="2600" b="1" dirty="0" smtClean="0">
                <a:solidFill>
                  <a:srgbClr val="0070C0"/>
                </a:solidFill>
                <a:latin typeface="Eras Light ITC" panose="020B0402030504020804" pitchFamily="34" charset="0"/>
              </a:rPr>
              <a:t>a.	</a:t>
            </a:r>
            <a:r>
              <a:rPr lang="en-US" sz="2600" b="1" i="1" dirty="0" smtClean="0">
                <a:solidFill>
                  <a:srgbClr val="0070C0"/>
                </a:solidFill>
                <a:latin typeface="Eras Light ITC" panose="020B0402030504020804" pitchFamily="34" charset="0"/>
              </a:rPr>
              <a:t>Compensatory rivalry </a:t>
            </a:r>
            <a:r>
              <a:rPr lang="en-US" sz="2600" dirty="0">
                <a:solidFill>
                  <a:srgbClr val="0070C0"/>
                </a:solidFill>
                <a:latin typeface="Eras Light ITC" panose="020B0402030504020804" pitchFamily="34" charset="0"/>
              </a:rPr>
              <a:t>is one possibility is that the </a:t>
            </a:r>
            <a:r>
              <a:rPr lang="en-US" sz="2600" b="1" i="1" dirty="0">
                <a:solidFill>
                  <a:srgbClr val="00B050"/>
                </a:solidFill>
                <a:latin typeface="Eras Light ITC" panose="020B0402030504020804" pitchFamily="34" charset="0"/>
              </a:rPr>
              <a:t>untreated </a:t>
            </a:r>
            <a:r>
              <a:rPr lang="en-US" sz="2600" b="1" i="1" dirty="0" smtClean="0">
                <a:solidFill>
                  <a:srgbClr val="00B050"/>
                </a:solidFill>
                <a:latin typeface="Eras Light ITC" panose="020B0402030504020804" pitchFamily="34" charset="0"/>
              </a:rPr>
              <a:t>groups </a:t>
            </a:r>
            <a:r>
              <a:rPr lang="en-US" sz="2600" b="1" i="1" dirty="0">
                <a:solidFill>
                  <a:srgbClr val="00B050"/>
                </a:solidFill>
                <a:latin typeface="Eras Light ITC" panose="020B0402030504020804" pitchFamily="34" charset="0"/>
              </a:rPr>
              <a:t>works </a:t>
            </a:r>
            <a:r>
              <a:rPr lang="en-US" sz="2600" b="1" i="1" dirty="0" smtClean="0">
                <a:solidFill>
                  <a:srgbClr val="00B050"/>
                </a:solidFill>
                <a:latin typeface="Eras Light ITC" panose="020B0402030504020804" pitchFamily="34" charset="0"/>
              </a:rPr>
              <a:t>	extra </a:t>
            </a:r>
            <a:r>
              <a:rPr lang="en-US" sz="2600" b="1" i="1" dirty="0">
                <a:solidFill>
                  <a:srgbClr val="00B050"/>
                </a:solidFill>
                <a:latin typeface="Eras Light ITC" panose="020B0402030504020804" pitchFamily="34" charset="0"/>
              </a:rPr>
              <a:t>hard</a:t>
            </a:r>
            <a:r>
              <a:rPr lang="en-US" sz="2600" dirty="0">
                <a:solidFill>
                  <a:srgbClr val="0070C0"/>
                </a:solidFill>
                <a:latin typeface="Eras Light ITC" panose="020B0402030504020804" pitchFamily="34" charset="0"/>
              </a:rPr>
              <a:t> to show that they can </a:t>
            </a:r>
            <a:r>
              <a:rPr lang="en-US" sz="2600" b="1" i="1" dirty="0">
                <a:solidFill>
                  <a:srgbClr val="00B050"/>
                </a:solidFill>
                <a:latin typeface="Eras Light ITC" panose="020B0402030504020804" pitchFamily="34" charset="0"/>
              </a:rPr>
              <a:t>perform </a:t>
            </a:r>
            <a:r>
              <a:rPr lang="en-US" sz="2600" b="1" i="1" dirty="0" smtClean="0">
                <a:solidFill>
                  <a:srgbClr val="00B050"/>
                </a:solidFill>
                <a:latin typeface="Eras Light ITC" panose="020B0402030504020804" pitchFamily="34" charset="0"/>
              </a:rPr>
              <a:t>just as </a:t>
            </a:r>
            <a:r>
              <a:rPr lang="en-US" sz="2600" b="1" i="1" dirty="0">
                <a:solidFill>
                  <a:srgbClr val="00B050"/>
                </a:solidFill>
                <a:latin typeface="Eras Light ITC" panose="020B0402030504020804" pitchFamily="34" charset="0"/>
              </a:rPr>
              <a:t>well as the individuals </a:t>
            </a:r>
            <a:r>
              <a:rPr lang="en-US" sz="2600" b="1" i="1" dirty="0" smtClean="0">
                <a:solidFill>
                  <a:srgbClr val="00B050"/>
                </a:solidFill>
                <a:latin typeface="Eras Light ITC" panose="020B0402030504020804" pitchFamily="34" charset="0"/>
              </a:rPr>
              <a:t>	receiving </a:t>
            </a:r>
            <a:r>
              <a:rPr lang="en-US" sz="2600" b="1" i="1" dirty="0">
                <a:solidFill>
                  <a:srgbClr val="00B050"/>
                </a:solidFill>
                <a:latin typeface="Eras Light ITC" panose="020B0402030504020804" pitchFamily="34" charset="0"/>
              </a:rPr>
              <a:t>the special treatment</a:t>
            </a:r>
            <a:r>
              <a:rPr lang="en-US" sz="2600" dirty="0">
                <a:solidFill>
                  <a:srgbClr val="0070C0"/>
                </a:solidFill>
                <a:latin typeface="Eras Light ITC" panose="020B0402030504020804" pitchFamily="34" charset="0"/>
              </a:rPr>
              <a:t>. In </a:t>
            </a:r>
            <a:r>
              <a:rPr lang="en-US" sz="2600" dirty="0" smtClean="0">
                <a:solidFill>
                  <a:srgbClr val="0070C0"/>
                </a:solidFill>
                <a:latin typeface="Eras Light ITC" panose="020B0402030504020804" pitchFamily="34" charset="0"/>
              </a:rPr>
              <a:t>this </a:t>
            </a:r>
            <a:r>
              <a:rPr lang="en-US" sz="2600" dirty="0">
                <a:solidFill>
                  <a:srgbClr val="0070C0"/>
                </a:solidFill>
                <a:latin typeface="Eras Light ITC" panose="020B0402030504020804" pitchFamily="34" charset="0"/>
              </a:rPr>
              <a:t>case, the performance observed </a:t>
            </a:r>
            <a:r>
              <a:rPr lang="en-US" sz="2600" dirty="0" smtClean="0">
                <a:solidFill>
                  <a:srgbClr val="0070C0"/>
                </a:solidFill>
                <a:latin typeface="Eras Light ITC" panose="020B0402030504020804" pitchFamily="34" charset="0"/>
              </a:rPr>
              <a:t>by 	the </a:t>
            </a:r>
            <a:r>
              <a:rPr lang="en-US" sz="2600" dirty="0">
                <a:solidFill>
                  <a:srgbClr val="0070C0"/>
                </a:solidFill>
                <a:latin typeface="Eras Light ITC" panose="020B0402030504020804" pitchFamily="34" charset="0"/>
              </a:rPr>
              <a:t>researcher is </a:t>
            </a:r>
            <a:r>
              <a:rPr lang="en-US" sz="2600" dirty="0" smtClean="0">
                <a:solidFill>
                  <a:srgbClr val="0070C0"/>
                </a:solidFill>
                <a:latin typeface="Eras Light ITC" panose="020B0402030504020804" pitchFamily="34" charset="0"/>
              </a:rPr>
              <a:t>much </a:t>
            </a:r>
            <a:r>
              <a:rPr lang="en-US" sz="2600" dirty="0">
                <a:solidFill>
                  <a:srgbClr val="0070C0"/>
                </a:solidFill>
                <a:latin typeface="Eras Light ITC" panose="020B0402030504020804" pitchFamily="34" charset="0"/>
              </a:rPr>
              <a:t>higher that would normally occur. </a:t>
            </a:r>
          </a:p>
          <a:p>
            <a:pPr marL="45720" indent="0">
              <a:spcBef>
                <a:spcPts val="0"/>
              </a:spcBef>
              <a:buNone/>
            </a:pPr>
            <a:endParaRPr lang="en-US" sz="2600" dirty="0" smtClean="0">
              <a:solidFill>
                <a:srgbClr val="0070C0"/>
              </a:solidFill>
              <a:latin typeface="Eras Light ITC" panose="020B0402030504020804" pitchFamily="34" charset="0"/>
            </a:endParaRPr>
          </a:p>
          <a:p>
            <a:pPr marL="45720" indent="0">
              <a:spcBef>
                <a:spcPts val="0"/>
              </a:spcBef>
              <a:buNone/>
            </a:pPr>
            <a:r>
              <a:rPr lang="en-US" sz="2600" b="1" dirty="0" smtClean="0">
                <a:solidFill>
                  <a:srgbClr val="0070C0"/>
                </a:solidFill>
                <a:latin typeface="Eras Light ITC" panose="020B0402030504020804" pitchFamily="34" charset="0"/>
              </a:rPr>
              <a:t>b.	</a:t>
            </a:r>
            <a:r>
              <a:rPr lang="en-US" sz="2600" b="1" i="1" dirty="0" smtClean="0">
                <a:solidFill>
                  <a:srgbClr val="0070C0"/>
                </a:solidFill>
                <a:latin typeface="Eras Light ITC" panose="020B0402030504020804" pitchFamily="34" charset="0"/>
              </a:rPr>
              <a:t>Resentful demoralization </a:t>
            </a:r>
            <a:r>
              <a:rPr lang="en-US" sz="2600" dirty="0">
                <a:solidFill>
                  <a:srgbClr val="0070C0"/>
                </a:solidFill>
                <a:latin typeface="Eras Light ITC" panose="020B0402030504020804" pitchFamily="34" charset="0"/>
              </a:rPr>
              <a:t>is condition that </a:t>
            </a:r>
            <a:r>
              <a:rPr lang="en-US" sz="2600" b="1" i="1" dirty="0">
                <a:solidFill>
                  <a:srgbClr val="00B050"/>
                </a:solidFill>
                <a:latin typeface="Eras Light ITC" panose="020B0402030504020804" pitchFamily="34" charset="0"/>
              </a:rPr>
              <a:t>the participants in </a:t>
            </a:r>
            <a:r>
              <a:rPr lang="en-US" sz="2600" b="1" i="1" dirty="0" smtClean="0">
                <a:solidFill>
                  <a:srgbClr val="00B050"/>
                </a:solidFill>
                <a:latin typeface="Eras Light ITC" panose="020B0402030504020804" pitchFamily="34" charset="0"/>
              </a:rPr>
              <a:t>	an </a:t>
            </a:r>
            <a:r>
              <a:rPr lang="en-US" sz="2600" b="1" i="1" dirty="0">
                <a:solidFill>
                  <a:srgbClr val="00B050"/>
                </a:solidFill>
                <a:latin typeface="Eras Light ITC" panose="020B0402030504020804" pitchFamily="34" charset="0"/>
              </a:rPr>
              <a:t>untreated </a:t>
            </a:r>
            <a:r>
              <a:rPr lang="en-US" sz="2600" b="1" i="1" dirty="0" smtClean="0">
                <a:solidFill>
                  <a:srgbClr val="00B050"/>
                </a:solidFill>
                <a:latin typeface="Eras Light ITC" panose="020B0402030504020804" pitchFamily="34" charset="0"/>
              </a:rPr>
              <a:t>	group</a:t>
            </a:r>
            <a:r>
              <a:rPr lang="en-US" sz="2600" dirty="0" smtClean="0">
                <a:solidFill>
                  <a:srgbClr val="0070C0"/>
                </a:solidFill>
                <a:latin typeface="Eras Light ITC" panose="020B0402030504020804" pitchFamily="34" charset="0"/>
              </a:rPr>
              <a:t> </a:t>
            </a:r>
            <a:r>
              <a:rPr lang="en-US" sz="2600" b="1" i="1" dirty="0">
                <a:solidFill>
                  <a:srgbClr val="00B050"/>
                </a:solidFill>
                <a:latin typeface="Eras Light ITC" panose="020B0402030504020804" pitchFamily="34" charset="0"/>
              </a:rPr>
              <a:t>simply</a:t>
            </a:r>
            <a:r>
              <a:rPr lang="en-US" sz="2600" dirty="0">
                <a:solidFill>
                  <a:srgbClr val="0070C0"/>
                </a:solidFill>
                <a:latin typeface="Eras Light ITC" panose="020B0402030504020804" pitchFamily="34" charset="0"/>
              </a:rPr>
              <a:t> </a:t>
            </a:r>
            <a:r>
              <a:rPr lang="en-US" sz="2600" b="1" i="1" dirty="0">
                <a:solidFill>
                  <a:srgbClr val="00B050"/>
                </a:solidFill>
                <a:latin typeface="Eras Light ITC" panose="020B0402030504020804" pitchFamily="34" charset="0"/>
              </a:rPr>
              <a:t>give up when they learn that </a:t>
            </a:r>
            <a:r>
              <a:rPr lang="en-US" sz="2600" b="1" i="1" dirty="0" smtClean="0">
                <a:solidFill>
                  <a:srgbClr val="00B050"/>
                </a:solidFill>
                <a:latin typeface="Eras Light ITC" panose="020B0402030504020804" pitchFamily="34" charset="0"/>
              </a:rPr>
              <a:t>	another </a:t>
            </a:r>
            <a:r>
              <a:rPr lang="en-US" sz="2600" b="1" i="1" dirty="0">
                <a:solidFill>
                  <a:srgbClr val="00B050"/>
                </a:solidFill>
                <a:latin typeface="Eras Light ITC" panose="020B0402030504020804" pitchFamily="34" charset="0"/>
              </a:rPr>
              <a:t>group is receiving </a:t>
            </a:r>
            <a:r>
              <a:rPr lang="en-US" sz="2600" b="1" i="1" dirty="0" smtClean="0">
                <a:solidFill>
                  <a:srgbClr val="00B050"/>
                </a:solidFill>
                <a:latin typeface="Eras Light ITC" panose="020B0402030504020804" pitchFamily="34" charset="0"/>
              </a:rPr>
              <a:t>	special </a:t>
            </a:r>
            <a:r>
              <a:rPr lang="en-US" sz="2600" b="1" i="1" dirty="0">
                <a:solidFill>
                  <a:srgbClr val="00B050"/>
                </a:solidFill>
                <a:latin typeface="Eras Light ITC" panose="020B0402030504020804" pitchFamily="34" charset="0"/>
              </a:rPr>
              <a:t>treatment</a:t>
            </a:r>
            <a:r>
              <a:rPr lang="en-US" sz="2600" dirty="0">
                <a:solidFill>
                  <a:srgbClr val="0070C0"/>
                </a:solidFill>
                <a:latin typeface="Eras Light ITC" panose="020B0402030504020804" pitchFamily="34" charset="0"/>
              </a:rPr>
              <a:t>. In this case, the </a:t>
            </a:r>
            <a:r>
              <a:rPr lang="en-US" sz="2600" dirty="0" smtClean="0">
                <a:solidFill>
                  <a:srgbClr val="0070C0"/>
                </a:solidFill>
                <a:latin typeface="Eras Light ITC" panose="020B0402030504020804" pitchFamily="34" charset="0"/>
              </a:rPr>
              <a:t>untreated </a:t>
            </a:r>
            <a:r>
              <a:rPr lang="en-US" sz="2600" dirty="0">
                <a:solidFill>
                  <a:srgbClr val="0070C0"/>
                </a:solidFill>
                <a:latin typeface="Eras Light ITC" panose="020B0402030504020804" pitchFamily="34" charset="0"/>
              </a:rPr>
              <a:t>group becomes </a:t>
            </a:r>
            <a:r>
              <a:rPr lang="en-US" sz="2600" b="1" i="1" dirty="0" smtClean="0">
                <a:solidFill>
                  <a:srgbClr val="FF0000"/>
                </a:solidFill>
                <a:latin typeface="Eras Light ITC" panose="020B0402030504020804" pitchFamily="34" charset="0"/>
              </a:rPr>
              <a:t>less 	productive</a:t>
            </a:r>
            <a:r>
              <a:rPr lang="en-US" sz="2600" dirty="0" smtClean="0">
                <a:solidFill>
                  <a:srgbClr val="0070C0"/>
                </a:solidFill>
                <a:latin typeface="Eras Light ITC" panose="020B0402030504020804" pitchFamily="34" charset="0"/>
              </a:rPr>
              <a:t> </a:t>
            </a:r>
            <a:r>
              <a:rPr lang="en-US" sz="2600" dirty="0">
                <a:solidFill>
                  <a:srgbClr val="0070C0"/>
                </a:solidFill>
                <a:latin typeface="Eras Light ITC" panose="020B0402030504020804" pitchFamily="34" charset="0"/>
              </a:rPr>
              <a:t>and </a:t>
            </a:r>
            <a:r>
              <a:rPr lang="en-US" sz="2600" b="1" i="1" dirty="0">
                <a:solidFill>
                  <a:srgbClr val="FF0000"/>
                </a:solidFill>
                <a:latin typeface="Eras Light ITC" panose="020B0402030504020804" pitchFamily="34" charset="0"/>
              </a:rPr>
              <a:t>less </a:t>
            </a:r>
            <a:r>
              <a:rPr lang="en-US" sz="2600" b="1" i="1" dirty="0" smtClean="0">
                <a:solidFill>
                  <a:srgbClr val="FF0000"/>
                </a:solidFill>
                <a:latin typeface="Eras Light ITC" panose="020B0402030504020804" pitchFamily="34" charset="0"/>
              </a:rPr>
              <a:t>	motivated </a:t>
            </a:r>
            <a:r>
              <a:rPr lang="en-US" sz="2600" dirty="0">
                <a:solidFill>
                  <a:srgbClr val="0070C0"/>
                </a:solidFill>
                <a:latin typeface="Eras Light ITC" panose="020B0402030504020804" pitchFamily="34" charset="0"/>
              </a:rPr>
              <a:t>because they resent the expected </a:t>
            </a:r>
            <a:r>
              <a:rPr lang="en-US" sz="2600" dirty="0" smtClean="0">
                <a:solidFill>
                  <a:srgbClr val="0070C0"/>
                </a:solidFill>
                <a:latin typeface="Eras Light ITC" panose="020B0402030504020804" pitchFamily="34" charset="0"/>
              </a:rPr>
              <a:t>	superiority </a:t>
            </a:r>
            <a:r>
              <a:rPr lang="en-US" sz="2600" dirty="0">
                <a:solidFill>
                  <a:srgbClr val="0070C0"/>
                </a:solidFill>
                <a:latin typeface="Eras Light ITC" panose="020B0402030504020804" pitchFamily="34" charset="0"/>
              </a:rPr>
              <a:t>of </a:t>
            </a:r>
            <a:r>
              <a:rPr lang="en-US" sz="2600" dirty="0" smtClean="0">
                <a:solidFill>
                  <a:srgbClr val="0070C0"/>
                </a:solidFill>
                <a:latin typeface="Eras Light ITC" panose="020B0402030504020804" pitchFamily="34" charset="0"/>
              </a:rPr>
              <a:t>the </a:t>
            </a:r>
            <a:r>
              <a:rPr lang="en-US" sz="2600" dirty="0">
                <a:solidFill>
                  <a:srgbClr val="0070C0"/>
                </a:solidFill>
                <a:latin typeface="Eras Light ITC" panose="020B0402030504020804" pitchFamily="34" charset="0"/>
              </a:rPr>
              <a:t>treated group. As a result, the effect of the treatment </a:t>
            </a:r>
            <a:r>
              <a:rPr lang="en-US" sz="2600" dirty="0" smtClean="0">
                <a:solidFill>
                  <a:srgbClr val="0070C0"/>
                </a:solidFill>
                <a:latin typeface="Eras Light ITC" panose="020B0402030504020804" pitchFamily="34" charset="0"/>
              </a:rPr>
              <a:t>	appears </a:t>
            </a:r>
            <a:r>
              <a:rPr lang="en-US" sz="2600" dirty="0">
                <a:solidFill>
                  <a:srgbClr val="0070C0"/>
                </a:solidFill>
                <a:latin typeface="Eras Light ITC" panose="020B0402030504020804" pitchFamily="34" charset="0"/>
              </a:rPr>
              <a:t>to be much greater that it really is</a:t>
            </a:r>
          </a:p>
        </p:txBody>
      </p:sp>
    </p:spTree>
    <p:extLst>
      <p:ext uri="{BB962C8B-B14F-4D97-AF65-F5344CB8AC3E}">
        <p14:creationId xmlns:p14="http://schemas.microsoft.com/office/powerpoint/2010/main" val="9929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48"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Applications and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Statistical Analyses</a:t>
            </a:r>
          </a:p>
        </p:txBody>
      </p:sp>
      <p:sp>
        <p:nvSpPr>
          <p:cNvPr id="8" name="Rectangle 7"/>
          <p:cNvSpPr/>
          <p:nvPr/>
        </p:nvSpPr>
        <p:spPr>
          <a:xfrm>
            <a:off x="552278" y="1712782"/>
            <a:ext cx="11051648" cy="1938992"/>
          </a:xfrm>
          <a:prstGeom prst="rect">
            <a:avLst/>
          </a:prstGeom>
        </p:spPr>
        <p:txBody>
          <a:bodyPr wrap="square">
            <a:spAutoFit/>
          </a:bodyPr>
          <a:lstStyle/>
          <a:p>
            <a:r>
              <a:rPr lang="en-US" sz="2000" b="1" dirty="0" smtClean="0">
                <a:solidFill>
                  <a:srgbClr val="0070C0"/>
                </a:solidFill>
                <a:latin typeface="Eras Light ITC" panose="020B0402030504020804" pitchFamily="34" charset="0"/>
              </a:rPr>
              <a:t>a.	TWO-GROUP MEAN DIFFERENCES</a:t>
            </a:r>
          </a:p>
          <a:p>
            <a:r>
              <a:rPr lang="en-US" sz="2000" dirty="0" smtClean="0">
                <a:solidFill>
                  <a:srgbClr val="0070C0"/>
                </a:solidFill>
                <a:latin typeface="Eras Light ITC" panose="020B0402030504020804" pitchFamily="34" charset="0"/>
              </a:rPr>
              <a:t>		The </a:t>
            </a:r>
            <a:r>
              <a:rPr lang="en-US" sz="2000" dirty="0">
                <a:solidFill>
                  <a:srgbClr val="0070C0"/>
                </a:solidFill>
                <a:latin typeface="Eras Light ITC" panose="020B0402030504020804" pitchFamily="34" charset="0"/>
              </a:rPr>
              <a:t>simplest version of a between-subjects experimental design involves comparing only two </a:t>
            </a:r>
            <a:r>
              <a:rPr lang="en-US" sz="2000" dirty="0" smtClean="0">
                <a:solidFill>
                  <a:srgbClr val="0070C0"/>
                </a:solidFill>
                <a:latin typeface="Eras Light ITC" panose="020B0402030504020804" pitchFamily="34" charset="0"/>
              </a:rPr>
              <a:t>	groups </a:t>
            </a:r>
            <a:r>
              <a:rPr lang="en-US" sz="2000" dirty="0">
                <a:solidFill>
                  <a:srgbClr val="0070C0"/>
                </a:solidFill>
                <a:latin typeface="Eras Light ITC" panose="020B0402030504020804" pitchFamily="34" charset="0"/>
              </a:rPr>
              <a:t>of participants: the researcher manipulates one independent variable with only two levels. </a:t>
            </a:r>
            <a:r>
              <a:rPr lang="en-US" sz="2000" dirty="0" smtClean="0">
                <a:solidFill>
                  <a:srgbClr val="0070C0"/>
                </a:solidFill>
                <a:latin typeface="Eras Light ITC" panose="020B0402030504020804" pitchFamily="34" charset="0"/>
              </a:rPr>
              <a:t>	This </a:t>
            </a:r>
            <a:r>
              <a:rPr lang="en-US" sz="2000" dirty="0">
                <a:solidFill>
                  <a:srgbClr val="0070C0"/>
                </a:solidFill>
                <a:latin typeface="Eras Light ITC" panose="020B0402030504020804" pitchFamily="34" charset="0"/>
              </a:rPr>
              <a:t>design is often referred to as the single-factor two-group design or simply the </a:t>
            </a:r>
            <a:r>
              <a:rPr lang="en-US" sz="2000" dirty="0" smtClean="0">
                <a:solidFill>
                  <a:srgbClr val="0070C0"/>
                </a:solidFill>
                <a:latin typeface="Eras Light ITC" panose="020B0402030504020804" pitchFamily="34" charset="0"/>
              </a:rPr>
              <a:t>two-group	design</a:t>
            </a:r>
            <a:r>
              <a:rPr lang="en-US" sz="2000" dirty="0">
                <a:solidFill>
                  <a:srgbClr val="0070C0"/>
                </a:solidFill>
                <a:latin typeface="Eras Light ITC" panose="020B0402030504020804" pitchFamily="34" charset="0"/>
              </a:rPr>
              <a:t>. </a:t>
            </a:r>
            <a:r>
              <a:rPr lang="en-US" sz="2000" dirty="0" smtClean="0">
                <a:solidFill>
                  <a:srgbClr val="0070C0"/>
                </a:solidFill>
                <a:latin typeface="Eras Light ITC" panose="020B0402030504020804" pitchFamily="34" charset="0"/>
              </a:rPr>
              <a:t>The </a:t>
            </a:r>
            <a:r>
              <a:rPr lang="en-US" sz="2000" dirty="0">
                <a:solidFill>
                  <a:srgbClr val="0070C0"/>
                </a:solidFill>
                <a:latin typeface="Eras Light ITC" panose="020B0402030504020804" pitchFamily="34" charset="0"/>
              </a:rPr>
              <a:t>primary advantage of a two-group design is its simplicity. The primary disadvantage of </a:t>
            </a:r>
            <a:r>
              <a:rPr lang="en-US" sz="2000" dirty="0" smtClean="0">
                <a:solidFill>
                  <a:srgbClr val="0070C0"/>
                </a:solidFill>
                <a:latin typeface="Eras Light ITC" panose="020B0402030504020804" pitchFamily="34" charset="0"/>
              </a:rPr>
              <a:t>	a </a:t>
            </a:r>
            <a:r>
              <a:rPr lang="en-US" sz="2000" dirty="0">
                <a:solidFill>
                  <a:srgbClr val="0070C0"/>
                </a:solidFill>
                <a:latin typeface="Eras Light ITC" panose="020B0402030504020804" pitchFamily="34" charset="0"/>
              </a:rPr>
              <a:t>two-group design is that it provides relatively little information</a:t>
            </a:r>
            <a:r>
              <a:rPr lang="en-US" sz="2000" dirty="0" smtClean="0">
                <a:solidFill>
                  <a:srgbClr val="0070C0"/>
                </a:solidFill>
                <a:latin typeface="Eras Light ITC" panose="020B0402030504020804" pitchFamily="34" charset="0"/>
              </a:rPr>
              <a:t>.</a:t>
            </a:r>
            <a:endParaRPr lang="en-US" sz="2000" dirty="0">
              <a:solidFill>
                <a:srgbClr val="0070C0"/>
              </a:solidFill>
              <a:latin typeface="Eras Light ITC" panose="020B0402030504020804" pitchFamily="34" charset="0"/>
            </a:endParaRPr>
          </a:p>
        </p:txBody>
      </p:sp>
      <p:sp>
        <p:nvSpPr>
          <p:cNvPr id="2" name="Rectangle 1"/>
          <p:cNvSpPr/>
          <p:nvPr/>
        </p:nvSpPr>
        <p:spPr>
          <a:xfrm>
            <a:off x="852916" y="6103614"/>
            <a:ext cx="10450371" cy="523220"/>
          </a:xfrm>
          <a:prstGeom prst="rect">
            <a:avLst/>
          </a:prstGeom>
        </p:spPr>
        <p:txBody>
          <a:bodyPr wrap="square">
            <a:spAutoFit/>
          </a:bodyPr>
          <a:lstStyle/>
          <a:p>
            <a:pPr algn="ctr"/>
            <a:r>
              <a:rPr lang="en-US" sz="1400" b="1" dirty="0">
                <a:solidFill>
                  <a:srgbClr val="0070C0"/>
                </a:solidFill>
                <a:latin typeface="Eras Light ITC" panose="020B0402030504020804" pitchFamily="34" charset="0"/>
              </a:rPr>
              <a:t>FIGURE </a:t>
            </a:r>
            <a:r>
              <a:rPr lang="en-US" sz="1400" b="1" dirty="0" smtClean="0">
                <a:solidFill>
                  <a:srgbClr val="0070C0"/>
                </a:solidFill>
                <a:latin typeface="Eras Light ITC" panose="020B0402030504020804" pitchFamily="34" charset="0"/>
              </a:rPr>
              <a:t>10.5</a:t>
            </a:r>
            <a:r>
              <a:rPr lang="en-US" sz="1400" b="1" dirty="0">
                <a:solidFill>
                  <a:srgbClr val="0070C0"/>
                </a:solidFill>
                <a:latin typeface="Eras Light ITC" panose="020B0402030504020804" pitchFamily="34" charset="0"/>
              </a:rPr>
              <a:t/>
            </a:r>
            <a:br>
              <a:rPr lang="en-US" sz="1400" b="1" dirty="0">
                <a:solidFill>
                  <a:srgbClr val="0070C0"/>
                </a:solidFill>
                <a:latin typeface="Eras Light ITC" panose="020B0402030504020804" pitchFamily="34" charset="0"/>
              </a:rPr>
            </a:br>
            <a:r>
              <a:rPr lang="en-US" sz="1400" dirty="0">
                <a:solidFill>
                  <a:srgbClr val="0070C0"/>
                </a:solidFill>
                <a:latin typeface="Eras Light ITC" panose="020B0402030504020804" pitchFamily="34" charset="0"/>
              </a:rPr>
              <a:t>Hypothetical Data Showing a Relationship Between </a:t>
            </a:r>
            <a:r>
              <a:rPr lang="en-US" sz="1400" dirty="0" smtClean="0">
                <a:solidFill>
                  <a:srgbClr val="0070C0"/>
                </a:solidFill>
                <a:latin typeface="Eras Light ITC" panose="020B0402030504020804" pitchFamily="34" charset="0"/>
              </a:rPr>
              <a:t>Activity Level </a:t>
            </a:r>
            <a:r>
              <a:rPr lang="en-US" sz="1400" dirty="0">
                <a:solidFill>
                  <a:srgbClr val="0070C0"/>
                </a:solidFill>
                <a:latin typeface="Eras Light ITC" panose="020B0402030504020804" pitchFamily="34" charset="0"/>
              </a:rPr>
              <a:t>and Drug Dosage for Five Different Levels of Drug Dosage</a:t>
            </a:r>
          </a:p>
        </p:txBody>
      </p:sp>
      <p:pic>
        <p:nvPicPr>
          <p:cNvPr id="3" name="Picture 2"/>
          <p:cNvPicPr>
            <a:picLocks noChangeAspect="1"/>
          </p:cNvPicPr>
          <p:nvPr/>
        </p:nvPicPr>
        <p:blipFill rotWithShape="1">
          <a:blip r:embed="rId2"/>
          <a:srcRect l="43291" t="54261" r="35732" b="16761"/>
          <a:stretch/>
        </p:blipFill>
        <p:spPr>
          <a:xfrm>
            <a:off x="4713429" y="3651774"/>
            <a:ext cx="2729346" cy="2119747"/>
          </a:xfrm>
          <a:prstGeom prst="rect">
            <a:avLst/>
          </a:prstGeom>
        </p:spPr>
      </p:pic>
      <p:sp>
        <p:nvSpPr>
          <p:cNvPr id="12" name="Rectangle 11"/>
          <p:cNvSpPr/>
          <p:nvPr/>
        </p:nvSpPr>
        <p:spPr>
          <a:xfrm>
            <a:off x="5426937" y="5771521"/>
            <a:ext cx="1302327" cy="307777"/>
          </a:xfrm>
          <a:prstGeom prst="rect">
            <a:avLst/>
          </a:prstGeom>
        </p:spPr>
        <p:txBody>
          <a:bodyPr wrap="square">
            <a:spAutoFit/>
          </a:bodyPr>
          <a:lstStyle/>
          <a:p>
            <a:pPr algn="ctr"/>
            <a:r>
              <a:rPr lang="en-US" sz="1400" dirty="0" smtClean="0">
                <a:solidFill>
                  <a:srgbClr val="0070C0"/>
                </a:solidFill>
                <a:latin typeface="Eras Light ITC" panose="020B0402030504020804" pitchFamily="34" charset="0"/>
              </a:rPr>
              <a:t>Drug Dosage</a:t>
            </a:r>
            <a:endParaRPr lang="en-US" sz="1400" dirty="0">
              <a:solidFill>
                <a:srgbClr val="0070C0"/>
              </a:solidFill>
              <a:latin typeface="Eras Light ITC" panose="020B0402030504020804" pitchFamily="34" charset="0"/>
            </a:endParaRPr>
          </a:p>
        </p:txBody>
      </p:sp>
      <p:sp>
        <p:nvSpPr>
          <p:cNvPr id="13" name="Rectangle 12"/>
          <p:cNvSpPr/>
          <p:nvPr/>
        </p:nvSpPr>
        <p:spPr>
          <a:xfrm>
            <a:off x="3913420" y="4173229"/>
            <a:ext cx="800009" cy="738664"/>
          </a:xfrm>
          <a:prstGeom prst="rect">
            <a:avLst/>
          </a:prstGeom>
        </p:spPr>
        <p:txBody>
          <a:bodyPr wrap="square">
            <a:spAutoFit/>
          </a:bodyPr>
          <a:lstStyle/>
          <a:p>
            <a:pPr algn="ctr"/>
            <a:r>
              <a:rPr lang="en-US" sz="1400" dirty="0" smtClean="0">
                <a:solidFill>
                  <a:srgbClr val="0070C0"/>
                </a:solidFill>
                <a:latin typeface="Eras Light ITC" panose="020B0402030504020804" pitchFamily="34" charset="0"/>
              </a:rPr>
              <a:t>Mean</a:t>
            </a:r>
          </a:p>
          <a:p>
            <a:pPr algn="ctr"/>
            <a:r>
              <a:rPr lang="en-US" sz="1400" dirty="0" smtClean="0">
                <a:solidFill>
                  <a:srgbClr val="0070C0"/>
                </a:solidFill>
                <a:latin typeface="Eras Light ITC" panose="020B0402030504020804" pitchFamily="34" charset="0"/>
              </a:rPr>
              <a:t>Activity</a:t>
            </a:r>
          </a:p>
          <a:p>
            <a:pPr algn="ctr"/>
            <a:r>
              <a:rPr lang="en-US" sz="1400" dirty="0" smtClean="0">
                <a:solidFill>
                  <a:srgbClr val="0070C0"/>
                </a:solidFill>
                <a:latin typeface="Eras Light ITC" panose="020B0402030504020804" pitchFamily="34" charset="0"/>
              </a:rPr>
              <a:t>Level</a:t>
            </a:r>
            <a:endParaRPr lang="en-US" sz="14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200428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Applications and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Statistical Analyses (</a:t>
            </a: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3" y="1860002"/>
            <a:ext cx="10837001" cy="4832092"/>
          </a:xfrm>
          <a:prstGeom prst="rect">
            <a:avLst/>
          </a:prstGeom>
        </p:spPr>
        <p:txBody>
          <a:bodyPr wrap="square">
            <a:spAutoFit/>
          </a:bodyPr>
          <a:lstStyle/>
          <a:p>
            <a:pPr marL="45720" indent="0">
              <a:spcBef>
                <a:spcPts val="0"/>
              </a:spcBef>
              <a:buNone/>
            </a:pPr>
            <a:r>
              <a:rPr lang="en-US" sz="2200" b="1" dirty="0" smtClean="0">
                <a:solidFill>
                  <a:srgbClr val="0070C0"/>
                </a:solidFill>
                <a:latin typeface="Eras Light ITC" panose="020B0402030504020804" pitchFamily="34" charset="0"/>
              </a:rPr>
              <a:t>b.	COMPARING MEANS FOR MORE THAN TWO GROUPS</a:t>
            </a:r>
          </a:p>
          <a:p>
            <a:pPr marL="45720" indent="0">
              <a:spcBef>
                <a:spcPts val="0"/>
              </a:spcBef>
              <a:buNone/>
            </a:pP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Research </a:t>
            </a:r>
            <a:r>
              <a:rPr lang="en-US" sz="2200" dirty="0">
                <a:solidFill>
                  <a:srgbClr val="0070C0"/>
                </a:solidFill>
                <a:latin typeface="Eras Light ITC" panose="020B0402030504020804" pitchFamily="34" charset="0"/>
              </a:rPr>
              <a:t>questions often require more than two groups to evaluate the </a:t>
            </a:r>
            <a:r>
              <a:rPr lang="en-US" sz="2200" dirty="0" smtClean="0">
                <a:solidFill>
                  <a:srgbClr val="0070C0"/>
                </a:solidFill>
                <a:latin typeface="Eras Light ITC" panose="020B0402030504020804" pitchFamily="34" charset="0"/>
              </a:rPr>
              <a:t>functional 	relation between </a:t>
            </a:r>
            <a:r>
              <a:rPr lang="en-US" sz="2200" dirty="0">
                <a:solidFill>
                  <a:srgbClr val="0070C0"/>
                </a:solidFill>
                <a:latin typeface="Eras Light ITC" panose="020B0402030504020804" pitchFamily="34" charset="0"/>
              </a:rPr>
              <a:t>an independent and a dependent variable, or to </a:t>
            </a:r>
            <a:r>
              <a:rPr lang="en-US" sz="2200" dirty="0" smtClean="0">
                <a:solidFill>
                  <a:srgbClr val="0070C0"/>
                </a:solidFill>
                <a:latin typeface="Eras Light ITC" panose="020B0402030504020804" pitchFamily="34" charset="0"/>
              </a:rPr>
              <a:t>	include </a:t>
            </a:r>
            <a:r>
              <a:rPr lang="en-US" sz="2200" dirty="0">
                <a:solidFill>
                  <a:srgbClr val="0070C0"/>
                </a:solidFill>
                <a:latin typeface="Eras Light ITC" panose="020B0402030504020804" pitchFamily="34" charset="0"/>
              </a:rPr>
              <a:t>several </a:t>
            </a:r>
            <a:r>
              <a:rPr lang="en-US" sz="2200" dirty="0" smtClean="0">
                <a:solidFill>
                  <a:srgbClr val="0070C0"/>
                </a:solidFill>
                <a:latin typeface="Eras Light ITC" panose="020B0402030504020804" pitchFamily="34" charset="0"/>
              </a:rPr>
              <a:t>	different </a:t>
            </a:r>
            <a:r>
              <a:rPr lang="en-US" sz="2200" dirty="0">
                <a:solidFill>
                  <a:srgbClr val="0070C0"/>
                </a:solidFill>
                <a:latin typeface="Eras Light ITC" panose="020B0402030504020804" pitchFamily="34" charset="0"/>
              </a:rPr>
              <a:t>control groups in a single study. In these cases, a </a:t>
            </a:r>
            <a:r>
              <a:rPr lang="en-US" sz="2200" b="1" i="1" dirty="0" smtClean="0">
                <a:solidFill>
                  <a:srgbClr val="00B050"/>
                </a:solidFill>
                <a:latin typeface="Eras Light ITC" panose="020B0402030504020804" pitchFamily="34" charset="0"/>
              </a:rPr>
              <a:t>single-factor </a:t>
            </a:r>
            <a:r>
              <a:rPr lang="en-US" sz="2200" b="1" i="1" dirty="0">
                <a:solidFill>
                  <a:srgbClr val="00B050"/>
                </a:solidFill>
                <a:latin typeface="Eras Light ITC" panose="020B0402030504020804" pitchFamily="34" charset="0"/>
              </a:rPr>
              <a:t>multiple-group</a:t>
            </a: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design </a:t>
            </a:r>
            <a:r>
              <a:rPr lang="en-US" sz="2200" dirty="0">
                <a:solidFill>
                  <a:srgbClr val="0070C0"/>
                </a:solidFill>
                <a:latin typeface="Eras Light ITC" panose="020B0402030504020804" pitchFamily="34" charset="0"/>
              </a:rPr>
              <a:t>may be used.</a:t>
            </a:r>
          </a:p>
          <a:p>
            <a:pPr marL="45720" indent="0">
              <a:spcBef>
                <a:spcPts val="0"/>
              </a:spcBef>
              <a:buNone/>
            </a:pPr>
            <a:endParaRPr lang="en-US" sz="2200" dirty="0">
              <a:solidFill>
                <a:srgbClr val="0070C0"/>
              </a:solidFill>
              <a:latin typeface="Eras Light ITC" panose="020B0402030504020804" pitchFamily="34" charset="0"/>
            </a:endParaRPr>
          </a:p>
          <a:p>
            <a:pPr marL="45720" indent="0">
              <a:spcBef>
                <a:spcPts val="0"/>
              </a:spcBef>
              <a:buNone/>
            </a:pPr>
            <a:r>
              <a:rPr lang="en-US" sz="2200" b="1" dirty="0" smtClean="0">
                <a:solidFill>
                  <a:srgbClr val="0070C0"/>
                </a:solidFill>
                <a:latin typeface="Eras Light ITC" panose="020B0402030504020804" pitchFamily="34" charset="0"/>
              </a:rPr>
              <a:t>c.	A WORD OF CAUTION ABOUT MULTIPLE-GROUP DESIGNS</a:t>
            </a:r>
          </a:p>
          <a:p>
            <a:pPr marL="45720" indent="0">
              <a:spcBef>
                <a:spcPts val="0"/>
              </a:spcBef>
              <a:buNone/>
            </a:pP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Although </a:t>
            </a:r>
            <a:r>
              <a:rPr lang="en-US" sz="2200" dirty="0">
                <a:solidFill>
                  <a:srgbClr val="0070C0"/>
                </a:solidFill>
                <a:latin typeface="Eras Light ITC" panose="020B0402030504020804" pitchFamily="34" charset="0"/>
              </a:rPr>
              <a:t>a research study with more than two groups can give a clear and</a:t>
            </a:r>
          </a:p>
          <a:p>
            <a:pPr marL="45720" indent="0">
              <a:spcBef>
                <a:spcPts val="0"/>
              </a:spcBef>
              <a:buNone/>
            </a:pPr>
            <a:r>
              <a:rPr lang="en-US" sz="2200" dirty="0" smtClean="0">
                <a:solidFill>
                  <a:srgbClr val="0070C0"/>
                </a:solidFill>
                <a:latin typeface="Eras Light ITC" panose="020B0402030504020804" pitchFamily="34" charset="0"/>
              </a:rPr>
              <a:t>	convincing </a:t>
            </a:r>
            <a:r>
              <a:rPr lang="en-US" sz="2200" dirty="0">
                <a:solidFill>
                  <a:srgbClr val="0070C0"/>
                </a:solidFill>
                <a:latin typeface="Eras Light ITC" panose="020B0402030504020804" pitchFamily="34" charset="0"/>
              </a:rPr>
              <a:t>picture of the relationship between an independent and </a:t>
            </a:r>
            <a:r>
              <a:rPr lang="en-US" sz="2200" dirty="0" smtClean="0">
                <a:solidFill>
                  <a:srgbClr val="0070C0"/>
                </a:solidFill>
                <a:latin typeface="Eras Light ITC" panose="020B0402030504020804" pitchFamily="34" charset="0"/>
              </a:rPr>
              <a:t>a	dependent 	variable</a:t>
            </a:r>
            <a:r>
              <a:rPr lang="en-US" sz="2200" dirty="0">
                <a:solidFill>
                  <a:srgbClr val="0070C0"/>
                </a:solidFill>
                <a:latin typeface="Eras Light ITC" panose="020B0402030504020804" pitchFamily="34" charset="0"/>
              </a:rPr>
              <a:t>, it is </a:t>
            </a:r>
            <a:r>
              <a:rPr lang="en-US" sz="2200" b="1" i="1" dirty="0">
                <a:solidFill>
                  <a:srgbClr val="00B050"/>
                </a:solidFill>
                <a:latin typeface="Eras Light ITC" panose="020B0402030504020804" pitchFamily="34" charset="0"/>
              </a:rPr>
              <a:t>possible to have too many groups in a research </a:t>
            </a:r>
            <a:r>
              <a:rPr lang="en-US" sz="2200" b="1" i="1" dirty="0" smtClean="0">
                <a:solidFill>
                  <a:srgbClr val="00B050"/>
                </a:solidFill>
                <a:latin typeface="Eras Light ITC" panose="020B0402030504020804" pitchFamily="34" charset="0"/>
              </a:rPr>
              <a:t>design.</a:t>
            </a:r>
            <a:endParaRPr lang="en-US" sz="2200" b="1" i="1" dirty="0">
              <a:solidFill>
                <a:srgbClr val="00B050"/>
              </a:solidFill>
              <a:latin typeface="Eras Light ITC" panose="020B0402030504020804" pitchFamily="34" charset="0"/>
            </a:endParaRPr>
          </a:p>
          <a:p>
            <a:pPr marL="45720" indent="0">
              <a:spcBef>
                <a:spcPts val="0"/>
              </a:spcBef>
              <a:buNone/>
            </a:pPr>
            <a:endParaRPr lang="en-US" sz="2200" dirty="0">
              <a:solidFill>
                <a:srgbClr val="0070C0"/>
              </a:solidFill>
              <a:latin typeface="Eras Light ITC" panose="020B0402030504020804" pitchFamily="34" charset="0"/>
            </a:endParaRPr>
          </a:p>
          <a:p>
            <a:pPr marL="45720" indent="0">
              <a:spcBef>
                <a:spcPts val="0"/>
              </a:spcBef>
              <a:buNone/>
            </a:pPr>
            <a:r>
              <a:rPr lang="en-US" sz="2200" b="1" dirty="0" smtClean="0">
                <a:solidFill>
                  <a:srgbClr val="0070C0"/>
                </a:solidFill>
                <a:latin typeface="Eras Light ITC" panose="020B0402030504020804" pitchFamily="34" charset="0"/>
              </a:rPr>
              <a:t>d.	COMPARING PROPORTIONS OF TWO OR MORE GROUPS</a:t>
            </a:r>
          </a:p>
          <a:p>
            <a:pPr marL="45720" indent="0">
              <a:spcBef>
                <a:spcPts val="0"/>
              </a:spcBef>
              <a:buNone/>
            </a:pP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Often</a:t>
            </a:r>
            <a:r>
              <a:rPr lang="en-US" sz="2200" dirty="0">
                <a:solidFill>
                  <a:srgbClr val="0070C0"/>
                </a:solidFill>
                <a:latin typeface="Eras Light ITC" panose="020B0402030504020804" pitchFamily="34" charset="0"/>
              </a:rPr>
              <a:t>, the </a:t>
            </a:r>
            <a:r>
              <a:rPr lang="en-US" sz="2200" b="1" i="1" dirty="0">
                <a:solidFill>
                  <a:srgbClr val="00B050"/>
                </a:solidFill>
                <a:latin typeface="Eras Light ITC" panose="020B0402030504020804" pitchFamily="34" charset="0"/>
              </a:rPr>
              <a:t>dependent variable</a:t>
            </a:r>
            <a:r>
              <a:rPr lang="en-US" sz="2200" dirty="0">
                <a:solidFill>
                  <a:srgbClr val="0070C0"/>
                </a:solidFill>
                <a:latin typeface="Eras Light ITC" panose="020B0402030504020804" pitchFamily="34" charset="0"/>
              </a:rPr>
              <a:t> in a research study is </a:t>
            </a:r>
            <a:r>
              <a:rPr lang="en-US" sz="2200" b="1" i="1" dirty="0">
                <a:solidFill>
                  <a:srgbClr val="00B050"/>
                </a:solidFill>
                <a:latin typeface="Eras Light ITC" panose="020B0402030504020804" pitchFamily="34" charset="0"/>
              </a:rPr>
              <a:t>measured on </a:t>
            </a:r>
            <a:r>
              <a:rPr lang="en-US" sz="2200" dirty="0">
                <a:solidFill>
                  <a:srgbClr val="0070C0"/>
                </a:solidFill>
                <a:latin typeface="Eras Light ITC" panose="020B0402030504020804" pitchFamily="34" charset="0"/>
              </a:rPr>
              <a:t>a </a:t>
            </a:r>
            <a:r>
              <a:rPr lang="en-US" sz="2200" b="1" i="1" dirty="0">
                <a:solidFill>
                  <a:srgbClr val="00B050"/>
                </a:solidFill>
                <a:latin typeface="Eras Light ITC" panose="020B0402030504020804" pitchFamily="34" charset="0"/>
              </a:rPr>
              <a:t>nominal </a:t>
            </a:r>
            <a:r>
              <a:rPr lang="en-US" sz="2200" b="1" i="1" dirty="0" smtClean="0">
                <a:solidFill>
                  <a:srgbClr val="00B050"/>
                </a:solidFill>
                <a:latin typeface="Eras Light ITC" panose="020B0402030504020804" pitchFamily="34" charset="0"/>
              </a:rPr>
              <a:t>or 	ordinal </a:t>
            </a:r>
            <a:r>
              <a:rPr lang="en-US" sz="2200" b="1" i="1" dirty="0">
                <a:solidFill>
                  <a:srgbClr val="00B050"/>
                </a:solidFill>
                <a:latin typeface="Eras Light ITC" panose="020B0402030504020804" pitchFamily="34" charset="0"/>
              </a:rPr>
              <a:t>scale</a:t>
            </a:r>
          </a:p>
        </p:txBody>
      </p:sp>
    </p:spTree>
    <p:extLst>
      <p:ext uri="{BB962C8B-B14F-4D97-AF65-F5344CB8AC3E}">
        <p14:creationId xmlns:p14="http://schemas.microsoft.com/office/powerpoint/2010/main" val="13926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60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000"/>
                                        <p:tgtEl>
                                          <p:spTgt spid="8">
                                            <p:txEl>
                                              <p:pRg st="7" end="7"/>
                                            </p:txEl>
                                          </p:spTgt>
                                        </p:tgtEl>
                                      </p:cBhvr>
                                    </p:animEffect>
                                    <p:anim calcmode="lin" valueType="num">
                                      <p:cBhvr>
                                        <p:cTn id="3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60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97864" y="2477037"/>
            <a:ext cx="9875520" cy="1356360"/>
          </a:xfrm>
        </p:spPr>
        <p:txBody>
          <a:bodyPr/>
          <a:lstStyle/>
          <a:p>
            <a:pPr algn="ctr"/>
            <a:r>
              <a:rPr lang="en-US" sz="7200" b="1"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CHAPTER 10</a:t>
            </a:r>
            <a:endParaRPr lang="id-ID" sz="7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7" name="Straight Connector 6"/>
          <p:cNvCxnSpPr/>
          <p:nvPr/>
        </p:nvCxnSpPr>
        <p:spPr>
          <a:xfrm flipV="1">
            <a:off x="1519771" y="3790253"/>
            <a:ext cx="9231705" cy="43144"/>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1090891" y="4000110"/>
            <a:ext cx="10089463" cy="162893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10000"/>
              </a:lnSpc>
              <a:spcBef>
                <a:spcPts val="0"/>
              </a:spcBef>
              <a:buNone/>
            </a:pPr>
            <a:r>
              <a:rPr lang="en-US" sz="2800" spc="600" dirty="0" smtClean="0">
                <a:solidFill>
                  <a:srgbClr val="0070C0"/>
                </a:solidFill>
                <a:latin typeface="Eras Light ITC" panose="020B0402030504020804" pitchFamily="34" charset="0"/>
              </a:rPr>
              <a:t>The Between-subjects Experimental Design</a:t>
            </a:r>
            <a:r>
              <a:rPr lang="en-US" sz="2800" spc="600" dirty="0">
                <a:solidFill>
                  <a:srgbClr val="0070C0"/>
                </a:solidFill>
                <a:latin typeface="Eras Light ITC" panose="020B0402030504020804" pitchFamily="34" charset="0"/>
              </a:rPr>
              <a:t/>
            </a:r>
            <a:br>
              <a:rPr lang="en-US" sz="2800" spc="600" dirty="0">
                <a:solidFill>
                  <a:srgbClr val="0070C0"/>
                </a:solidFill>
                <a:latin typeface="Eras Light ITC" panose="020B0402030504020804" pitchFamily="34" charset="0"/>
              </a:rPr>
            </a:br>
            <a:endParaRPr lang="en-US" sz="2800" spc="600" dirty="0" smtClean="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56535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Introduction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08988" y="1809764"/>
            <a:ext cx="10006883" cy="4770537"/>
          </a:xfrm>
          <a:prstGeom prst="rect">
            <a:avLst/>
          </a:prstGeom>
        </p:spPr>
        <p:txBody>
          <a:bodyPr wrap="square">
            <a:spAutoFit/>
          </a:bodyPr>
          <a:lstStyle/>
          <a:p>
            <a:pPr marL="45720" indent="0" algn="ctr">
              <a:spcBef>
                <a:spcPts val="0"/>
              </a:spcBef>
              <a:buNone/>
            </a:pPr>
            <a:r>
              <a:rPr lang="en-US" sz="1900" b="1" spc="300" dirty="0">
                <a:solidFill>
                  <a:srgbClr val="0070C0"/>
                </a:solidFill>
                <a:latin typeface="Eras Light ITC" panose="020B0402030504020804" pitchFamily="34" charset="0"/>
              </a:rPr>
              <a:t>Two basic research designs are used to obtain the groups of scores that are compared in an experiment:</a:t>
            </a:r>
          </a:p>
          <a:p>
            <a:pPr marL="45720" indent="0">
              <a:spcBef>
                <a:spcPts val="0"/>
              </a:spcBef>
              <a:buNone/>
            </a:pPr>
            <a:r>
              <a:rPr lang="en-US" sz="1900" b="1" spc="300" dirty="0" smtClean="0">
                <a:solidFill>
                  <a:srgbClr val="0070C0"/>
                </a:solidFill>
                <a:latin typeface="Eras Light ITC" panose="020B0402030504020804" pitchFamily="34" charset="0"/>
              </a:rPr>
              <a:t>a.	</a:t>
            </a:r>
            <a:r>
              <a:rPr lang="en-US" sz="1900" spc="300" dirty="0" smtClean="0">
                <a:solidFill>
                  <a:srgbClr val="0070C0"/>
                </a:solidFill>
                <a:latin typeface="Eras Light ITC" panose="020B0402030504020804" pitchFamily="34" charset="0"/>
              </a:rPr>
              <a:t>The </a:t>
            </a:r>
            <a:r>
              <a:rPr lang="en-US" sz="1900" b="1" i="1" spc="300" dirty="0">
                <a:solidFill>
                  <a:srgbClr val="00B050"/>
                </a:solidFill>
                <a:latin typeface="Eras Light ITC" panose="020B0402030504020804" pitchFamily="34" charset="0"/>
              </a:rPr>
              <a:t>different groups of scores </a:t>
            </a:r>
            <a:r>
              <a:rPr lang="en-US" sz="1900" spc="300" dirty="0">
                <a:solidFill>
                  <a:srgbClr val="0070C0"/>
                </a:solidFill>
                <a:latin typeface="Eras Light ITC" panose="020B0402030504020804" pitchFamily="34" charset="0"/>
              </a:rPr>
              <a:t>all </a:t>
            </a:r>
            <a:r>
              <a:rPr lang="en-US" sz="1900" b="1" i="1" spc="300" dirty="0">
                <a:solidFill>
                  <a:srgbClr val="00B050"/>
                </a:solidFill>
                <a:latin typeface="Eras Light ITC" panose="020B0402030504020804" pitchFamily="34" charset="0"/>
              </a:rPr>
              <a:t>can be obtained </a:t>
            </a:r>
            <a:r>
              <a:rPr lang="en-US" sz="1900" spc="300" dirty="0">
                <a:solidFill>
                  <a:srgbClr val="0070C0"/>
                </a:solidFill>
                <a:latin typeface="Eras Light ITC" panose="020B0402030504020804" pitchFamily="34" charset="0"/>
              </a:rPr>
              <a:t>from the </a:t>
            </a:r>
            <a:r>
              <a:rPr lang="en-US" sz="1900" b="1" i="1" spc="300" dirty="0">
                <a:solidFill>
                  <a:srgbClr val="00B050"/>
                </a:solidFill>
                <a:latin typeface="Eras Light ITC" panose="020B0402030504020804" pitchFamily="34" charset="0"/>
              </a:rPr>
              <a:t>same </a:t>
            </a:r>
            <a:r>
              <a:rPr lang="en-US" sz="1900" b="1" i="1" spc="300" dirty="0" smtClean="0">
                <a:solidFill>
                  <a:srgbClr val="00B050"/>
                </a:solidFill>
                <a:latin typeface="Eras Light ITC" panose="020B0402030504020804" pitchFamily="34" charset="0"/>
              </a:rPr>
              <a:t>	group </a:t>
            </a:r>
            <a:r>
              <a:rPr lang="en-US" sz="1900" b="1" i="1" spc="300" dirty="0">
                <a:solidFill>
                  <a:srgbClr val="00B050"/>
                </a:solidFill>
                <a:latin typeface="Eras Light ITC" panose="020B0402030504020804" pitchFamily="34" charset="0"/>
              </a:rPr>
              <a:t>of participants</a:t>
            </a:r>
            <a:r>
              <a:rPr lang="en-US" sz="1900" spc="300" dirty="0">
                <a:solidFill>
                  <a:srgbClr val="0070C0"/>
                </a:solidFill>
                <a:latin typeface="Eras Light ITC" panose="020B0402030504020804" pitchFamily="34" charset="0"/>
              </a:rPr>
              <a:t>. For example, one group of individuals is </a:t>
            </a:r>
            <a:r>
              <a:rPr lang="en-US" sz="1900" spc="300" dirty="0" smtClean="0">
                <a:solidFill>
                  <a:srgbClr val="0070C0"/>
                </a:solidFill>
                <a:latin typeface="Eras Light ITC" panose="020B0402030504020804" pitchFamily="34" charset="0"/>
              </a:rPr>
              <a:t>	given </a:t>
            </a:r>
            <a:r>
              <a:rPr lang="en-US" sz="1900" spc="300" dirty="0">
                <a:solidFill>
                  <a:srgbClr val="0070C0"/>
                </a:solidFill>
                <a:latin typeface="Eras Light ITC" panose="020B0402030504020804" pitchFamily="34" charset="0"/>
              </a:rPr>
              <a:t>a memory test using a list of one-syllable words, and the </a:t>
            </a:r>
            <a:r>
              <a:rPr lang="en-US" sz="1900" spc="300" dirty="0" smtClean="0">
                <a:solidFill>
                  <a:srgbClr val="0070C0"/>
                </a:solidFill>
                <a:latin typeface="Eras Light ITC" panose="020B0402030504020804" pitchFamily="34" charset="0"/>
              </a:rPr>
              <a:t>	same </a:t>
            </a:r>
            <a:r>
              <a:rPr lang="en-US" sz="1900" spc="300" dirty="0">
                <a:solidFill>
                  <a:srgbClr val="0070C0"/>
                </a:solidFill>
                <a:latin typeface="Eras Light ITC" panose="020B0402030504020804" pitchFamily="34" charset="0"/>
              </a:rPr>
              <a:t>set of individuals is also tested using a list of two-syllable </a:t>
            </a:r>
            <a:r>
              <a:rPr lang="en-US" sz="1900" spc="300" dirty="0" smtClean="0">
                <a:solidFill>
                  <a:srgbClr val="0070C0"/>
                </a:solidFill>
                <a:latin typeface="Eras Light ITC" panose="020B0402030504020804" pitchFamily="34" charset="0"/>
              </a:rPr>
              <a:t>	words</a:t>
            </a:r>
            <a:r>
              <a:rPr lang="en-US" sz="1900" spc="300" dirty="0">
                <a:solidFill>
                  <a:srgbClr val="0070C0"/>
                </a:solidFill>
                <a:latin typeface="Eras Light ITC" panose="020B0402030504020804" pitchFamily="34" charset="0"/>
              </a:rPr>
              <a:t>. Thus, the researcher gets two sets of scores, both </a:t>
            </a:r>
            <a:r>
              <a:rPr lang="en-US" sz="1900" spc="300" dirty="0" smtClean="0">
                <a:solidFill>
                  <a:srgbClr val="0070C0"/>
                </a:solidFill>
                <a:latin typeface="Eras Light ITC" panose="020B0402030504020804" pitchFamily="34" charset="0"/>
              </a:rPr>
              <a:t>	obtained </a:t>
            </a:r>
            <a:r>
              <a:rPr lang="en-US" sz="1900" spc="300" dirty="0">
                <a:solidFill>
                  <a:srgbClr val="0070C0"/>
                </a:solidFill>
                <a:latin typeface="Eras Light ITC" panose="020B0402030504020804" pitchFamily="34" charset="0"/>
              </a:rPr>
              <a:t>from the same sample. This strategy is called a </a:t>
            </a:r>
            <a:r>
              <a:rPr lang="en-US" sz="1900" b="1" spc="300" dirty="0" smtClean="0">
                <a:solidFill>
                  <a:srgbClr val="0070C0"/>
                </a:solidFill>
                <a:latin typeface="Eras Light ITC" panose="020B0402030504020804" pitchFamily="34" charset="0"/>
              </a:rPr>
              <a:t>WITHIN-	SUBJECTS DESIGN.</a:t>
            </a:r>
          </a:p>
          <a:p>
            <a:pPr marL="45720" indent="0">
              <a:spcBef>
                <a:spcPts val="0"/>
              </a:spcBef>
              <a:buNone/>
            </a:pPr>
            <a:endParaRPr lang="en-US" sz="1900" b="1" spc="300" dirty="0" smtClean="0">
              <a:solidFill>
                <a:srgbClr val="0070C0"/>
              </a:solidFill>
              <a:latin typeface="Eras Light ITC" panose="020B0402030504020804" pitchFamily="34" charset="0"/>
            </a:endParaRPr>
          </a:p>
          <a:p>
            <a:pPr marL="45720" indent="0">
              <a:spcBef>
                <a:spcPts val="0"/>
              </a:spcBef>
              <a:buNone/>
            </a:pPr>
            <a:r>
              <a:rPr lang="en-US" sz="1900" b="1" spc="300" dirty="0" smtClean="0">
                <a:solidFill>
                  <a:srgbClr val="0070C0"/>
                </a:solidFill>
                <a:latin typeface="Eras Light ITC" panose="020B0402030504020804" pitchFamily="34" charset="0"/>
              </a:rPr>
              <a:t>b.	</a:t>
            </a:r>
            <a:r>
              <a:rPr lang="en-US" sz="1900" spc="300" dirty="0" smtClean="0">
                <a:solidFill>
                  <a:srgbClr val="0070C0"/>
                </a:solidFill>
                <a:latin typeface="Eras Light ITC" panose="020B0402030504020804" pitchFamily="34" charset="0"/>
              </a:rPr>
              <a:t>An </a:t>
            </a:r>
            <a:r>
              <a:rPr lang="en-US" sz="1900" spc="300" dirty="0">
                <a:solidFill>
                  <a:srgbClr val="0070C0"/>
                </a:solidFill>
                <a:latin typeface="Eras Light ITC" panose="020B0402030504020804" pitchFamily="34" charset="0"/>
              </a:rPr>
              <a:t>alternative strategy is to </a:t>
            </a:r>
            <a:r>
              <a:rPr lang="en-US" sz="1900" b="1" i="1" spc="300" dirty="0">
                <a:solidFill>
                  <a:srgbClr val="00B050"/>
                </a:solidFill>
                <a:latin typeface="Eras Light ITC" panose="020B0402030504020804" pitchFamily="34" charset="0"/>
              </a:rPr>
              <a:t>obtain each of the different groups </a:t>
            </a:r>
            <a:r>
              <a:rPr lang="en-US" sz="1900" b="1" i="1" spc="300" dirty="0" smtClean="0">
                <a:solidFill>
                  <a:srgbClr val="00B050"/>
                </a:solidFill>
                <a:latin typeface="Eras Light ITC" panose="020B0402030504020804" pitchFamily="34" charset="0"/>
              </a:rPr>
              <a:t>	of </a:t>
            </a:r>
            <a:r>
              <a:rPr lang="en-US" sz="1900" b="1" i="1" spc="300" dirty="0">
                <a:solidFill>
                  <a:srgbClr val="00B050"/>
                </a:solidFill>
                <a:latin typeface="Eras Light ITC" panose="020B0402030504020804" pitchFamily="34" charset="0"/>
              </a:rPr>
              <a:t>scores</a:t>
            </a:r>
            <a:r>
              <a:rPr lang="en-US" sz="1900" spc="300" dirty="0">
                <a:solidFill>
                  <a:srgbClr val="0070C0"/>
                </a:solidFill>
                <a:latin typeface="Eras Light ITC" panose="020B0402030504020804" pitchFamily="34" charset="0"/>
              </a:rPr>
              <a:t> </a:t>
            </a:r>
            <a:r>
              <a:rPr lang="en-US" sz="1900" b="1" i="1" spc="300" dirty="0">
                <a:solidFill>
                  <a:srgbClr val="00B050"/>
                </a:solidFill>
                <a:latin typeface="Eras Light ITC" panose="020B0402030504020804" pitchFamily="34" charset="0"/>
              </a:rPr>
              <a:t>from a separate group of participants</a:t>
            </a:r>
            <a:r>
              <a:rPr lang="en-US" sz="1900" spc="300" dirty="0">
                <a:solidFill>
                  <a:srgbClr val="0070C0"/>
                </a:solidFill>
                <a:latin typeface="Eras Light ITC" panose="020B0402030504020804" pitchFamily="34" charset="0"/>
              </a:rPr>
              <a:t>. For example, one </a:t>
            </a:r>
            <a:r>
              <a:rPr lang="en-US" sz="1900" spc="300" dirty="0" smtClean="0">
                <a:solidFill>
                  <a:srgbClr val="0070C0"/>
                </a:solidFill>
                <a:latin typeface="Eras Light ITC" panose="020B0402030504020804" pitchFamily="34" charset="0"/>
              </a:rPr>
              <a:t>	group </a:t>
            </a:r>
            <a:r>
              <a:rPr lang="en-US" sz="1900" spc="300" dirty="0">
                <a:solidFill>
                  <a:srgbClr val="0070C0"/>
                </a:solidFill>
                <a:latin typeface="Eras Light ITC" panose="020B0402030504020804" pitchFamily="34" charset="0"/>
              </a:rPr>
              <a:t>of individuals is given a list of one-syllable words to </a:t>
            </a:r>
            <a:r>
              <a:rPr lang="en-US" sz="1900" spc="300" dirty="0" smtClean="0">
                <a:solidFill>
                  <a:srgbClr val="0070C0"/>
                </a:solidFill>
                <a:latin typeface="Eras Light ITC" panose="020B0402030504020804" pitchFamily="34" charset="0"/>
              </a:rPr>
              <a:t>	memorize </a:t>
            </a:r>
            <a:r>
              <a:rPr lang="en-US" sz="1900" spc="300" dirty="0">
                <a:solidFill>
                  <a:srgbClr val="0070C0"/>
                </a:solidFill>
                <a:latin typeface="Eras Light ITC" panose="020B0402030504020804" pitchFamily="34" charset="0"/>
              </a:rPr>
              <a:t>and a separate group receives a list of two-syllable </a:t>
            </a:r>
            <a:r>
              <a:rPr lang="en-US" sz="1900" spc="300" dirty="0" smtClean="0">
                <a:solidFill>
                  <a:srgbClr val="0070C0"/>
                </a:solidFill>
                <a:latin typeface="Eras Light ITC" panose="020B0402030504020804" pitchFamily="34" charset="0"/>
              </a:rPr>
              <a:t>	words</a:t>
            </a:r>
            <a:r>
              <a:rPr lang="en-US" sz="1900" spc="300" dirty="0">
                <a:solidFill>
                  <a:srgbClr val="0070C0"/>
                </a:solidFill>
                <a:latin typeface="Eras Light ITC" panose="020B0402030504020804" pitchFamily="34" charset="0"/>
              </a:rPr>
              <a:t>. This type of design, comparing scores from separate </a:t>
            </a:r>
            <a:r>
              <a:rPr lang="en-US" sz="1900" spc="300" dirty="0" smtClean="0">
                <a:solidFill>
                  <a:srgbClr val="0070C0"/>
                </a:solidFill>
                <a:latin typeface="Eras Light ITC" panose="020B0402030504020804" pitchFamily="34" charset="0"/>
              </a:rPr>
              <a:t>	groups</a:t>
            </a:r>
            <a:r>
              <a:rPr lang="en-US" sz="1900" spc="300" dirty="0">
                <a:solidFill>
                  <a:srgbClr val="0070C0"/>
                </a:solidFill>
                <a:latin typeface="Eras Light ITC" panose="020B0402030504020804" pitchFamily="34" charset="0"/>
              </a:rPr>
              <a:t>, is called a </a:t>
            </a:r>
            <a:r>
              <a:rPr lang="en-US" sz="1900" b="1" spc="300" dirty="0" smtClean="0">
                <a:solidFill>
                  <a:srgbClr val="0070C0"/>
                </a:solidFill>
                <a:latin typeface="Eras Light ITC" panose="020B0402030504020804" pitchFamily="34" charset="0"/>
              </a:rPr>
              <a:t>BETWEEN-SUBJECTS DESIGN</a:t>
            </a:r>
            <a:r>
              <a:rPr lang="en-US" sz="1900" spc="300" dirty="0" smtClean="0">
                <a:solidFill>
                  <a:srgbClr val="0070C0"/>
                </a:solidFill>
                <a:latin typeface="Eras Light ITC" panose="020B0402030504020804" pitchFamily="34" charset="0"/>
              </a:rPr>
              <a:t>.</a:t>
            </a:r>
            <a:endParaRPr lang="en-US" sz="1900" spc="3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3572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Introduction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885804" y="1712782"/>
            <a:ext cx="10130067" cy="4893647"/>
          </a:xfrm>
          <a:prstGeom prst="rect">
            <a:avLst/>
          </a:prstGeom>
        </p:spPr>
        <p:txBody>
          <a:bodyPr wrap="square">
            <a:spAutoFit/>
          </a:bodyPr>
          <a:lstStyle/>
          <a:p>
            <a:pPr marL="45720" indent="0" algn="ctr">
              <a:spcBef>
                <a:spcPts val="0"/>
              </a:spcBef>
              <a:buNone/>
            </a:pPr>
            <a:r>
              <a:rPr lang="en-US" sz="2400" spc="300" dirty="0">
                <a:solidFill>
                  <a:srgbClr val="0070C0"/>
                </a:solidFill>
                <a:latin typeface="Eras Light ITC" panose="020B0402030504020804" pitchFamily="34" charset="0"/>
              </a:rPr>
              <a:t>A </a:t>
            </a:r>
            <a:r>
              <a:rPr lang="en-US" sz="2400" b="1" i="1" spc="300" dirty="0">
                <a:solidFill>
                  <a:srgbClr val="0070C0"/>
                </a:solidFill>
                <a:latin typeface="Eras Light ITC" panose="020B0402030504020804" pitchFamily="34" charset="0"/>
              </a:rPr>
              <a:t>between-subjects experimental design</a:t>
            </a:r>
            <a:r>
              <a:rPr lang="en-US" sz="2400" spc="300" dirty="0">
                <a:solidFill>
                  <a:srgbClr val="0070C0"/>
                </a:solidFill>
                <a:latin typeface="Eras Light ITC" panose="020B0402030504020804" pitchFamily="34" charset="0"/>
              </a:rPr>
              <a:t>, also known as an </a:t>
            </a:r>
            <a:r>
              <a:rPr lang="en-US" sz="2400" b="1" i="1" spc="300" dirty="0">
                <a:solidFill>
                  <a:srgbClr val="0070C0"/>
                </a:solidFill>
                <a:latin typeface="Eras Light ITC" panose="020B0402030504020804" pitchFamily="34" charset="0"/>
              </a:rPr>
              <a:t>independent  measures experimental design</a:t>
            </a:r>
            <a:r>
              <a:rPr lang="en-US" sz="2400" spc="300" dirty="0">
                <a:solidFill>
                  <a:srgbClr val="0070C0"/>
                </a:solidFill>
                <a:latin typeface="Eras Light ITC" panose="020B0402030504020804" pitchFamily="34" charset="0"/>
              </a:rPr>
              <a:t>, </a:t>
            </a:r>
            <a:r>
              <a:rPr lang="en-US" sz="2400" b="1" i="1" spc="300" dirty="0">
                <a:solidFill>
                  <a:srgbClr val="00B050"/>
                </a:solidFill>
                <a:latin typeface="Eras Light ITC" panose="020B0402030504020804" pitchFamily="34" charset="0"/>
              </a:rPr>
              <a:t>requires a separate, independent group of individuals for each treatment condition</a:t>
            </a:r>
            <a:r>
              <a:rPr lang="en-US" sz="2400" spc="300" dirty="0">
                <a:solidFill>
                  <a:srgbClr val="0070C0"/>
                </a:solidFill>
                <a:latin typeface="Eras Light ITC" panose="020B0402030504020804" pitchFamily="34" charset="0"/>
              </a:rPr>
              <a:t>. As a result, the data for a between-subjects design contain only one score for each participant. To qualify as an experiment, the design must satisfy all other requirements of the experimental research strategy, such as manipulation of an independent variable and control of extraneous variables</a:t>
            </a:r>
            <a:r>
              <a:rPr lang="en-US" sz="2400" spc="300" dirty="0" smtClean="0">
                <a:solidFill>
                  <a:srgbClr val="0070C0"/>
                </a:solidFill>
                <a:latin typeface="Eras Light ITC" panose="020B0402030504020804" pitchFamily="34" charset="0"/>
              </a:rPr>
              <a:t>.</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The </a:t>
            </a:r>
            <a:r>
              <a:rPr lang="en-US" sz="2400" b="1" i="1" spc="300" dirty="0">
                <a:solidFill>
                  <a:srgbClr val="00B050"/>
                </a:solidFill>
                <a:latin typeface="Eras Light ITC" panose="020B0402030504020804" pitchFamily="34" charset="0"/>
              </a:rPr>
              <a:t>general goal </a:t>
            </a:r>
            <a:r>
              <a:rPr lang="en-US" sz="2400" spc="300" dirty="0">
                <a:solidFill>
                  <a:srgbClr val="0070C0"/>
                </a:solidFill>
                <a:latin typeface="Eras Light ITC" panose="020B0402030504020804" pitchFamily="34" charset="0"/>
              </a:rPr>
              <a:t>of a between-subjects experiment is to </a:t>
            </a:r>
            <a:r>
              <a:rPr lang="en-US" sz="2400" b="1" i="1" spc="300" dirty="0">
                <a:solidFill>
                  <a:srgbClr val="00B050"/>
                </a:solidFill>
                <a:latin typeface="Eras Light ITC" panose="020B0402030504020804" pitchFamily="34" charset="0"/>
              </a:rPr>
              <a:t>determine</a:t>
            </a:r>
            <a:r>
              <a:rPr lang="en-US" sz="2400" spc="300" dirty="0">
                <a:solidFill>
                  <a:srgbClr val="0070C0"/>
                </a:solidFill>
                <a:latin typeface="Eras Light ITC" panose="020B0402030504020804" pitchFamily="34" charset="0"/>
              </a:rPr>
              <a:t> whether </a:t>
            </a:r>
            <a:r>
              <a:rPr lang="en-US" sz="2400" b="1" i="1" spc="300" dirty="0">
                <a:solidFill>
                  <a:srgbClr val="00B050"/>
                </a:solidFill>
                <a:latin typeface="Eras Light ITC" panose="020B0402030504020804" pitchFamily="34" charset="0"/>
              </a:rPr>
              <a:t>differences exist between two</a:t>
            </a:r>
            <a:r>
              <a:rPr lang="en-US" sz="2400" spc="300" dirty="0">
                <a:solidFill>
                  <a:srgbClr val="0070C0"/>
                </a:solidFill>
                <a:latin typeface="Eras Light ITC" panose="020B0402030504020804" pitchFamily="34" charset="0"/>
              </a:rPr>
              <a:t> </a:t>
            </a:r>
            <a:r>
              <a:rPr lang="en-US" sz="2400" b="1" i="1" spc="300" dirty="0">
                <a:solidFill>
                  <a:srgbClr val="00B050"/>
                </a:solidFill>
                <a:latin typeface="Eras Light ITC" panose="020B0402030504020804" pitchFamily="34" charset="0"/>
              </a:rPr>
              <a:t>or more treatment conditions</a:t>
            </a:r>
            <a:r>
              <a:rPr lang="en-US" sz="2400" spc="3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393792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Structure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of a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Between-subjects Experiment</a:t>
            </a:r>
            <a:endParaRPr lang="id-ID"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2434553" y="5741803"/>
            <a:ext cx="7632092" cy="954107"/>
          </a:xfrm>
          <a:prstGeom prst="rect">
            <a:avLst/>
          </a:prstGeom>
        </p:spPr>
        <p:txBody>
          <a:bodyPr wrap="square">
            <a:spAutoFit/>
          </a:bodyPr>
          <a:lstStyle/>
          <a:p>
            <a:pPr marL="45720" indent="0" algn="ctr">
              <a:spcBef>
                <a:spcPts val="0"/>
              </a:spcBef>
              <a:buNone/>
            </a:pPr>
            <a:r>
              <a:rPr lang="en-US" sz="1400" b="1" dirty="0" smtClean="0">
                <a:solidFill>
                  <a:srgbClr val="0070C0"/>
                </a:solidFill>
                <a:latin typeface="Eras Light ITC" panose="020B0402030504020804" pitchFamily="34" charset="0"/>
              </a:rPr>
              <a:t>FIGURE 10.1</a:t>
            </a:r>
            <a:r>
              <a:rPr lang="en-US" sz="1400" dirty="0">
                <a:solidFill>
                  <a:srgbClr val="0070C0"/>
                </a:solidFill>
                <a:latin typeface="Eras Light ITC" panose="020B0402030504020804" pitchFamily="34" charset="0"/>
              </a:rPr>
              <a:t/>
            </a:r>
            <a:br>
              <a:rPr lang="en-US" sz="1400" dirty="0">
                <a:solidFill>
                  <a:srgbClr val="0070C0"/>
                </a:solidFill>
                <a:latin typeface="Eras Light ITC" panose="020B0402030504020804" pitchFamily="34" charset="0"/>
              </a:rPr>
            </a:br>
            <a:r>
              <a:rPr lang="en-US" sz="1400" spc="300" dirty="0" smtClean="0">
                <a:solidFill>
                  <a:srgbClr val="0070C0"/>
                </a:solidFill>
                <a:latin typeface="Eras Light ITC" panose="020B0402030504020804" pitchFamily="34" charset="0"/>
              </a:rPr>
              <a:t>THE STRUCTURE OF A BETWEEN-SUBJECTS EXPERIMENT</a:t>
            </a:r>
            <a:br>
              <a:rPr lang="en-US" sz="1400" spc="300" dirty="0" smtClean="0">
                <a:solidFill>
                  <a:srgbClr val="0070C0"/>
                </a:solidFill>
                <a:latin typeface="Eras Light ITC" panose="020B0402030504020804" pitchFamily="34" charset="0"/>
              </a:rPr>
            </a:br>
            <a:r>
              <a:rPr lang="en-US" sz="1400" dirty="0" smtClean="0">
                <a:solidFill>
                  <a:srgbClr val="0070C0"/>
                </a:solidFill>
                <a:latin typeface="Eras Light ITC" panose="020B0402030504020804" pitchFamily="34" charset="0"/>
              </a:rPr>
              <a:t>The </a:t>
            </a:r>
            <a:r>
              <a:rPr lang="en-US" sz="1400" dirty="0">
                <a:solidFill>
                  <a:srgbClr val="0070C0"/>
                </a:solidFill>
                <a:latin typeface="Eras Light ITC" panose="020B0402030504020804" pitchFamily="34" charset="0"/>
              </a:rPr>
              <a:t>key element is that separate groups of participants are used for the different</a:t>
            </a:r>
          </a:p>
          <a:p>
            <a:pPr marL="45720" indent="0" algn="ctr">
              <a:spcBef>
                <a:spcPts val="0"/>
              </a:spcBef>
              <a:buNone/>
            </a:pPr>
            <a:r>
              <a:rPr lang="en-US" sz="1400" dirty="0">
                <a:solidFill>
                  <a:srgbClr val="0070C0"/>
                </a:solidFill>
                <a:latin typeface="Eras Light ITC" panose="020B0402030504020804" pitchFamily="34" charset="0"/>
              </a:rPr>
              <a:t>treatment conditions.</a:t>
            </a:r>
          </a:p>
        </p:txBody>
      </p:sp>
      <p:pic>
        <p:nvPicPr>
          <p:cNvPr id="8" name="Picture 7"/>
          <p:cNvPicPr>
            <a:picLocks noChangeAspect="1"/>
          </p:cNvPicPr>
          <p:nvPr/>
        </p:nvPicPr>
        <p:blipFill rotWithShape="1">
          <a:blip r:embed="rId2"/>
          <a:srcRect l="47125" t="15815" r="31365" b="45928"/>
          <a:stretch/>
        </p:blipFill>
        <p:spPr>
          <a:xfrm>
            <a:off x="5844289" y="2371887"/>
            <a:ext cx="812621" cy="812621"/>
          </a:xfrm>
          <a:prstGeom prst="rect">
            <a:avLst/>
          </a:prstGeom>
        </p:spPr>
      </p:pic>
      <p:sp>
        <p:nvSpPr>
          <p:cNvPr id="11" name="Rectangle 10"/>
          <p:cNvSpPr/>
          <p:nvPr/>
        </p:nvSpPr>
        <p:spPr>
          <a:xfrm>
            <a:off x="5020984" y="1805636"/>
            <a:ext cx="2467299" cy="3727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d-ID" sz="1200" dirty="0" smtClean="0">
                <a:solidFill>
                  <a:srgbClr val="0070C0"/>
                </a:solidFill>
                <a:latin typeface="Eras Light ITC" panose="020B0402030504020804" pitchFamily="34" charset="0"/>
              </a:rPr>
              <a:t>A </a:t>
            </a:r>
            <a:r>
              <a:rPr lang="en-US" sz="1200" dirty="0" smtClean="0">
                <a:solidFill>
                  <a:srgbClr val="0070C0"/>
                </a:solidFill>
                <a:latin typeface="Eras Light ITC" panose="020B0402030504020804" pitchFamily="34" charset="0"/>
              </a:rPr>
              <a:t>sample</a:t>
            </a:r>
            <a:r>
              <a:rPr lang="id-ID" sz="1200" dirty="0" smtClean="0">
                <a:solidFill>
                  <a:srgbClr val="0070C0"/>
                </a:solidFill>
                <a:latin typeface="Eras Light ITC" panose="020B0402030504020804" pitchFamily="34" charset="0"/>
              </a:rPr>
              <a:t> of </a:t>
            </a:r>
            <a:r>
              <a:rPr lang="en-US" sz="1200" dirty="0" smtClean="0">
                <a:solidFill>
                  <a:srgbClr val="0070C0"/>
                </a:solidFill>
                <a:latin typeface="Eras Light ITC" panose="020B0402030504020804" pitchFamily="34" charset="0"/>
              </a:rPr>
              <a:t>participants is obtained from the population</a:t>
            </a:r>
            <a:endParaRPr lang="id-ID" sz="1200" dirty="0">
              <a:solidFill>
                <a:srgbClr val="0070C0"/>
              </a:solidFill>
              <a:latin typeface="Eras Light ITC" panose="020B0402030504020804" pitchFamily="34" charset="0"/>
            </a:endParaRPr>
          </a:p>
        </p:txBody>
      </p:sp>
      <p:sp>
        <p:nvSpPr>
          <p:cNvPr id="12" name="Rectangle 11"/>
          <p:cNvSpPr/>
          <p:nvPr/>
        </p:nvSpPr>
        <p:spPr>
          <a:xfrm>
            <a:off x="4787212" y="3184508"/>
            <a:ext cx="2926774" cy="646331"/>
          </a:xfrm>
          <a:prstGeom prst="rect">
            <a:avLst/>
          </a:prstGeom>
        </p:spPr>
        <p:txBody>
          <a:bodyPr wrap="square">
            <a:spAutoFit/>
          </a:bodyPr>
          <a:lstStyle/>
          <a:p>
            <a:pPr algn="ctr"/>
            <a:r>
              <a:rPr lang="en-US" sz="1200" dirty="0" smtClean="0">
                <a:latin typeface="Eras Light ITC" panose="020B0402030504020804" pitchFamily="34" charset="0"/>
              </a:rPr>
              <a:t>The participants are assigned to treatment</a:t>
            </a:r>
          </a:p>
          <a:p>
            <a:pPr algn="ctr"/>
            <a:r>
              <a:rPr lang="en-US" sz="1200" dirty="0" smtClean="0">
                <a:latin typeface="Eras Light ITC" panose="020B0402030504020804" pitchFamily="34" charset="0"/>
              </a:rPr>
              <a:t>conditions using an assignment process</a:t>
            </a:r>
          </a:p>
          <a:p>
            <a:pPr algn="ctr"/>
            <a:r>
              <a:rPr lang="en-US" sz="1200" dirty="0" smtClean="0">
                <a:latin typeface="Eras Light ITC" panose="020B0402030504020804" pitchFamily="34" charset="0"/>
              </a:rPr>
              <a:t>that creates separate but equivalent groups</a:t>
            </a:r>
            <a:endParaRPr lang="id-ID" sz="1200" dirty="0">
              <a:latin typeface="Eras Light ITC" panose="020B0402030504020804" pitchFamily="34" charset="0"/>
            </a:endParaRPr>
          </a:p>
        </p:txBody>
      </p:sp>
      <p:pic>
        <p:nvPicPr>
          <p:cNvPr id="13" name="Picture 12"/>
          <p:cNvPicPr>
            <a:picLocks noChangeAspect="1"/>
          </p:cNvPicPr>
          <p:nvPr/>
        </p:nvPicPr>
        <p:blipFill rotWithShape="1">
          <a:blip r:embed="rId3"/>
          <a:srcRect l="60234" t="62027" r="32695" b="26161"/>
          <a:stretch/>
        </p:blipFill>
        <p:spPr>
          <a:xfrm>
            <a:off x="5950129" y="4091033"/>
            <a:ext cx="600939" cy="564394"/>
          </a:xfrm>
          <a:prstGeom prst="rect">
            <a:avLst/>
          </a:prstGeom>
        </p:spPr>
      </p:pic>
      <p:pic>
        <p:nvPicPr>
          <p:cNvPr id="14" name="Picture 13"/>
          <p:cNvPicPr>
            <a:picLocks noChangeAspect="1"/>
          </p:cNvPicPr>
          <p:nvPr/>
        </p:nvPicPr>
        <p:blipFill rotWithShape="1">
          <a:blip r:embed="rId3"/>
          <a:srcRect l="60234" t="62027" r="32695" b="26161"/>
          <a:stretch/>
        </p:blipFill>
        <p:spPr>
          <a:xfrm>
            <a:off x="4796339" y="4048738"/>
            <a:ext cx="600939" cy="564394"/>
          </a:xfrm>
          <a:prstGeom prst="rect">
            <a:avLst/>
          </a:prstGeom>
        </p:spPr>
      </p:pic>
      <p:pic>
        <p:nvPicPr>
          <p:cNvPr id="15" name="Picture 14"/>
          <p:cNvPicPr>
            <a:picLocks noChangeAspect="1"/>
          </p:cNvPicPr>
          <p:nvPr/>
        </p:nvPicPr>
        <p:blipFill rotWithShape="1">
          <a:blip r:embed="rId3"/>
          <a:srcRect l="60234" t="62027" r="32695" b="26161"/>
          <a:stretch/>
        </p:blipFill>
        <p:spPr>
          <a:xfrm>
            <a:off x="7103919" y="4091033"/>
            <a:ext cx="600939" cy="564394"/>
          </a:xfrm>
          <a:prstGeom prst="rect">
            <a:avLst/>
          </a:prstGeom>
        </p:spPr>
      </p:pic>
      <p:cxnSp>
        <p:nvCxnSpPr>
          <p:cNvPr id="16" name="Straight Arrow Connector 15"/>
          <p:cNvCxnSpPr>
            <a:stCxn id="12" idx="2"/>
            <a:endCxn id="13" idx="0"/>
          </p:cNvCxnSpPr>
          <p:nvPr/>
        </p:nvCxnSpPr>
        <p:spPr>
          <a:xfrm>
            <a:off x="6250599" y="3830839"/>
            <a:ext cx="0" cy="26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a:endCxn id="14" idx="0"/>
          </p:cNvCxnSpPr>
          <p:nvPr/>
        </p:nvCxnSpPr>
        <p:spPr>
          <a:xfrm flipH="1">
            <a:off x="5096809" y="3830839"/>
            <a:ext cx="1153790" cy="217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2"/>
            <a:endCxn id="15" idx="0"/>
          </p:cNvCxnSpPr>
          <p:nvPr/>
        </p:nvCxnSpPr>
        <p:spPr>
          <a:xfrm>
            <a:off x="6250599" y="3830839"/>
            <a:ext cx="1153790" cy="26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16105" y="4613132"/>
            <a:ext cx="746546" cy="276999"/>
          </a:xfrm>
          <a:prstGeom prst="rect">
            <a:avLst/>
          </a:prstGeom>
        </p:spPr>
        <p:txBody>
          <a:bodyPr wrap="square">
            <a:spAutoFit/>
          </a:bodyPr>
          <a:lstStyle/>
          <a:p>
            <a:pPr algn="ctr"/>
            <a:r>
              <a:rPr lang="en-US" sz="1200" dirty="0" smtClean="0">
                <a:latin typeface="Eras Light ITC" panose="020B0402030504020804" pitchFamily="34" charset="0"/>
              </a:rPr>
              <a:t>Group 1</a:t>
            </a:r>
            <a:endParaRPr lang="id-ID" sz="1200" dirty="0">
              <a:latin typeface="Eras Light ITC" panose="020B0402030504020804" pitchFamily="34" charset="0"/>
            </a:endParaRPr>
          </a:p>
        </p:txBody>
      </p:sp>
      <p:sp>
        <p:nvSpPr>
          <p:cNvPr id="20" name="Rectangle 19"/>
          <p:cNvSpPr/>
          <p:nvPr/>
        </p:nvSpPr>
        <p:spPr>
          <a:xfrm>
            <a:off x="5877325" y="4655427"/>
            <a:ext cx="746546" cy="276999"/>
          </a:xfrm>
          <a:prstGeom prst="rect">
            <a:avLst/>
          </a:prstGeom>
        </p:spPr>
        <p:txBody>
          <a:bodyPr wrap="square">
            <a:spAutoFit/>
          </a:bodyPr>
          <a:lstStyle/>
          <a:p>
            <a:pPr algn="ctr"/>
            <a:r>
              <a:rPr lang="en-US" sz="1200" dirty="0" smtClean="0">
                <a:latin typeface="Eras Light ITC" panose="020B0402030504020804" pitchFamily="34" charset="0"/>
              </a:rPr>
              <a:t>Group 2</a:t>
            </a:r>
            <a:endParaRPr lang="id-ID" sz="1200" dirty="0">
              <a:latin typeface="Eras Light ITC" panose="020B0402030504020804" pitchFamily="34" charset="0"/>
            </a:endParaRPr>
          </a:p>
        </p:txBody>
      </p:sp>
      <p:sp>
        <p:nvSpPr>
          <p:cNvPr id="21" name="Rectangle 20"/>
          <p:cNvSpPr/>
          <p:nvPr/>
        </p:nvSpPr>
        <p:spPr>
          <a:xfrm>
            <a:off x="7062220" y="4655426"/>
            <a:ext cx="746546" cy="276999"/>
          </a:xfrm>
          <a:prstGeom prst="rect">
            <a:avLst/>
          </a:prstGeom>
        </p:spPr>
        <p:txBody>
          <a:bodyPr wrap="square">
            <a:spAutoFit/>
          </a:bodyPr>
          <a:lstStyle/>
          <a:p>
            <a:pPr algn="ctr"/>
            <a:r>
              <a:rPr lang="en-US" sz="1200" dirty="0" smtClean="0">
                <a:latin typeface="Eras Light ITC" panose="020B0402030504020804" pitchFamily="34" charset="0"/>
              </a:rPr>
              <a:t>Group 3</a:t>
            </a:r>
            <a:endParaRPr lang="id-ID" sz="1200" dirty="0">
              <a:latin typeface="Eras Light ITC" panose="020B0402030504020804" pitchFamily="34" charset="0"/>
            </a:endParaRPr>
          </a:p>
        </p:txBody>
      </p:sp>
      <p:sp>
        <p:nvSpPr>
          <p:cNvPr id="22" name="Down Arrow 21"/>
          <p:cNvSpPr/>
          <p:nvPr/>
        </p:nvSpPr>
        <p:spPr>
          <a:xfrm>
            <a:off x="4881560" y="4890131"/>
            <a:ext cx="415636" cy="43051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23" name="Down Arrow 22"/>
          <p:cNvSpPr/>
          <p:nvPr/>
        </p:nvSpPr>
        <p:spPr>
          <a:xfrm>
            <a:off x="6042780" y="4894858"/>
            <a:ext cx="415636" cy="43051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24" name="Down Arrow 23"/>
          <p:cNvSpPr/>
          <p:nvPr/>
        </p:nvSpPr>
        <p:spPr>
          <a:xfrm>
            <a:off x="7204000" y="4890130"/>
            <a:ext cx="415636" cy="43051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25" name="Rectangle 24"/>
          <p:cNvSpPr/>
          <p:nvPr/>
        </p:nvSpPr>
        <p:spPr>
          <a:xfrm>
            <a:off x="4723535" y="5362940"/>
            <a:ext cx="746546" cy="3480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dirty="0" smtClean="0">
                <a:latin typeface="Eras Light ITC" panose="020B0402030504020804" pitchFamily="34" charset="0"/>
              </a:rPr>
              <a:t>Treatment Condition 1</a:t>
            </a:r>
            <a:endParaRPr lang="id-ID" sz="900" dirty="0">
              <a:latin typeface="Eras Light ITC" panose="020B0402030504020804" pitchFamily="34" charset="0"/>
            </a:endParaRPr>
          </a:p>
        </p:txBody>
      </p:sp>
      <p:sp>
        <p:nvSpPr>
          <p:cNvPr id="26" name="Rectangle 25"/>
          <p:cNvSpPr/>
          <p:nvPr/>
        </p:nvSpPr>
        <p:spPr>
          <a:xfrm>
            <a:off x="5877325" y="5362939"/>
            <a:ext cx="746546" cy="3480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900" dirty="0" smtClean="0">
                <a:solidFill>
                  <a:prstClr val="black"/>
                </a:solidFill>
                <a:latin typeface="Eras Light ITC" panose="020B0402030504020804" pitchFamily="34" charset="0"/>
              </a:rPr>
              <a:t>Treatment Condition 2</a:t>
            </a:r>
            <a:endParaRPr lang="id-ID" sz="900" dirty="0">
              <a:solidFill>
                <a:prstClr val="black"/>
              </a:solidFill>
              <a:latin typeface="Eras Light ITC" panose="020B0402030504020804" pitchFamily="34" charset="0"/>
            </a:endParaRPr>
          </a:p>
        </p:txBody>
      </p:sp>
      <p:sp>
        <p:nvSpPr>
          <p:cNvPr id="27" name="Rectangle 26"/>
          <p:cNvSpPr/>
          <p:nvPr/>
        </p:nvSpPr>
        <p:spPr>
          <a:xfrm>
            <a:off x="7029783" y="5347304"/>
            <a:ext cx="746546" cy="3480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900" dirty="0" smtClean="0">
                <a:solidFill>
                  <a:prstClr val="black"/>
                </a:solidFill>
                <a:latin typeface="Eras Light ITC" panose="020B0402030504020804" pitchFamily="34" charset="0"/>
              </a:rPr>
              <a:t>Treatment Condition 3</a:t>
            </a:r>
            <a:endParaRPr lang="id-ID" sz="900" dirty="0">
              <a:solidFill>
                <a:prstClr val="black"/>
              </a:solidFill>
              <a:latin typeface="Eras Light ITC" panose="020B0402030504020804" pitchFamily="34" charset="0"/>
            </a:endParaRPr>
          </a:p>
        </p:txBody>
      </p:sp>
      <p:sp>
        <p:nvSpPr>
          <p:cNvPr id="28" name="Rectangle 27"/>
          <p:cNvSpPr/>
          <p:nvPr/>
        </p:nvSpPr>
        <p:spPr>
          <a:xfrm>
            <a:off x="2269629" y="4916882"/>
            <a:ext cx="2345050" cy="646331"/>
          </a:xfrm>
          <a:prstGeom prst="rect">
            <a:avLst/>
          </a:prstGeom>
        </p:spPr>
        <p:txBody>
          <a:bodyPr wrap="square">
            <a:spAutoFit/>
          </a:bodyPr>
          <a:lstStyle/>
          <a:p>
            <a:pPr algn="ctr"/>
            <a:r>
              <a:rPr lang="en-US" sz="1200" dirty="0" smtClean="0">
                <a:latin typeface="Eras Light ITC" panose="020B0402030504020804" pitchFamily="34" charset="0"/>
              </a:rPr>
              <a:t>Separate treatment conditions</a:t>
            </a:r>
          </a:p>
          <a:p>
            <a:pPr algn="ctr"/>
            <a:r>
              <a:rPr lang="en-US" sz="1200" dirty="0" smtClean="0">
                <a:latin typeface="Eras Light ITC" panose="020B0402030504020804" pitchFamily="34" charset="0"/>
              </a:rPr>
              <a:t>created by the researcher</a:t>
            </a:r>
          </a:p>
          <a:p>
            <a:pPr algn="ctr"/>
            <a:r>
              <a:rPr lang="en-US" sz="1200" dirty="0" smtClean="0">
                <a:latin typeface="Eras Light ITC" panose="020B0402030504020804" pitchFamily="34" charset="0"/>
              </a:rPr>
              <a:t>(the independent variable)</a:t>
            </a:r>
            <a:endParaRPr lang="id-ID" sz="1200" dirty="0">
              <a:latin typeface="Eras Light ITC" panose="020B0402030504020804" pitchFamily="34" charset="0"/>
            </a:endParaRPr>
          </a:p>
        </p:txBody>
      </p:sp>
    </p:spTree>
    <p:extLst>
      <p:ext uri="{BB962C8B-B14F-4D97-AF65-F5344CB8AC3E}">
        <p14:creationId xmlns:p14="http://schemas.microsoft.com/office/powerpoint/2010/main" val="839375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Advantages and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Disadvantages</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140351" y="1965960"/>
            <a:ext cx="10006883" cy="4524315"/>
          </a:xfrm>
          <a:prstGeom prst="rect">
            <a:avLst/>
          </a:prstGeom>
        </p:spPr>
        <p:txBody>
          <a:bodyPr wrap="square">
            <a:spAutoFit/>
          </a:bodyPr>
          <a:lstStyle/>
          <a:p>
            <a:pPr marL="45720" indent="0" algn="just">
              <a:spcBef>
                <a:spcPts val="0"/>
              </a:spcBef>
              <a:buNone/>
            </a:pPr>
            <a:r>
              <a:rPr lang="en-US" sz="2400" b="1" dirty="0">
                <a:solidFill>
                  <a:srgbClr val="0070C0"/>
                </a:solidFill>
                <a:latin typeface="Eras Light ITC" panose="020B0402030504020804" pitchFamily="34" charset="0"/>
              </a:rPr>
              <a:t>Advantages</a:t>
            </a:r>
          </a:p>
          <a:p>
            <a:pPr marL="45720" indent="0" algn="just">
              <a:spcBef>
                <a:spcPts val="0"/>
              </a:spcBef>
              <a:buNone/>
            </a:pPr>
            <a:r>
              <a:rPr lang="en-US" sz="2400" b="1" dirty="0" smtClean="0">
                <a:solidFill>
                  <a:srgbClr val="0070C0"/>
                </a:solidFill>
                <a:latin typeface="Eras Light ITC" panose="020B0402030504020804" pitchFamily="34" charset="0"/>
              </a:rPr>
              <a:t>a.	</a:t>
            </a:r>
            <a:r>
              <a:rPr lang="en-US" sz="2400" dirty="0" smtClean="0">
                <a:solidFill>
                  <a:srgbClr val="0070C0"/>
                </a:solidFill>
                <a:latin typeface="Eras Light ITC" panose="020B0402030504020804" pitchFamily="34" charset="0"/>
              </a:rPr>
              <a:t>Each individual </a:t>
            </a:r>
            <a:r>
              <a:rPr lang="en-US" sz="2400" dirty="0">
                <a:solidFill>
                  <a:srgbClr val="0070C0"/>
                </a:solidFill>
                <a:latin typeface="Eras Light ITC" panose="020B0402030504020804" pitchFamily="34" charset="0"/>
              </a:rPr>
              <a:t>score is </a:t>
            </a:r>
            <a:r>
              <a:rPr lang="en-US" sz="2400" b="1" i="1" dirty="0">
                <a:solidFill>
                  <a:srgbClr val="00B050"/>
                </a:solidFill>
                <a:latin typeface="Eras Light ITC" panose="020B0402030504020804" pitchFamily="34" charset="0"/>
              </a:rPr>
              <a:t>independent from the other scores</a:t>
            </a:r>
            <a:r>
              <a:rPr lang="en-US" sz="2400" dirty="0">
                <a:solidFill>
                  <a:srgbClr val="0070C0"/>
                </a:solidFill>
                <a:latin typeface="Eras Light ITC" panose="020B0402030504020804" pitchFamily="34" charset="0"/>
              </a:rPr>
              <a:t>. Because each </a:t>
            </a:r>
            <a:r>
              <a:rPr lang="en-US" sz="2400" dirty="0" smtClean="0">
                <a:solidFill>
                  <a:srgbClr val="0070C0"/>
                </a:solidFill>
                <a:latin typeface="Eras Light ITC" panose="020B0402030504020804" pitchFamily="34" charset="0"/>
              </a:rPr>
              <a:t>	participant </a:t>
            </a:r>
            <a:r>
              <a:rPr lang="en-US" sz="2400" dirty="0">
                <a:solidFill>
                  <a:srgbClr val="0070C0"/>
                </a:solidFill>
                <a:latin typeface="Eras Light ITC" panose="020B0402030504020804" pitchFamily="34" charset="0"/>
              </a:rPr>
              <a:t>is measured only once, the researcher can be reasonably </a:t>
            </a:r>
            <a:r>
              <a:rPr lang="en-US" sz="2400" dirty="0" smtClean="0">
                <a:solidFill>
                  <a:srgbClr val="0070C0"/>
                </a:solidFill>
                <a:latin typeface="Eras Light ITC" panose="020B0402030504020804" pitchFamily="34" charset="0"/>
              </a:rPr>
              <a:t>	confident </a:t>
            </a:r>
            <a:r>
              <a:rPr lang="en-US" sz="2400" dirty="0">
                <a:solidFill>
                  <a:srgbClr val="0070C0"/>
                </a:solidFill>
                <a:latin typeface="Eras Light ITC" panose="020B0402030504020804" pitchFamily="34" charset="0"/>
              </a:rPr>
              <a:t>that the resulting measurement is relatively clean and </a:t>
            </a:r>
            <a:r>
              <a:rPr lang="en-US" sz="2400" dirty="0" smtClean="0">
                <a:solidFill>
                  <a:srgbClr val="0070C0"/>
                </a:solidFill>
                <a:latin typeface="Eras Light ITC" panose="020B0402030504020804" pitchFamily="34" charset="0"/>
              </a:rPr>
              <a:t>	uncontaminated </a:t>
            </a:r>
            <a:r>
              <a:rPr lang="en-US" sz="2400" dirty="0">
                <a:solidFill>
                  <a:srgbClr val="0070C0"/>
                </a:solidFill>
                <a:latin typeface="Eras Light ITC" panose="020B0402030504020804" pitchFamily="34" charset="0"/>
              </a:rPr>
              <a:t>by other treatment factors.</a:t>
            </a:r>
          </a:p>
          <a:p>
            <a:pPr marL="45720" indent="0" algn="just">
              <a:spcBef>
                <a:spcPts val="0"/>
              </a:spcBef>
              <a:buNone/>
            </a:pPr>
            <a:r>
              <a:rPr lang="en-US" sz="2400" b="1" dirty="0" smtClean="0">
                <a:solidFill>
                  <a:srgbClr val="0070C0"/>
                </a:solidFill>
                <a:latin typeface="Eras Light ITC" panose="020B0402030504020804" pitchFamily="34" charset="0"/>
              </a:rPr>
              <a:t>b.	</a:t>
            </a:r>
            <a:r>
              <a:rPr lang="en-US" sz="2400" dirty="0" smtClean="0">
                <a:solidFill>
                  <a:srgbClr val="0070C0"/>
                </a:solidFill>
                <a:latin typeface="Eras Light ITC" panose="020B0402030504020804" pitchFamily="34" charset="0"/>
              </a:rPr>
              <a:t>Between-subjects designs </a:t>
            </a:r>
            <a:r>
              <a:rPr lang="en-US" sz="2400" dirty="0">
                <a:solidFill>
                  <a:srgbClr val="0070C0"/>
                </a:solidFill>
                <a:latin typeface="Eras Light ITC" panose="020B0402030504020804" pitchFamily="34" charset="0"/>
              </a:rPr>
              <a:t>can be used for a </a:t>
            </a:r>
            <a:r>
              <a:rPr lang="en-US" sz="2400" b="1" i="1" dirty="0">
                <a:solidFill>
                  <a:srgbClr val="00B050"/>
                </a:solidFill>
                <a:latin typeface="Eras Light ITC" panose="020B0402030504020804" pitchFamily="34" charset="0"/>
              </a:rPr>
              <a:t>wide variety of research </a:t>
            </a:r>
            <a:r>
              <a:rPr lang="en-US" sz="2400" dirty="0" smtClean="0">
                <a:solidFill>
                  <a:srgbClr val="0070C0"/>
                </a:solidFill>
                <a:latin typeface="Eras Light ITC" panose="020B0402030504020804" pitchFamily="34" charset="0"/>
              </a:rPr>
              <a:t>	</a:t>
            </a:r>
            <a:r>
              <a:rPr lang="en-US" sz="2400" b="1" i="1" dirty="0" smtClean="0">
                <a:solidFill>
                  <a:srgbClr val="00B050"/>
                </a:solidFill>
                <a:latin typeface="Eras Light ITC" panose="020B0402030504020804" pitchFamily="34" charset="0"/>
              </a:rPr>
              <a:t>questions</a:t>
            </a:r>
            <a:r>
              <a:rPr lang="en-US" sz="2400" dirty="0">
                <a:solidFill>
                  <a:srgbClr val="0070C0"/>
                </a:solidFill>
                <a:latin typeface="Eras Light ITC" panose="020B0402030504020804" pitchFamily="34" charset="0"/>
              </a:rPr>
              <a:t>.</a:t>
            </a:r>
          </a:p>
          <a:p>
            <a:pPr marL="45720" indent="0" algn="just">
              <a:spcBef>
                <a:spcPts val="0"/>
              </a:spcBef>
              <a:buNone/>
            </a:pPr>
            <a:endParaRPr lang="en-US" sz="2400" dirty="0">
              <a:solidFill>
                <a:srgbClr val="0070C0"/>
              </a:solidFill>
              <a:latin typeface="Eras Light ITC" panose="020B0402030504020804" pitchFamily="34" charset="0"/>
            </a:endParaRPr>
          </a:p>
          <a:p>
            <a:pPr marL="45720" indent="0" algn="just">
              <a:spcBef>
                <a:spcPts val="0"/>
              </a:spcBef>
              <a:buNone/>
            </a:pPr>
            <a:r>
              <a:rPr lang="en-US" sz="2400" b="1" dirty="0">
                <a:solidFill>
                  <a:srgbClr val="0070C0"/>
                </a:solidFill>
                <a:latin typeface="Eras Light ITC" panose="020B0402030504020804" pitchFamily="34" charset="0"/>
              </a:rPr>
              <a:t>Disadvantage</a:t>
            </a:r>
          </a:p>
          <a:p>
            <a:pPr marL="45720" indent="0" algn="just">
              <a:spcBef>
                <a:spcPts val="0"/>
              </a:spcBef>
              <a:buNone/>
            </a:pPr>
            <a:r>
              <a:rPr lang="en-US" sz="2400" b="1" dirty="0" smtClean="0">
                <a:solidFill>
                  <a:srgbClr val="0070C0"/>
                </a:solidFill>
                <a:latin typeface="Eras Light ITC" panose="020B0402030504020804" pitchFamily="34" charset="0"/>
              </a:rPr>
              <a:t>a.	</a:t>
            </a:r>
            <a:r>
              <a:rPr lang="en-US" sz="2400" dirty="0" smtClean="0">
                <a:solidFill>
                  <a:srgbClr val="0070C0"/>
                </a:solidFill>
                <a:latin typeface="Eras Light ITC" panose="020B0402030504020804" pitchFamily="34" charset="0"/>
              </a:rPr>
              <a:t>Require a </a:t>
            </a:r>
            <a:r>
              <a:rPr lang="en-US" sz="2400" b="1" i="1" dirty="0">
                <a:solidFill>
                  <a:srgbClr val="FF0000"/>
                </a:solidFill>
                <a:latin typeface="Eras Light ITC" panose="020B0402030504020804" pitchFamily="34" charset="0"/>
              </a:rPr>
              <a:t>relatively large number of participants</a:t>
            </a:r>
            <a:r>
              <a:rPr lang="en-US" sz="2400" dirty="0">
                <a:solidFill>
                  <a:srgbClr val="0070C0"/>
                </a:solidFill>
                <a:latin typeface="Eras Light ITC" panose="020B0402030504020804" pitchFamily="34" charset="0"/>
              </a:rPr>
              <a:t>.</a:t>
            </a:r>
          </a:p>
          <a:p>
            <a:pPr marL="45720" indent="0" algn="just">
              <a:spcBef>
                <a:spcPts val="0"/>
              </a:spcBef>
              <a:buNone/>
            </a:pPr>
            <a:r>
              <a:rPr lang="en-US" sz="2400" b="1" dirty="0" smtClean="0">
                <a:solidFill>
                  <a:srgbClr val="0070C0"/>
                </a:solidFill>
                <a:latin typeface="Eras Light ITC" panose="020B0402030504020804" pitchFamily="34" charset="0"/>
              </a:rPr>
              <a:t>b.	</a:t>
            </a:r>
            <a:r>
              <a:rPr lang="en-US" sz="2400" dirty="0" smtClean="0">
                <a:solidFill>
                  <a:srgbClr val="0070C0"/>
                </a:solidFill>
                <a:latin typeface="Eras Light ITC" panose="020B0402030504020804" pitchFamily="34" charset="0"/>
              </a:rPr>
              <a:t>Each score </a:t>
            </a:r>
            <a:r>
              <a:rPr lang="en-US" sz="2400" dirty="0">
                <a:solidFill>
                  <a:srgbClr val="0070C0"/>
                </a:solidFill>
                <a:latin typeface="Eras Light ITC" panose="020B0402030504020804" pitchFamily="34" charset="0"/>
              </a:rPr>
              <a:t>is obtained from a </a:t>
            </a:r>
            <a:r>
              <a:rPr lang="en-US" sz="2400" b="1" i="1" dirty="0">
                <a:solidFill>
                  <a:srgbClr val="FF0000"/>
                </a:solidFill>
                <a:latin typeface="Eras Light ITC" panose="020B0402030504020804" pitchFamily="34" charset="0"/>
              </a:rPr>
              <a:t>unique individual </a:t>
            </a:r>
            <a:r>
              <a:rPr lang="en-US" sz="2400" dirty="0">
                <a:solidFill>
                  <a:srgbClr val="0070C0"/>
                </a:solidFill>
                <a:latin typeface="Eras Light ITC" panose="020B0402030504020804" pitchFamily="34" charset="0"/>
              </a:rPr>
              <a:t>who has </a:t>
            </a:r>
            <a:r>
              <a:rPr lang="en-US" sz="2400" b="1" i="1" dirty="0">
                <a:solidFill>
                  <a:srgbClr val="FF0000"/>
                </a:solidFill>
                <a:latin typeface="Eras Light ITC" panose="020B0402030504020804" pitchFamily="34" charset="0"/>
              </a:rPr>
              <a:t>personal </a:t>
            </a:r>
            <a:r>
              <a:rPr lang="en-US" sz="2400" b="1" i="1" dirty="0" smtClean="0">
                <a:solidFill>
                  <a:srgbClr val="FF0000"/>
                </a:solidFill>
                <a:latin typeface="Eras Light ITC" panose="020B0402030504020804" pitchFamily="34" charset="0"/>
              </a:rPr>
              <a:t>	characteristics</a:t>
            </a:r>
            <a:r>
              <a:rPr lang="en-US" sz="2400" dirty="0" smtClean="0">
                <a:solidFill>
                  <a:srgbClr val="0070C0"/>
                </a:solidFill>
                <a:latin typeface="Eras Light ITC" panose="020B0402030504020804" pitchFamily="34" charset="0"/>
              </a:rPr>
              <a:t> </a:t>
            </a:r>
            <a:r>
              <a:rPr lang="en-US" sz="2400" dirty="0">
                <a:solidFill>
                  <a:srgbClr val="0070C0"/>
                </a:solidFill>
                <a:latin typeface="Eras Light ITC" panose="020B0402030504020804" pitchFamily="34" charset="0"/>
              </a:rPr>
              <a:t>that are </a:t>
            </a:r>
            <a:r>
              <a:rPr lang="en-US" sz="2400" b="1" i="1" dirty="0">
                <a:solidFill>
                  <a:srgbClr val="FF0000"/>
                </a:solidFill>
                <a:latin typeface="Eras Light ITC" panose="020B0402030504020804" pitchFamily="34" charset="0"/>
              </a:rPr>
              <a:t>different from all of the other participants</a:t>
            </a:r>
            <a:r>
              <a:rPr lang="en-US" sz="24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20513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2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58410" y="609600"/>
            <a:ext cx="10439400" cy="1356360"/>
          </a:xfrm>
        </p:spPr>
        <p:txBody>
          <a:bodyPr>
            <a:norm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Individual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Differences as Confounding Variables</a:t>
            </a:r>
            <a:endParaRPr lang="id-ID" sz="36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561008" y="1712782"/>
            <a:ext cx="11034203" cy="4893647"/>
          </a:xfrm>
          <a:prstGeom prst="rect">
            <a:avLst/>
          </a:prstGeom>
        </p:spPr>
        <p:txBody>
          <a:bodyPr wrap="square">
            <a:spAutoFit/>
          </a:bodyPr>
          <a:lstStyle/>
          <a:p>
            <a:pPr marL="45720" indent="0" algn="ctr">
              <a:spcBef>
                <a:spcPts val="0"/>
              </a:spcBef>
              <a:buNone/>
            </a:pPr>
            <a:r>
              <a:rPr lang="en-US" sz="2400" spc="300" dirty="0">
                <a:solidFill>
                  <a:srgbClr val="0070C0"/>
                </a:solidFill>
                <a:latin typeface="Eras Light ITC" panose="020B0402030504020804" pitchFamily="34" charset="0"/>
              </a:rPr>
              <a:t>a primary concern is to </a:t>
            </a:r>
            <a:r>
              <a:rPr lang="en-US" sz="2400" b="1" i="1" spc="300" dirty="0">
                <a:solidFill>
                  <a:srgbClr val="00B050"/>
                </a:solidFill>
                <a:latin typeface="Eras Light ITC" panose="020B0402030504020804" pitchFamily="34" charset="0"/>
              </a:rPr>
              <a:t>ensure that the different groups are as similar as possible</a:t>
            </a:r>
            <a:r>
              <a:rPr lang="en-US" sz="2400" spc="300" dirty="0">
                <a:solidFill>
                  <a:srgbClr val="0070C0"/>
                </a:solidFill>
                <a:latin typeface="Eras Light ITC" panose="020B0402030504020804" pitchFamily="34" charset="0"/>
              </a:rPr>
              <a:t> </a:t>
            </a:r>
            <a:r>
              <a:rPr lang="en-US" sz="2400" b="1" i="1" spc="300" dirty="0">
                <a:solidFill>
                  <a:srgbClr val="FF0000"/>
                </a:solidFill>
                <a:latin typeface="Eras Light ITC" panose="020B0402030504020804" pitchFamily="34" charset="0"/>
              </a:rPr>
              <a:t>except</a:t>
            </a:r>
            <a:r>
              <a:rPr lang="en-US" sz="2400" spc="300" dirty="0">
                <a:solidFill>
                  <a:srgbClr val="0070C0"/>
                </a:solidFill>
                <a:latin typeface="Eras Light ITC" panose="020B0402030504020804" pitchFamily="34" charset="0"/>
              </a:rPr>
              <a:t> for the </a:t>
            </a:r>
            <a:r>
              <a:rPr lang="en-US" sz="2400" b="1" i="1" spc="300" dirty="0">
                <a:solidFill>
                  <a:srgbClr val="00B050"/>
                </a:solidFill>
                <a:latin typeface="Eras Light ITC" panose="020B0402030504020804" pitchFamily="34" charset="0"/>
              </a:rPr>
              <a:t>independent variable used to differentiate the groups</a:t>
            </a:r>
            <a:r>
              <a:rPr lang="en-US" sz="2400" spc="300" dirty="0">
                <a:solidFill>
                  <a:srgbClr val="0070C0"/>
                </a:solidFill>
                <a:latin typeface="Eras Light ITC" panose="020B0402030504020804" pitchFamily="34" charset="0"/>
              </a:rPr>
              <a:t>.</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b="1" dirty="0">
                <a:solidFill>
                  <a:srgbClr val="0070C0"/>
                </a:solidFill>
                <a:latin typeface="Eras Light ITC" panose="020B0402030504020804" pitchFamily="34" charset="0"/>
              </a:rPr>
              <a:t>two major sources of confounding that exist in a between-subjects design are :</a:t>
            </a:r>
          </a:p>
          <a:p>
            <a:pPr marL="45720" indent="0">
              <a:spcBef>
                <a:spcPts val="0"/>
              </a:spcBef>
              <a:buNone/>
            </a:pPr>
            <a:r>
              <a:rPr lang="en-US" sz="2400" b="1" dirty="0" smtClean="0">
                <a:solidFill>
                  <a:srgbClr val="0070C0"/>
                </a:solidFill>
                <a:latin typeface="Eras Light ITC" panose="020B0402030504020804" pitchFamily="34" charset="0"/>
              </a:rPr>
              <a:t>a.	</a:t>
            </a:r>
            <a:r>
              <a:rPr lang="en-US" sz="2400" dirty="0" smtClean="0">
                <a:solidFill>
                  <a:srgbClr val="0070C0"/>
                </a:solidFill>
                <a:latin typeface="Eras Light ITC" panose="020B0402030504020804" pitchFamily="34" charset="0"/>
              </a:rPr>
              <a:t>Confounding </a:t>
            </a:r>
            <a:r>
              <a:rPr lang="en-US" sz="2400" dirty="0">
                <a:solidFill>
                  <a:srgbClr val="0070C0"/>
                </a:solidFill>
                <a:latin typeface="Eras Light ITC" panose="020B0402030504020804" pitchFamily="34" charset="0"/>
              </a:rPr>
              <a:t>from </a:t>
            </a:r>
            <a:r>
              <a:rPr lang="en-US" sz="2400" b="1" i="1" dirty="0">
                <a:solidFill>
                  <a:srgbClr val="00B050"/>
                </a:solidFill>
                <a:latin typeface="Eras Light ITC" panose="020B0402030504020804" pitchFamily="34" charset="0"/>
              </a:rPr>
              <a:t>individual differences</a:t>
            </a:r>
            <a:r>
              <a:rPr lang="en-US" sz="2400" dirty="0">
                <a:solidFill>
                  <a:srgbClr val="0070C0"/>
                </a:solidFill>
                <a:latin typeface="Eras Light ITC" panose="020B0402030504020804" pitchFamily="34" charset="0"/>
              </a:rPr>
              <a:t>, which is called assignment bias. </a:t>
            </a:r>
            <a:r>
              <a:rPr lang="en-US" sz="2400" dirty="0" smtClean="0">
                <a:solidFill>
                  <a:srgbClr val="0070C0"/>
                </a:solidFill>
                <a:latin typeface="Eras Light ITC" panose="020B0402030504020804" pitchFamily="34" charset="0"/>
              </a:rPr>
              <a:t>	Individual </a:t>
            </a:r>
            <a:r>
              <a:rPr lang="en-US" sz="2400" dirty="0">
                <a:solidFill>
                  <a:srgbClr val="0070C0"/>
                </a:solidFill>
                <a:latin typeface="Eras Light ITC" panose="020B0402030504020804" pitchFamily="34" charset="0"/>
              </a:rPr>
              <a:t>differences are any participant characteristics that can differ from one </a:t>
            </a:r>
            <a:r>
              <a:rPr lang="en-US" sz="2400" dirty="0" smtClean="0">
                <a:solidFill>
                  <a:srgbClr val="0070C0"/>
                </a:solidFill>
                <a:latin typeface="Eras Light ITC" panose="020B0402030504020804" pitchFamily="34" charset="0"/>
              </a:rPr>
              <a:t>	participant </a:t>
            </a:r>
            <a:r>
              <a:rPr lang="en-US" sz="2400" dirty="0">
                <a:solidFill>
                  <a:srgbClr val="0070C0"/>
                </a:solidFill>
                <a:latin typeface="Eras Light ITC" panose="020B0402030504020804" pitchFamily="34" charset="0"/>
              </a:rPr>
              <a:t>to another. If these characteristics are different from one group to </a:t>
            </a:r>
            <a:r>
              <a:rPr lang="en-US" sz="2400" dirty="0" smtClean="0">
                <a:solidFill>
                  <a:srgbClr val="0070C0"/>
                </a:solidFill>
                <a:latin typeface="Eras Light ITC" panose="020B0402030504020804" pitchFamily="34" charset="0"/>
              </a:rPr>
              <a:t>	another</a:t>
            </a:r>
            <a:r>
              <a:rPr lang="en-US" sz="2400" dirty="0">
                <a:solidFill>
                  <a:srgbClr val="0070C0"/>
                </a:solidFill>
                <a:latin typeface="Eras Light ITC" panose="020B0402030504020804" pitchFamily="34" charset="0"/>
              </a:rPr>
              <a:t>, then the experiment is confounded by assignment </a:t>
            </a:r>
            <a:r>
              <a:rPr lang="en-US" sz="2400" dirty="0" smtClean="0">
                <a:solidFill>
                  <a:srgbClr val="0070C0"/>
                </a:solidFill>
                <a:latin typeface="Eras Light ITC" panose="020B0402030504020804" pitchFamily="34" charset="0"/>
              </a:rPr>
              <a:t>bias.</a:t>
            </a:r>
          </a:p>
          <a:p>
            <a:pPr marL="45720" indent="0">
              <a:spcBef>
                <a:spcPts val="0"/>
              </a:spcBef>
              <a:buNone/>
            </a:pPr>
            <a:endParaRPr lang="en-US" sz="2400" dirty="0">
              <a:solidFill>
                <a:srgbClr val="0070C0"/>
              </a:solidFill>
              <a:latin typeface="Eras Light ITC" panose="020B0402030504020804" pitchFamily="34" charset="0"/>
            </a:endParaRPr>
          </a:p>
          <a:p>
            <a:pPr marL="45720" indent="0">
              <a:spcBef>
                <a:spcPts val="0"/>
              </a:spcBef>
              <a:buNone/>
            </a:pPr>
            <a:r>
              <a:rPr lang="en-US" sz="2400" b="1" dirty="0" smtClean="0">
                <a:solidFill>
                  <a:srgbClr val="0070C0"/>
                </a:solidFill>
                <a:latin typeface="Eras Light ITC" panose="020B0402030504020804" pitchFamily="34" charset="0"/>
              </a:rPr>
              <a:t>b.	</a:t>
            </a:r>
            <a:r>
              <a:rPr lang="en-US" sz="2400" dirty="0" smtClean="0">
                <a:solidFill>
                  <a:srgbClr val="0070C0"/>
                </a:solidFill>
                <a:latin typeface="Eras Light ITC" panose="020B0402030504020804" pitchFamily="34" charset="0"/>
              </a:rPr>
              <a:t>Confounding </a:t>
            </a:r>
            <a:r>
              <a:rPr lang="en-US" sz="2400" dirty="0">
                <a:solidFill>
                  <a:srgbClr val="0070C0"/>
                </a:solidFill>
                <a:latin typeface="Eras Light ITC" panose="020B0402030504020804" pitchFamily="34" charset="0"/>
              </a:rPr>
              <a:t>from </a:t>
            </a:r>
            <a:r>
              <a:rPr lang="en-US" sz="2400" b="1" i="1" dirty="0">
                <a:solidFill>
                  <a:srgbClr val="00B050"/>
                </a:solidFill>
                <a:latin typeface="Eras Light ITC" panose="020B0402030504020804" pitchFamily="34" charset="0"/>
              </a:rPr>
              <a:t>environmental variables</a:t>
            </a:r>
            <a:r>
              <a:rPr lang="en-US" sz="2400" dirty="0">
                <a:solidFill>
                  <a:srgbClr val="0070C0"/>
                </a:solidFill>
                <a:latin typeface="Eras Light ITC" panose="020B0402030504020804" pitchFamily="34" charset="0"/>
              </a:rPr>
              <a:t>. Environmental variables are any </a:t>
            </a:r>
            <a:r>
              <a:rPr lang="en-US" sz="2400" dirty="0" smtClean="0">
                <a:solidFill>
                  <a:srgbClr val="0070C0"/>
                </a:solidFill>
                <a:latin typeface="Eras Light ITC" panose="020B0402030504020804" pitchFamily="34" charset="0"/>
              </a:rPr>
              <a:t>	characteristics </a:t>
            </a:r>
            <a:r>
              <a:rPr lang="en-US" sz="2400" dirty="0">
                <a:solidFill>
                  <a:srgbClr val="0070C0"/>
                </a:solidFill>
                <a:latin typeface="Eras Light ITC" panose="020B0402030504020804" pitchFamily="34" charset="0"/>
              </a:rPr>
              <a:t>of the environment that may differ. If these variables are different </a:t>
            </a:r>
            <a:r>
              <a:rPr lang="en-US" sz="2400" dirty="0" smtClean="0">
                <a:solidFill>
                  <a:srgbClr val="0070C0"/>
                </a:solidFill>
                <a:latin typeface="Eras Light ITC" panose="020B0402030504020804" pitchFamily="34" charset="0"/>
              </a:rPr>
              <a:t>	between </a:t>
            </a:r>
            <a:r>
              <a:rPr lang="en-US" sz="2400" dirty="0">
                <a:solidFill>
                  <a:srgbClr val="0070C0"/>
                </a:solidFill>
                <a:latin typeface="Eras Light ITC" panose="020B0402030504020804" pitchFamily="34" charset="0"/>
              </a:rPr>
              <a:t>groups, then the experiment is confounded by environmental variables.</a:t>
            </a:r>
          </a:p>
        </p:txBody>
      </p:sp>
    </p:spTree>
    <p:extLst>
      <p:ext uri="{BB962C8B-B14F-4D97-AF65-F5344CB8AC3E}">
        <p14:creationId xmlns:p14="http://schemas.microsoft.com/office/powerpoint/2010/main" val="15839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6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2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659604" y="1818224"/>
            <a:ext cx="10837001" cy="4708981"/>
          </a:xfrm>
          <a:prstGeom prst="rect">
            <a:avLst/>
          </a:prstGeom>
        </p:spPr>
        <p:txBody>
          <a:bodyPr wrap="square">
            <a:spAutoFit/>
          </a:bodyPr>
          <a:lstStyle/>
          <a:p>
            <a:pPr marL="45720" indent="0">
              <a:spcBef>
                <a:spcPts val="0"/>
              </a:spcBef>
              <a:buNone/>
            </a:pPr>
            <a:r>
              <a:rPr lang="en-US" sz="2000" b="1" dirty="0" smtClean="0">
                <a:solidFill>
                  <a:srgbClr val="0070C0"/>
                </a:solidFill>
                <a:latin typeface="Eras Light ITC" panose="020B0402030504020804" pitchFamily="34" charset="0"/>
              </a:rPr>
              <a:t>a.	RANDOM ASSIGNMENT (RANDOMIZATION)</a:t>
            </a:r>
          </a:p>
          <a:p>
            <a:pPr marL="45720" indent="0">
              <a:spcBef>
                <a:spcPts val="0"/>
              </a:spcBef>
              <a:buNone/>
            </a:pPr>
            <a:r>
              <a:rPr lang="en-US" sz="2000" dirty="0">
                <a:solidFill>
                  <a:srgbClr val="0070C0"/>
                </a:solidFill>
                <a:latin typeface="Eras Light ITC" panose="020B0402030504020804" pitchFamily="34" charset="0"/>
              </a:rPr>
              <a:t>	 </a:t>
            </a:r>
            <a:r>
              <a:rPr lang="en-US" sz="2000" dirty="0" smtClean="0">
                <a:solidFill>
                  <a:srgbClr val="0070C0"/>
                </a:solidFill>
                <a:latin typeface="Eras Light ITC" panose="020B0402030504020804" pitchFamily="34" charset="0"/>
              </a:rPr>
              <a:t>	In </a:t>
            </a:r>
            <a:r>
              <a:rPr lang="en-US" sz="2000" dirty="0">
                <a:solidFill>
                  <a:srgbClr val="0070C0"/>
                </a:solidFill>
                <a:latin typeface="Eras Light ITC" panose="020B0402030504020804" pitchFamily="34" charset="0"/>
              </a:rPr>
              <a:t>restricted random assignment, the </a:t>
            </a:r>
            <a:r>
              <a:rPr lang="en-US" sz="2000" b="1" i="1" dirty="0">
                <a:solidFill>
                  <a:srgbClr val="00B050"/>
                </a:solidFill>
                <a:latin typeface="Eras Light ITC" panose="020B0402030504020804" pitchFamily="34" charset="0"/>
              </a:rPr>
              <a:t>group assignment process is limited </a:t>
            </a:r>
            <a:r>
              <a:rPr lang="en-US" sz="2000" dirty="0">
                <a:solidFill>
                  <a:srgbClr val="0070C0"/>
                </a:solidFill>
                <a:latin typeface="Eras Light ITC" panose="020B0402030504020804" pitchFamily="34" charset="0"/>
              </a:rPr>
              <a:t>to ensure </a:t>
            </a:r>
            <a:r>
              <a:rPr lang="en-US" sz="2000" dirty="0" smtClean="0">
                <a:solidFill>
                  <a:srgbClr val="0070C0"/>
                </a:solidFill>
                <a:latin typeface="Eras Light ITC" panose="020B0402030504020804" pitchFamily="34" charset="0"/>
              </a:rPr>
              <a:t>	predetermined </a:t>
            </a:r>
            <a:r>
              <a:rPr lang="en-US" sz="2000" dirty="0">
                <a:solidFill>
                  <a:srgbClr val="0070C0"/>
                </a:solidFill>
                <a:latin typeface="Eras Light ITC" panose="020B0402030504020804" pitchFamily="34" charset="0"/>
              </a:rPr>
              <a:t>characteristics (such as equal size) for the separate groups.</a:t>
            </a:r>
          </a:p>
          <a:p>
            <a:pPr marL="45720" indent="0">
              <a:spcBef>
                <a:spcPts val="0"/>
              </a:spcBef>
              <a:buNone/>
            </a:pPr>
            <a:endParaRPr lang="en-US" sz="2000" dirty="0">
              <a:solidFill>
                <a:srgbClr val="0070C0"/>
              </a:solidFill>
              <a:latin typeface="Eras Light ITC" panose="020B0402030504020804" pitchFamily="34" charset="0"/>
            </a:endParaRPr>
          </a:p>
          <a:p>
            <a:pPr marL="45720" indent="0">
              <a:spcBef>
                <a:spcPts val="0"/>
              </a:spcBef>
              <a:buNone/>
            </a:pPr>
            <a:r>
              <a:rPr lang="en-US" sz="2000" b="1" dirty="0">
                <a:solidFill>
                  <a:srgbClr val="0070C0"/>
                </a:solidFill>
                <a:latin typeface="Eras Light ITC" panose="020B0402030504020804" pitchFamily="34" charset="0"/>
              </a:rPr>
              <a:t>b.  </a:t>
            </a:r>
            <a:r>
              <a:rPr lang="en-US" sz="2000" b="1" dirty="0" smtClean="0">
                <a:solidFill>
                  <a:srgbClr val="0070C0"/>
                </a:solidFill>
                <a:latin typeface="Eras Light ITC" panose="020B0402030504020804" pitchFamily="34" charset="0"/>
              </a:rPr>
              <a:t>MATCHING GROUPS (MATCHED ASSIGNMENT)</a:t>
            </a:r>
          </a:p>
          <a:p>
            <a:pPr marL="45720" indent="0">
              <a:spcBef>
                <a:spcPts val="0"/>
              </a:spcBef>
              <a:buNone/>
            </a:pPr>
            <a:r>
              <a:rPr lang="en-US" sz="2000" dirty="0">
                <a:solidFill>
                  <a:srgbClr val="0070C0"/>
                </a:solidFill>
                <a:latin typeface="Eras Light ITC" panose="020B0402030504020804" pitchFamily="34" charset="0"/>
              </a:rPr>
              <a:t>	</a:t>
            </a:r>
            <a:r>
              <a:rPr lang="en-US" sz="2000" dirty="0" smtClean="0">
                <a:solidFill>
                  <a:srgbClr val="0070C0"/>
                </a:solidFill>
                <a:latin typeface="Eras Light ITC" panose="020B0402030504020804" pitchFamily="34" charset="0"/>
              </a:rPr>
              <a:t>	Matching </a:t>
            </a:r>
            <a:r>
              <a:rPr lang="en-US" sz="2000" dirty="0">
                <a:solidFill>
                  <a:srgbClr val="0070C0"/>
                </a:solidFill>
                <a:latin typeface="Eras Light ITC" panose="020B0402030504020804" pitchFamily="34" charset="0"/>
              </a:rPr>
              <a:t>involves </a:t>
            </a:r>
            <a:r>
              <a:rPr lang="en-US" sz="2000" b="1" i="1" dirty="0">
                <a:solidFill>
                  <a:srgbClr val="00B050"/>
                </a:solidFill>
                <a:latin typeface="Eras Light ITC" panose="020B0402030504020804" pitchFamily="34" charset="0"/>
              </a:rPr>
              <a:t>assigning individuals to groups </a:t>
            </a:r>
            <a:r>
              <a:rPr lang="en-US" sz="2000" dirty="0">
                <a:solidFill>
                  <a:srgbClr val="0070C0"/>
                </a:solidFill>
                <a:latin typeface="Eras Light ITC" panose="020B0402030504020804" pitchFamily="34" charset="0"/>
              </a:rPr>
              <a:t>so that a </a:t>
            </a:r>
            <a:r>
              <a:rPr lang="en-US" sz="2000" b="1" i="1" dirty="0" smtClean="0">
                <a:solidFill>
                  <a:srgbClr val="00B050"/>
                </a:solidFill>
                <a:latin typeface="Eras Light ITC" panose="020B0402030504020804" pitchFamily="34" charset="0"/>
              </a:rPr>
              <a:t>specific </a:t>
            </a:r>
            <a:r>
              <a:rPr lang="en-US" sz="2000" b="1" i="1" dirty="0">
                <a:solidFill>
                  <a:srgbClr val="00B050"/>
                </a:solidFill>
                <a:latin typeface="Eras Light ITC" panose="020B0402030504020804" pitchFamily="34" charset="0"/>
              </a:rPr>
              <a:t>variable</a:t>
            </a:r>
          </a:p>
          <a:p>
            <a:pPr marL="45720" indent="0">
              <a:spcBef>
                <a:spcPts val="0"/>
              </a:spcBef>
              <a:buNone/>
            </a:pPr>
            <a:r>
              <a:rPr lang="en-US" sz="2000" b="1" i="1" dirty="0" smtClean="0">
                <a:solidFill>
                  <a:srgbClr val="00B050"/>
                </a:solidFill>
                <a:latin typeface="Eras Light ITC" panose="020B0402030504020804" pitchFamily="34" charset="0"/>
              </a:rPr>
              <a:t>	is </a:t>
            </a:r>
            <a:r>
              <a:rPr lang="en-US" sz="2000" b="1" i="1" dirty="0">
                <a:solidFill>
                  <a:srgbClr val="00B050"/>
                </a:solidFill>
                <a:latin typeface="Eras Light ITC" panose="020B0402030504020804" pitchFamily="34" charset="0"/>
              </a:rPr>
              <a:t>balanced</a:t>
            </a:r>
            <a:r>
              <a:rPr lang="en-US" sz="2000" dirty="0">
                <a:solidFill>
                  <a:srgbClr val="0070C0"/>
                </a:solidFill>
                <a:latin typeface="Eras Light ITC" panose="020B0402030504020804" pitchFamily="34" charset="0"/>
              </a:rPr>
              <a:t>, or matched, across the groups. The intent is to create groups that are equivalent (or </a:t>
            </a:r>
            <a:r>
              <a:rPr lang="en-US" sz="2000" dirty="0" smtClean="0">
                <a:solidFill>
                  <a:srgbClr val="0070C0"/>
                </a:solidFill>
                <a:latin typeface="Eras Light ITC" panose="020B0402030504020804" pitchFamily="34" charset="0"/>
              </a:rPr>
              <a:t>	nearly </a:t>
            </a:r>
            <a:r>
              <a:rPr lang="en-US" sz="2000" dirty="0">
                <a:solidFill>
                  <a:srgbClr val="0070C0"/>
                </a:solidFill>
                <a:latin typeface="Eras Light ITC" panose="020B0402030504020804" pitchFamily="34" charset="0"/>
              </a:rPr>
              <a:t>equivalent) with respect to the variable matched. the matching process requires three </a:t>
            </a:r>
            <a:r>
              <a:rPr lang="en-US" sz="2000" dirty="0" smtClean="0">
                <a:solidFill>
                  <a:srgbClr val="0070C0"/>
                </a:solidFill>
                <a:latin typeface="Eras Light ITC" panose="020B0402030504020804" pitchFamily="34" charset="0"/>
              </a:rPr>
              <a:t>	steps </a:t>
            </a:r>
            <a:r>
              <a:rPr lang="en-US" sz="2000" dirty="0">
                <a:solidFill>
                  <a:srgbClr val="0070C0"/>
                </a:solidFill>
                <a:latin typeface="Eras Light ITC" panose="020B0402030504020804" pitchFamily="34" charset="0"/>
              </a:rPr>
              <a:t>:</a:t>
            </a:r>
          </a:p>
          <a:p>
            <a:pPr marL="45720" indent="0">
              <a:spcBef>
                <a:spcPts val="0"/>
              </a:spcBef>
              <a:buNone/>
            </a:pPr>
            <a:r>
              <a:rPr lang="en-US" sz="2000" dirty="0">
                <a:solidFill>
                  <a:srgbClr val="0070C0"/>
                </a:solidFill>
                <a:latin typeface="Eras Light ITC" panose="020B0402030504020804" pitchFamily="34" charset="0"/>
              </a:rPr>
              <a:t>	</a:t>
            </a:r>
            <a:r>
              <a:rPr lang="en-US" sz="2000" b="1" dirty="0">
                <a:solidFill>
                  <a:srgbClr val="0070C0"/>
                </a:solidFill>
                <a:latin typeface="Eras Light ITC" panose="020B0402030504020804" pitchFamily="34" charset="0"/>
              </a:rPr>
              <a:t>1.</a:t>
            </a:r>
            <a:r>
              <a:rPr lang="en-US" sz="2000" dirty="0">
                <a:solidFill>
                  <a:srgbClr val="0070C0"/>
                </a:solidFill>
                <a:latin typeface="Eras Light ITC" panose="020B0402030504020804" pitchFamily="34" charset="0"/>
              </a:rPr>
              <a:t> </a:t>
            </a:r>
            <a:r>
              <a:rPr lang="en-US" sz="2000" dirty="0" smtClean="0">
                <a:solidFill>
                  <a:srgbClr val="0070C0"/>
                </a:solidFill>
                <a:latin typeface="Eras Light ITC" panose="020B0402030504020804" pitchFamily="34" charset="0"/>
              </a:rPr>
              <a:t>	</a:t>
            </a:r>
            <a:r>
              <a:rPr lang="en-US" sz="2000" b="1" i="1" dirty="0" smtClean="0">
                <a:solidFill>
                  <a:srgbClr val="00B050"/>
                </a:solidFill>
                <a:latin typeface="Eras Light ITC" panose="020B0402030504020804" pitchFamily="34" charset="0"/>
              </a:rPr>
              <a:t>Identification</a:t>
            </a:r>
            <a:r>
              <a:rPr lang="en-US" sz="2000" dirty="0" smtClean="0">
                <a:solidFill>
                  <a:srgbClr val="0070C0"/>
                </a:solidFill>
                <a:latin typeface="Eras Light ITC" panose="020B0402030504020804" pitchFamily="34" charset="0"/>
              </a:rPr>
              <a:t> </a:t>
            </a:r>
            <a:r>
              <a:rPr lang="en-US" sz="2000" dirty="0">
                <a:solidFill>
                  <a:srgbClr val="0070C0"/>
                </a:solidFill>
                <a:latin typeface="Eras Light ITC" panose="020B0402030504020804" pitchFamily="34" charset="0"/>
              </a:rPr>
              <a:t>of the </a:t>
            </a:r>
            <a:r>
              <a:rPr lang="en-US" sz="2000" b="1" i="1" dirty="0">
                <a:solidFill>
                  <a:srgbClr val="00B050"/>
                </a:solidFill>
                <a:latin typeface="Eras Light ITC" panose="020B0402030504020804" pitchFamily="34" charset="0"/>
              </a:rPr>
              <a:t>variable</a:t>
            </a:r>
            <a:r>
              <a:rPr lang="en-US" sz="2000" dirty="0">
                <a:solidFill>
                  <a:srgbClr val="0070C0"/>
                </a:solidFill>
                <a:latin typeface="Eras Light ITC" panose="020B0402030504020804" pitchFamily="34" charset="0"/>
              </a:rPr>
              <a:t> (or variables) to be matched across groups</a:t>
            </a:r>
          </a:p>
          <a:p>
            <a:pPr marL="45720" indent="0">
              <a:spcBef>
                <a:spcPts val="0"/>
              </a:spcBef>
              <a:buNone/>
            </a:pPr>
            <a:r>
              <a:rPr lang="en-US" sz="2000" dirty="0">
                <a:solidFill>
                  <a:srgbClr val="0070C0"/>
                </a:solidFill>
                <a:latin typeface="Eras Light ITC" panose="020B0402030504020804" pitchFamily="34" charset="0"/>
              </a:rPr>
              <a:t>	</a:t>
            </a:r>
            <a:r>
              <a:rPr lang="en-US" sz="2000" b="1" dirty="0">
                <a:solidFill>
                  <a:srgbClr val="0070C0"/>
                </a:solidFill>
                <a:latin typeface="Eras Light ITC" panose="020B0402030504020804" pitchFamily="34" charset="0"/>
              </a:rPr>
              <a:t>2.</a:t>
            </a:r>
            <a:r>
              <a:rPr lang="en-US" sz="2000" dirty="0">
                <a:solidFill>
                  <a:srgbClr val="0070C0"/>
                </a:solidFill>
                <a:latin typeface="Eras Light ITC" panose="020B0402030504020804" pitchFamily="34" charset="0"/>
              </a:rPr>
              <a:t> </a:t>
            </a:r>
            <a:r>
              <a:rPr lang="en-US" sz="2000" dirty="0" smtClean="0">
                <a:solidFill>
                  <a:srgbClr val="0070C0"/>
                </a:solidFill>
                <a:latin typeface="Eras Light ITC" panose="020B0402030504020804" pitchFamily="34" charset="0"/>
              </a:rPr>
              <a:t>	</a:t>
            </a:r>
            <a:r>
              <a:rPr lang="en-US" sz="2000" b="1" i="1" dirty="0" smtClean="0">
                <a:solidFill>
                  <a:srgbClr val="00B050"/>
                </a:solidFill>
                <a:latin typeface="Eras Light ITC" panose="020B0402030504020804" pitchFamily="34" charset="0"/>
              </a:rPr>
              <a:t>Measurement</a:t>
            </a:r>
            <a:r>
              <a:rPr lang="en-US" sz="2000" dirty="0" smtClean="0">
                <a:solidFill>
                  <a:srgbClr val="0070C0"/>
                </a:solidFill>
                <a:latin typeface="Eras Light ITC" panose="020B0402030504020804" pitchFamily="34" charset="0"/>
              </a:rPr>
              <a:t> </a:t>
            </a:r>
            <a:r>
              <a:rPr lang="en-US" sz="2000" dirty="0">
                <a:solidFill>
                  <a:srgbClr val="0070C0"/>
                </a:solidFill>
                <a:latin typeface="Eras Light ITC" panose="020B0402030504020804" pitchFamily="34" charset="0"/>
              </a:rPr>
              <a:t>of the </a:t>
            </a:r>
            <a:r>
              <a:rPr lang="en-US" sz="2000" b="1" i="1" dirty="0">
                <a:solidFill>
                  <a:srgbClr val="00B050"/>
                </a:solidFill>
                <a:latin typeface="Eras Light ITC" panose="020B0402030504020804" pitchFamily="34" charset="0"/>
              </a:rPr>
              <a:t>matching variable </a:t>
            </a:r>
            <a:r>
              <a:rPr lang="en-US" sz="2000" dirty="0">
                <a:solidFill>
                  <a:srgbClr val="0070C0"/>
                </a:solidFill>
                <a:latin typeface="Eras Light ITC" panose="020B0402030504020804" pitchFamily="34" charset="0"/>
              </a:rPr>
              <a:t>for each participant</a:t>
            </a:r>
          </a:p>
          <a:p>
            <a:pPr marL="45720" indent="0">
              <a:spcBef>
                <a:spcPts val="0"/>
              </a:spcBef>
              <a:buNone/>
            </a:pPr>
            <a:r>
              <a:rPr lang="en-US" sz="2000" dirty="0">
                <a:solidFill>
                  <a:srgbClr val="0070C0"/>
                </a:solidFill>
                <a:latin typeface="Eras Light ITC" panose="020B0402030504020804" pitchFamily="34" charset="0"/>
              </a:rPr>
              <a:t>	</a:t>
            </a:r>
            <a:r>
              <a:rPr lang="en-US" sz="2000" b="1" dirty="0">
                <a:solidFill>
                  <a:srgbClr val="0070C0"/>
                </a:solidFill>
                <a:latin typeface="Eras Light ITC" panose="020B0402030504020804" pitchFamily="34" charset="0"/>
              </a:rPr>
              <a:t>3. </a:t>
            </a:r>
            <a:r>
              <a:rPr lang="en-US" sz="2000" dirty="0" smtClean="0">
                <a:solidFill>
                  <a:srgbClr val="0070C0"/>
                </a:solidFill>
                <a:latin typeface="Eras Light ITC" panose="020B0402030504020804" pitchFamily="34" charset="0"/>
              </a:rPr>
              <a:t>	</a:t>
            </a:r>
            <a:r>
              <a:rPr lang="en-US" sz="2000" b="1" i="1" dirty="0" smtClean="0">
                <a:solidFill>
                  <a:srgbClr val="00B050"/>
                </a:solidFill>
                <a:latin typeface="Eras Light ITC" panose="020B0402030504020804" pitchFamily="34" charset="0"/>
              </a:rPr>
              <a:t>Assignment</a:t>
            </a:r>
            <a:r>
              <a:rPr lang="en-US" sz="2000" dirty="0" smtClean="0">
                <a:solidFill>
                  <a:srgbClr val="0070C0"/>
                </a:solidFill>
                <a:latin typeface="Eras Light ITC" panose="020B0402030504020804" pitchFamily="34" charset="0"/>
              </a:rPr>
              <a:t> </a:t>
            </a:r>
            <a:r>
              <a:rPr lang="en-US" sz="2000" dirty="0">
                <a:solidFill>
                  <a:srgbClr val="0070C0"/>
                </a:solidFill>
                <a:latin typeface="Eras Light ITC" panose="020B0402030504020804" pitchFamily="34" charset="0"/>
              </a:rPr>
              <a:t>of</a:t>
            </a:r>
            <a:r>
              <a:rPr lang="en-US" sz="2000" b="1" i="1" dirty="0">
                <a:solidFill>
                  <a:srgbClr val="00B050"/>
                </a:solidFill>
                <a:latin typeface="Eras Light ITC" panose="020B0402030504020804" pitchFamily="34" charset="0"/>
              </a:rPr>
              <a:t> participants to groups </a:t>
            </a:r>
            <a:r>
              <a:rPr lang="en-US" sz="2000" dirty="0">
                <a:solidFill>
                  <a:srgbClr val="0070C0"/>
                </a:solidFill>
                <a:latin typeface="Eras Light ITC" panose="020B0402030504020804" pitchFamily="34" charset="0"/>
              </a:rPr>
              <a:t>by means of a restricted random assignment that </a:t>
            </a:r>
            <a:r>
              <a:rPr lang="en-US" sz="2000" dirty="0" smtClean="0">
                <a:solidFill>
                  <a:srgbClr val="0070C0"/>
                </a:solidFill>
                <a:latin typeface="Eras Light ITC" panose="020B0402030504020804" pitchFamily="34" charset="0"/>
              </a:rPr>
              <a:t>				ensures </a:t>
            </a:r>
            <a:r>
              <a:rPr lang="en-US" sz="2000" dirty="0">
                <a:solidFill>
                  <a:srgbClr val="0070C0"/>
                </a:solidFill>
                <a:latin typeface="Eras Light ITC" panose="020B0402030504020804" pitchFamily="34" charset="0"/>
              </a:rPr>
              <a:t>a balance between groups</a:t>
            </a:r>
          </a:p>
          <a:p>
            <a:pPr marL="45720" indent="0">
              <a:spcBef>
                <a:spcPts val="0"/>
              </a:spcBef>
              <a:buNone/>
            </a:pPr>
            <a:endParaRPr lang="en-US" sz="2000" dirty="0">
              <a:solidFill>
                <a:srgbClr val="0070C0"/>
              </a:solidFill>
              <a:latin typeface="Eras Light ITC" panose="020B0402030504020804" pitchFamily="34" charset="0"/>
            </a:endParaRPr>
          </a:p>
          <a:p>
            <a:pPr marL="45720" indent="0">
              <a:spcBef>
                <a:spcPts val="0"/>
              </a:spcBef>
              <a:buNone/>
            </a:pPr>
            <a:r>
              <a:rPr lang="en-US" sz="2000" b="1" dirty="0">
                <a:solidFill>
                  <a:srgbClr val="0070C0"/>
                </a:solidFill>
                <a:latin typeface="Eras Light ITC" panose="020B0402030504020804" pitchFamily="34" charset="0"/>
              </a:rPr>
              <a:t>c.  </a:t>
            </a:r>
            <a:r>
              <a:rPr lang="en-US" sz="2000" b="1" dirty="0" smtClean="0">
                <a:solidFill>
                  <a:srgbClr val="0070C0"/>
                </a:solidFill>
                <a:latin typeface="Eras Light ITC" panose="020B0402030504020804" pitchFamily="34" charset="0"/>
              </a:rPr>
              <a:t>HOLDING VARIABLES CONSTANT OR RESTRICTING RANGE OF VARIABILITY</a:t>
            </a:r>
            <a:endParaRPr lang="en-US" sz="2000" b="1" dirty="0">
              <a:solidFill>
                <a:srgbClr val="0070C0"/>
              </a:solidFill>
              <a:latin typeface="Eras Light ITC" panose="020B0402030504020804" pitchFamily="34" charset="0"/>
            </a:endParaRPr>
          </a:p>
        </p:txBody>
      </p:sp>
      <p:sp>
        <p:nvSpPr>
          <p:cNvPr id="11" name="Title 1"/>
          <p:cNvSpPr txBox="1">
            <a:spLocks/>
          </p:cNvSpPr>
          <p:nvPr/>
        </p:nvSpPr>
        <p:spPr>
          <a:xfrm>
            <a:off x="1168983" y="572700"/>
            <a:ext cx="9818244"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Procedures to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Set Up Groups</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28576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6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2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180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850613" y="2603570"/>
            <a:ext cx="10579087" cy="2554545"/>
          </a:xfrm>
          <a:prstGeom prst="rect">
            <a:avLst/>
          </a:prstGeom>
        </p:spPr>
        <p:txBody>
          <a:bodyPr wrap="square">
            <a:spAutoFit/>
          </a:bodyPr>
          <a:lstStyle/>
          <a:p>
            <a:pPr marL="45720" indent="0">
              <a:spcBef>
                <a:spcPts val="0"/>
              </a:spcBef>
              <a:buNone/>
            </a:pPr>
            <a:r>
              <a:rPr lang="en-US" sz="4000" b="1" dirty="0" smtClean="0">
                <a:solidFill>
                  <a:srgbClr val="0070C0"/>
                </a:solidFill>
                <a:latin typeface="Eras Light ITC" panose="020B0402030504020804" pitchFamily="34" charset="0"/>
              </a:rPr>
              <a:t>a.</a:t>
            </a:r>
            <a:r>
              <a:rPr lang="en-US" sz="4000" b="1" i="1" dirty="0" smtClean="0">
                <a:solidFill>
                  <a:srgbClr val="00B050"/>
                </a:solidFill>
                <a:latin typeface="Eras Light ITC" panose="020B0402030504020804" pitchFamily="34" charset="0"/>
              </a:rPr>
              <a:t>	Standardize </a:t>
            </a:r>
            <a:r>
              <a:rPr lang="en-US" sz="4000" dirty="0">
                <a:solidFill>
                  <a:srgbClr val="0070C0"/>
                </a:solidFill>
                <a:latin typeface="Eras Light ITC" panose="020B0402030504020804" pitchFamily="34" charset="0"/>
              </a:rPr>
              <a:t>procedures and treatment </a:t>
            </a:r>
            <a:r>
              <a:rPr lang="en-US" sz="4000" dirty="0" smtClean="0">
                <a:solidFill>
                  <a:srgbClr val="0070C0"/>
                </a:solidFill>
                <a:latin typeface="Eras Light ITC" panose="020B0402030504020804" pitchFamily="34" charset="0"/>
              </a:rPr>
              <a:t>setting</a:t>
            </a:r>
            <a:endParaRPr lang="en-US" sz="4000" b="1" dirty="0" smtClean="0">
              <a:solidFill>
                <a:srgbClr val="0070C0"/>
              </a:solidFill>
              <a:latin typeface="Eras Light ITC" panose="020B0402030504020804" pitchFamily="34" charset="0"/>
            </a:endParaRPr>
          </a:p>
          <a:p>
            <a:pPr marL="45720" indent="0">
              <a:spcBef>
                <a:spcPts val="0"/>
              </a:spcBef>
              <a:buNone/>
            </a:pPr>
            <a:r>
              <a:rPr lang="en-US" sz="4000" b="1" dirty="0" smtClean="0">
                <a:solidFill>
                  <a:srgbClr val="0070C0"/>
                </a:solidFill>
                <a:latin typeface="Eras Light ITC" panose="020B0402030504020804" pitchFamily="34" charset="0"/>
              </a:rPr>
              <a:t>b.	</a:t>
            </a:r>
            <a:r>
              <a:rPr lang="en-US" sz="4000" b="1" i="1" dirty="0" smtClean="0">
                <a:solidFill>
                  <a:srgbClr val="00B050"/>
                </a:solidFill>
                <a:latin typeface="Eras Light ITC" panose="020B0402030504020804" pitchFamily="34" charset="0"/>
              </a:rPr>
              <a:t>Limit</a:t>
            </a:r>
            <a:r>
              <a:rPr lang="en-US" sz="4000" dirty="0" smtClean="0">
                <a:solidFill>
                  <a:srgbClr val="0070C0"/>
                </a:solidFill>
                <a:latin typeface="Eras Light ITC" panose="020B0402030504020804" pitchFamily="34" charset="0"/>
              </a:rPr>
              <a:t> </a:t>
            </a:r>
            <a:r>
              <a:rPr lang="en-US" sz="4000" dirty="0">
                <a:solidFill>
                  <a:srgbClr val="0070C0"/>
                </a:solidFill>
                <a:latin typeface="Eras Light ITC" panose="020B0402030504020804" pitchFamily="34" charset="0"/>
              </a:rPr>
              <a:t>individual </a:t>
            </a:r>
            <a:r>
              <a:rPr lang="en-US" sz="4000" dirty="0" smtClean="0">
                <a:solidFill>
                  <a:srgbClr val="0070C0"/>
                </a:solidFill>
                <a:latin typeface="Eras Light ITC" panose="020B0402030504020804" pitchFamily="34" charset="0"/>
              </a:rPr>
              <a:t>differences</a:t>
            </a:r>
            <a:endParaRPr lang="en-US" sz="4000" b="1" dirty="0" smtClean="0">
              <a:solidFill>
                <a:srgbClr val="0070C0"/>
              </a:solidFill>
              <a:latin typeface="Eras Light ITC" panose="020B0402030504020804" pitchFamily="34" charset="0"/>
            </a:endParaRPr>
          </a:p>
          <a:p>
            <a:pPr marL="45720" indent="0">
              <a:spcBef>
                <a:spcPts val="0"/>
              </a:spcBef>
              <a:buNone/>
            </a:pPr>
            <a:r>
              <a:rPr lang="en-US" sz="4000" b="1" dirty="0" smtClean="0">
                <a:solidFill>
                  <a:srgbClr val="0070C0"/>
                </a:solidFill>
                <a:latin typeface="Eras Light ITC" panose="020B0402030504020804" pitchFamily="34" charset="0"/>
              </a:rPr>
              <a:t>c.	</a:t>
            </a:r>
            <a:r>
              <a:rPr lang="en-US" sz="4000" b="1" i="1" dirty="0" smtClean="0">
                <a:solidFill>
                  <a:srgbClr val="00B050"/>
                </a:solidFill>
                <a:latin typeface="Eras Light ITC" panose="020B0402030504020804" pitchFamily="34" charset="0"/>
              </a:rPr>
              <a:t>Random</a:t>
            </a:r>
            <a:r>
              <a:rPr lang="en-US" sz="4000" dirty="0" smtClean="0">
                <a:solidFill>
                  <a:srgbClr val="0070C0"/>
                </a:solidFill>
                <a:latin typeface="Eras Light ITC" panose="020B0402030504020804" pitchFamily="34" charset="0"/>
              </a:rPr>
              <a:t> </a:t>
            </a:r>
            <a:r>
              <a:rPr lang="en-US" sz="4000" dirty="0">
                <a:solidFill>
                  <a:srgbClr val="0070C0"/>
                </a:solidFill>
                <a:latin typeface="Eras Light ITC" panose="020B0402030504020804" pitchFamily="34" charset="0"/>
              </a:rPr>
              <a:t>assignment and </a:t>
            </a:r>
            <a:r>
              <a:rPr lang="en-US" sz="4000" dirty="0" smtClean="0">
                <a:solidFill>
                  <a:srgbClr val="0070C0"/>
                </a:solidFill>
                <a:latin typeface="Eras Light ITC" panose="020B0402030504020804" pitchFamily="34" charset="0"/>
              </a:rPr>
              <a:t>matching</a:t>
            </a:r>
            <a:endParaRPr lang="en-US" sz="4000" b="1" dirty="0" smtClean="0">
              <a:solidFill>
                <a:srgbClr val="0070C0"/>
              </a:solidFill>
              <a:latin typeface="Eras Light ITC" panose="020B0402030504020804" pitchFamily="34" charset="0"/>
            </a:endParaRPr>
          </a:p>
          <a:p>
            <a:pPr marL="45720" indent="0">
              <a:spcBef>
                <a:spcPts val="0"/>
              </a:spcBef>
              <a:buNone/>
            </a:pPr>
            <a:r>
              <a:rPr lang="en-US" sz="4000" b="1" dirty="0" smtClean="0">
                <a:solidFill>
                  <a:srgbClr val="0070C0"/>
                </a:solidFill>
                <a:latin typeface="Eras Light ITC" panose="020B0402030504020804" pitchFamily="34" charset="0"/>
              </a:rPr>
              <a:t>d.	</a:t>
            </a:r>
            <a:r>
              <a:rPr lang="en-US" sz="4000" b="1" i="1" dirty="0" smtClean="0">
                <a:solidFill>
                  <a:srgbClr val="00B050"/>
                </a:solidFill>
                <a:latin typeface="Eras Light ITC" panose="020B0402030504020804" pitchFamily="34" charset="0"/>
              </a:rPr>
              <a:t>Sample </a:t>
            </a:r>
            <a:r>
              <a:rPr lang="en-US" sz="4000" b="1" i="1" dirty="0">
                <a:solidFill>
                  <a:srgbClr val="00B050"/>
                </a:solidFill>
                <a:latin typeface="Eras Light ITC" panose="020B0402030504020804" pitchFamily="34" charset="0"/>
              </a:rPr>
              <a:t>size</a:t>
            </a:r>
          </a:p>
        </p:txBody>
      </p:sp>
      <p:sp>
        <p:nvSpPr>
          <p:cNvPr id="11" name="Title 1"/>
          <p:cNvSpPr txBox="1">
            <a:spLocks/>
          </p:cNvSpPr>
          <p:nvPr/>
        </p:nvSpPr>
        <p:spPr>
          <a:xfrm>
            <a:off x="850613" y="589209"/>
            <a:ext cx="10454981"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Minimizing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Variance Within Treatment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22510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2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8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3499</TotalTime>
  <Words>309</Words>
  <Application>Microsoft Office PowerPoint</Application>
  <PresentationFormat>Widescreen</PresentationFormat>
  <Paragraphs>95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Eras Light ITC</vt:lpstr>
      <vt:lpstr>Corbel</vt:lpstr>
      <vt:lpstr>Basis</vt:lpstr>
      <vt:lpstr>RESEARCH METHODS FOR THE BEHAVIORAL SCIENCES </vt:lpstr>
      <vt:lpstr>CHAPTER 10</vt:lpstr>
      <vt:lpstr>Introduction</vt:lpstr>
      <vt:lpstr>Introduction (2)</vt:lpstr>
      <vt:lpstr>Structure of a Between-subjects Experiment</vt:lpstr>
      <vt:lpstr>Advantages and Disadvantages</vt:lpstr>
      <vt:lpstr>Individual Differences as Confounding Variables</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Marshell Adi Putra</dc:creator>
  <cp:lastModifiedBy>SONY</cp:lastModifiedBy>
  <cp:revision>292</cp:revision>
  <dcterms:created xsi:type="dcterms:W3CDTF">2013-07-24T14:55:18Z</dcterms:created>
  <dcterms:modified xsi:type="dcterms:W3CDTF">2014-07-16T08:50:13Z</dcterms:modified>
</cp:coreProperties>
</file>