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64" r:id="rId3"/>
    <p:sldId id="277" r:id="rId4"/>
    <p:sldId id="329" r:id="rId5"/>
    <p:sldId id="330" r:id="rId6"/>
    <p:sldId id="333" r:id="rId7"/>
    <p:sldId id="331" r:id="rId8"/>
    <p:sldId id="306" r:id="rId9"/>
    <p:sldId id="334" r:id="rId10"/>
    <p:sldId id="335" r:id="rId11"/>
    <p:sldId id="32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ras Light ITC" panose="020B0402030504020804" pitchFamily="34" charset="0"/>
      <p:regular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FFA"/>
    <a:srgbClr val="E7F1FA"/>
    <a:srgbClr val="CCE3F5"/>
    <a:srgbClr val="E8EDF5"/>
    <a:srgbClr val="B7BDC3"/>
    <a:srgbClr val="1CADE4"/>
    <a:srgbClr val="A5B4C0"/>
    <a:srgbClr val="0070C0"/>
    <a:srgbClr val="FF5D5D"/>
    <a:srgbClr val="FCE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014" y="78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61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7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67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42" y="1746424"/>
            <a:ext cx="1016525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TWO-TREATMENT DESIGNS</a:t>
            </a:r>
          </a:p>
          <a:p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simplest application of a within-subjects design is to e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valuate the 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difference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between two treatment conditions. On the positive side, the design is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easy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to conduct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and the results are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easy to understand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On the negative side, a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study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with only two treatments </a:t>
            </a:r>
            <a:r>
              <a:rPr lang="en-US" sz="2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provides only two data points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MULTIPLE TREATMENT DESIGNS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A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multiple-treatment design produces a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more convincing demonstration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a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cause-and-effect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than is provided by a two-treatment design.  Multiple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for a within-subjects design typically increase the amount of time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required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for each participant to complete the full series of treatments. This can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increase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likelihood of participant attrition</a:t>
            </a:r>
          </a:p>
          <a:p>
            <a:endParaRPr lang="en-US" sz="22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Applications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Within-subjects Designs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Comparing Within-subjects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Between-subjects Designs</a:t>
            </a:r>
            <a:endParaRPr lang="id-ID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1" y="2362270"/>
            <a:ext cx="10837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Eras Light ITC" panose="020B0402030504020804" pitchFamily="34" charset="0"/>
              </a:rPr>
              <a:t>Three factors that differentiate the designs are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Individual </a:t>
            </a:r>
            <a:r>
              <a:rPr lang="en-US" sz="3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differences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Time-related </a:t>
            </a:r>
            <a:r>
              <a:rPr lang="en-US" sz="3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factors </a:t>
            </a:r>
            <a:r>
              <a:rPr lang="en-US" sz="3600" dirty="0">
                <a:solidFill>
                  <a:srgbClr val="0070C0"/>
                </a:solidFill>
                <a:latin typeface="Eras Light ITC" panose="020B0402030504020804" pitchFamily="34" charset="0"/>
              </a:rPr>
              <a:t>and order effects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Fewer </a:t>
            </a:r>
            <a:r>
              <a:rPr lang="en-US" sz="3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9929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11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090891" y="4000110"/>
            <a:ext cx="10089463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Within-subjects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Introduction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712782"/>
            <a:ext cx="100068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4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within-subjects experimental design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also known as a </a:t>
            </a:r>
            <a:r>
              <a:rPr lang="en-US" sz="24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repeated-measures experimental design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compares two or more different treatment conditions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(or compares a treatment and a control) by observing or measuring the same group of individuals in all of the treatment conditions being compared.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Thus, a within-subjects design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looks for differences between treatment conditions within the same group of participants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To qualify as an experiment, the design must satisfy all other requirements of the experimental research strategy, such as manipulation of an independent 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 and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control of extraneous variables.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Structure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Within-subject Design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85721" y="4754100"/>
            <a:ext cx="9171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FIGURE 11.1</a:t>
            </a:r>
            <a: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Structure of a </a:t>
            </a: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Within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Subjects Design</a:t>
            </a:r>
            <a:b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The same group of individuals participates in all of the treatment conditions.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Because each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participant is measured in each treatment, this design is sometimes called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repeated-measures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design. Note: All participants go through the entire series 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treatments </a:t>
            </a:r>
            <a:r>
              <a:rPr lang="en-US" dirty="0">
                <a:solidFill>
                  <a:srgbClr val="0070C0"/>
                </a:solidFill>
                <a:latin typeface="Eras Light ITC" panose="020B0402030504020804" pitchFamily="34" charset="0"/>
              </a:rPr>
              <a:t>but not necessarily in the same order</a:t>
            </a:r>
            <a:r>
              <a:rPr lang="en-US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234" t="62027" r="32695" b="26161"/>
          <a:stretch/>
        </p:blipFill>
        <p:spPr>
          <a:xfrm>
            <a:off x="811201" y="2730013"/>
            <a:ext cx="1549043" cy="14548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1453" y="2743533"/>
            <a:ext cx="1524000" cy="1427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Light ITC" panose="020B0402030504020804" pitchFamily="34" charset="0"/>
              </a:rPr>
              <a:t>The</a:t>
            </a:r>
          </a:p>
          <a:p>
            <a:pPr algn="ctr"/>
            <a:r>
              <a:rPr lang="en-US" sz="1600" dirty="0" smtClean="0">
                <a:latin typeface="Eras Light ITC" panose="020B0402030504020804" pitchFamily="34" charset="0"/>
              </a:rPr>
              <a:t>participants are measured in the</a:t>
            </a:r>
          </a:p>
          <a:p>
            <a:pPr algn="ctr"/>
            <a:r>
              <a:rPr lang="en-US" sz="1600" dirty="0" smtClean="0">
                <a:latin typeface="Eras Light ITC" panose="020B0402030504020804" pitchFamily="34" charset="0"/>
              </a:rPr>
              <a:t>first treatment</a:t>
            </a:r>
            <a:endParaRPr lang="id-ID" sz="1600" dirty="0"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9788" y="2743532"/>
            <a:ext cx="1524000" cy="1427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Light ITC" panose="020B0402030504020804" pitchFamily="34" charset="0"/>
              </a:rPr>
              <a:t>The same</a:t>
            </a:r>
          </a:p>
          <a:p>
            <a:pPr algn="ctr"/>
            <a:r>
              <a:rPr lang="en-US" dirty="0" smtClean="0">
                <a:latin typeface="Eras Light ITC" panose="020B0402030504020804" pitchFamily="34" charset="0"/>
              </a:rPr>
              <a:t>participants are measured in the second treatment</a:t>
            </a:r>
            <a:endParaRPr lang="id-ID" dirty="0">
              <a:latin typeface="Eras Light ITC" panose="020B04020305040208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8123" y="2751007"/>
            <a:ext cx="1524000" cy="1427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Light ITC" panose="020B0402030504020804" pitchFamily="34" charset="0"/>
              </a:rPr>
              <a:t>The same</a:t>
            </a:r>
          </a:p>
          <a:p>
            <a:pPr algn="ctr"/>
            <a:r>
              <a:rPr lang="en-US" dirty="0" smtClean="0">
                <a:latin typeface="Eras Light ITC" panose="020B0402030504020804" pitchFamily="34" charset="0"/>
              </a:rPr>
              <a:t>participants are measured in the third treatment</a:t>
            </a:r>
            <a:endParaRPr lang="id-ID" dirty="0">
              <a:latin typeface="Eras Light ITC" panose="020B04020305040208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60244" y="2751007"/>
            <a:ext cx="1228083" cy="1225248"/>
          </a:xfrm>
          <a:prstGeom prst="right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5378579" y="2850371"/>
            <a:ext cx="1228083" cy="1225248"/>
          </a:xfrm>
          <a:prstGeom prst="right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8396914" y="2814665"/>
            <a:ext cx="1228083" cy="1225248"/>
          </a:xfrm>
          <a:prstGeom prst="right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811200" y="2158757"/>
            <a:ext cx="1549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One Sample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of Participants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8931" y="2145238"/>
            <a:ext cx="1549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</a:t>
            </a:r>
            <a:b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Condition 1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7266" y="2159074"/>
            <a:ext cx="1549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</a:t>
            </a:r>
            <a:b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Condition 2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45601" y="2186265"/>
            <a:ext cx="1549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</a:t>
            </a:r>
            <a:b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Condition 3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Between-subject vs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Within Subject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0700" y="2603570"/>
            <a:ext cx="170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11.1</a:t>
            </a:r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Hypothetical Data Showing the Results from a Between-Subjects </a:t>
            </a: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 and </a:t>
            </a:r>
            <a:r>
              <a:rPr lang="en-US" sz="1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Within-Subjects Experiment</a:t>
            </a:r>
            <a:r>
              <a:rPr lang="en-US" sz="1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14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63080"/>
              </p:ext>
            </p:extLst>
          </p:nvPr>
        </p:nvGraphicFramePr>
        <p:xfrm>
          <a:off x="2443373" y="1815537"/>
          <a:ext cx="8788398" cy="457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4733"/>
                <a:gridCol w="1464733"/>
                <a:gridCol w="1464733"/>
                <a:gridCol w="1464733"/>
                <a:gridCol w="1464733"/>
                <a:gridCol w="1464733"/>
              </a:tblGrid>
              <a:tr h="261735">
                <a:tc gridSpan="6"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The two sets of data use exactly the same numerical scores.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2617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(a) Between-Subjects Experiment—Three Separate Groups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</a:tr>
              <a:tr h="2617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(John)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(Sue)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(Beth)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(Mary)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(Tom)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(Bob)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(Bill)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(Dave)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(Don)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(Kate)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62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(Ann)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(Zoe)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(b) Within-Subjects Experiment—One Group in all Three Treatments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2617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(John)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(John)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(John)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(Mary)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(Mary)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(Mary)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(Bill)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(Bill)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(Bill)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(Kate)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62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(Kate)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(Kate) 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1735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Mean=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Advantages and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Disadvantage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of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Within-subject Design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51" y="1965960"/>
            <a:ext cx="100068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PRIMARY ADVANTAGE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 within-subjects design, however, is that it essentially eliminates all of the problems based on individual differences that are the primary concern of a between-subjects design with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Has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no individual differences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between groups because there is only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one group of 	participants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ecause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each participant appears in every treatment condition,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each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individual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serves as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his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own control or baseline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DISADVANTAGE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of within-subject design are 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primary disadvantage comes from the fact that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each participant </a:t>
            </a:r>
            <a:r>
              <a:rPr lang="en-US" sz="20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usually goes 	through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a series of treatment conditions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with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each treatment </a:t>
            </a:r>
            <a:r>
              <a:rPr lang="en-US" sz="20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administered at a 	different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time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Another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potential problem for the within-subjects design is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participant </a:t>
            </a:r>
            <a:r>
              <a:rPr lang="en-US" sz="20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attrition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In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simple 	terms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some of the individuals who start the research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study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may be gone before </a:t>
            </a:r>
            <a:r>
              <a:rPr lang="en-US" sz="20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the 	study </a:t>
            </a:r>
            <a:r>
              <a:rPr lang="en-US" sz="20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is completed</a:t>
            </a:r>
            <a:r>
              <a:rPr lang="en-US" sz="20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.</a:t>
            </a:r>
            <a:endParaRPr lang="en-US" sz="2000" b="1" i="1" dirty="0">
              <a:solidFill>
                <a:srgbClr val="FF0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8410" y="609600"/>
            <a:ext cx="1043940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Order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Effect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1008" y="1712782"/>
            <a:ext cx="110342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1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Whenever individuals participate in a series of treatment conditions and experience a series of measurements, their behavior or performance at any point in the series may be </a:t>
            </a:r>
            <a:r>
              <a:rPr lang="en-US" sz="21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influenced </a:t>
            </a:r>
            <a:r>
              <a:rPr lang="en-US" sz="21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by experience that occurred earlier in the sequence. Such influences are called order effects that include </a:t>
            </a:r>
            <a:r>
              <a:rPr lang="en-US" sz="21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1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1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CARRYOVER EFFECTS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are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changes in behavior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performance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 that are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caused by the </a:t>
            </a:r>
            <a:r>
              <a:rPr lang="en-US" sz="21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lingering aftereffects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an earlier treatment condition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. Carryover effects exist whenever one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 condition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produces a change in the participants that affects their scores in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subsequent 	treatment conditions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1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1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PROGRESSIVE ERROR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refers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changes in a participant’s behavior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performance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 that are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1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related 	to general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experience in a research study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but </a:t>
            </a:r>
            <a:r>
              <a:rPr lang="en-US" sz="21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not related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to a </a:t>
            </a:r>
            <a:r>
              <a:rPr lang="en-US" sz="21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specific </a:t>
            </a:r>
            <a:r>
              <a:rPr lang="en-US" sz="21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treatment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or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1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treatments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Common </a:t>
            </a:r>
            <a:r>
              <a:rPr lang="en-US" sz="2100" dirty="0">
                <a:solidFill>
                  <a:srgbClr val="0070C0"/>
                </a:solidFill>
                <a:latin typeface="Eras Light ITC" panose="020B0402030504020804" pitchFamily="34" charset="0"/>
              </a:rPr>
              <a:t>examples of progressive error are practice effects and fatigue.</a:t>
            </a:r>
          </a:p>
        </p:txBody>
      </p:sp>
    </p:spTree>
    <p:extLst>
      <p:ext uri="{BB962C8B-B14F-4D97-AF65-F5344CB8AC3E}">
        <p14:creationId xmlns:p14="http://schemas.microsoft.com/office/powerpoint/2010/main" val="15839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6833" y="5577424"/>
            <a:ext cx="11162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TABLE 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11.3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Hypothetical Data Showing How Order Effects Can Distort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Results of a Research Study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983" y="572700"/>
            <a:ext cx="98182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Result Data with Order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Effect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86230"/>
              </p:ext>
            </p:extLst>
          </p:nvPr>
        </p:nvGraphicFramePr>
        <p:xfrm>
          <a:off x="2859001" y="1929060"/>
          <a:ext cx="6659996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64999"/>
                <a:gridCol w="1664999"/>
                <a:gridCol w="1664999"/>
                <a:gridCol w="1664999"/>
              </a:tblGrid>
              <a:tr h="262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(a) Original Scores with No Order Effect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(b) Modified Scores with a 5-Point Order Effect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id-ID" sz="1400" b="1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20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21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20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26 (21+5)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23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23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23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28 (23+5)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23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28 (23+5)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20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19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25 (20+5)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36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25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30 (25+5)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27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17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21 (16+5)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14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19 (14+5)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18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16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23 (18+5)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  <a:tr h="262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Mean=20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Mean=20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Mean=20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Mean=25</a:t>
                      </a:r>
                      <a:endParaRPr lang="id-ID" sz="1400" dirty="0" smtClean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D2EF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39513" y="1839782"/>
            <a:ext cx="1057908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CONTROLLING TIME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SWITCH TO A BETWEEN-SUBJECT DESIGN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COUNTERBALANCING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: </a:t>
            </a:r>
            <a:r>
              <a:rPr lang="en-US" sz="26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matching treatments with respect to time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Counterbalancing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a within-subjects design involves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changing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the 	order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 which treatment conditions are administered from one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participant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to another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so that the t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reatment conditions are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matched 	with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respect to time.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 The goal is to use every possible 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order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of 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treatments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with an equal number of individuals 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participating 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in each 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sequence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. The purpose of counterbalancing is </a:t>
            </a:r>
            <a:r>
              <a:rPr lang="en-US" sz="2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eliminate the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potential 	for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confounding by disrupting any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systematic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between the 	order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treatments and </a:t>
            </a:r>
            <a:r>
              <a:rPr lang="en-US" sz="2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time-	related </a:t>
            </a:r>
            <a:r>
              <a:rPr lang="en-US" sz="26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factors</a:t>
            </a:r>
            <a:r>
              <a:rPr lang="en-US" sz="26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Method for Dealing with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Time-related Threats and Order Effects</a:t>
            </a:r>
            <a:endParaRPr lang="id-ID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3579</TotalTime>
  <Words>545</Words>
  <Application>Microsoft Office PowerPoint</Application>
  <PresentationFormat>Widescreen</PresentationFormat>
  <Paragraphs>174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Eras Light ITC</vt:lpstr>
      <vt:lpstr>Corbel</vt:lpstr>
      <vt:lpstr>Basis</vt:lpstr>
      <vt:lpstr>RESEARCH METHODS FOR THE BEHAVIORAL SCIENCES </vt:lpstr>
      <vt:lpstr>CHAPTER 11</vt:lpstr>
      <vt:lpstr>Introduction</vt:lpstr>
      <vt:lpstr>Structure of Within-subject Design</vt:lpstr>
      <vt:lpstr>Between-subject vs Within Subject</vt:lpstr>
      <vt:lpstr>Advantages and Disadvantage of Within-subject Design</vt:lpstr>
      <vt:lpstr>Order Effect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301</cp:revision>
  <dcterms:created xsi:type="dcterms:W3CDTF">2013-07-24T14:55:18Z</dcterms:created>
  <dcterms:modified xsi:type="dcterms:W3CDTF">2014-07-16T08:51:11Z</dcterms:modified>
</cp:coreProperties>
</file>