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6" r:id="rId1"/>
  </p:sldMasterIdLst>
  <p:notesMasterIdLst>
    <p:notesMasterId r:id="rId24"/>
  </p:notesMasterIdLst>
  <p:sldIdLst>
    <p:sldId id="256" r:id="rId2"/>
    <p:sldId id="264" r:id="rId3"/>
    <p:sldId id="277" r:id="rId4"/>
    <p:sldId id="340" r:id="rId5"/>
    <p:sldId id="329" r:id="rId6"/>
    <p:sldId id="330" r:id="rId7"/>
    <p:sldId id="333" r:id="rId8"/>
    <p:sldId id="331" r:id="rId9"/>
    <p:sldId id="306" r:id="rId10"/>
    <p:sldId id="334" r:id="rId11"/>
    <p:sldId id="335" r:id="rId12"/>
    <p:sldId id="324" r:id="rId13"/>
    <p:sldId id="336" r:id="rId14"/>
    <p:sldId id="332" r:id="rId15"/>
    <p:sldId id="337" r:id="rId16"/>
    <p:sldId id="338" r:id="rId17"/>
    <p:sldId id="339" r:id="rId18"/>
    <p:sldId id="341" r:id="rId19"/>
    <p:sldId id="342" r:id="rId20"/>
    <p:sldId id="343" r:id="rId21"/>
    <p:sldId id="344" r:id="rId22"/>
    <p:sldId id="346" r:id="rId23"/>
  </p:sldIdLst>
  <p:sldSz cx="12192000" cy="6858000"/>
  <p:notesSz cx="6858000" cy="9144000"/>
  <p:embeddedFontLst>
    <p:embeddedFont>
      <p:font typeface="Corbel" panose="020B050302020402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Eras Light ITC" panose="020B0402030504020804" pitchFamily="34" charset="0"/>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1FA"/>
    <a:srgbClr val="1CADE4"/>
    <a:srgbClr val="CCE3F5"/>
    <a:srgbClr val="E8EDF5"/>
    <a:srgbClr val="B7BDC3"/>
    <a:srgbClr val="A5B4C0"/>
    <a:srgbClr val="0070C0"/>
    <a:srgbClr val="FF5D5D"/>
    <a:srgbClr val="FCEBB6"/>
    <a:srgbClr val="F5B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60" autoAdjust="0"/>
    <p:restoredTop sz="93357" autoAdjust="0"/>
  </p:normalViewPr>
  <p:slideViewPr>
    <p:cSldViewPr snapToGrid="0">
      <p:cViewPr varScale="1">
        <p:scale>
          <a:sx n="69" d="100"/>
          <a:sy n="69" d="100"/>
        </p:scale>
        <p:origin x="1014" y="78"/>
      </p:cViewPr>
      <p:guideLst/>
    </p:cSldViewPr>
  </p:slideViewPr>
  <p:outlineViewPr>
    <p:cViewPr>
      <p:scale>
        <a:sx n="33" d="100"/>
        <a:sy n="33" d="100"/>
      </p:scale>
      <p:origin x="0" y="-8310"/>
    </p:cViewPr>
  </p:outlineViewPr>
  <p:notesTextViewPr>
    <p:cViewPr>
      <p:scale>
        <a:sx n="1" d="1"/>
        <a:sy n="1" d="1"/>
      </p:scale>
      <p:origin x="0" y="0"/>
    </p:cViewPr>
  </p:notesTextViewPr>
  <p:sorterViewPr>
    <p:cViewPr>
      <p:scale>
        <a:sx n="100" d="100"/>
        <a:sy n="100" d="100"/>
      </p:scale>
      <p:origin x="0" y="-2376"/>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E25D0-C634-445E-ADB9-7E56C1A75CA8}" type="datetimeFigureOut">
              <a:rPr lang="id-ID" smtClean="0"/>
              <a:t>14/07/2014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8ACAE-A6C1-4783-B978-4E913A83CCD1}" type="slidenum">
              <a:rPr lang="id-ID" smtClean="0"/>
              <a:t>‹#›</a:t>
            </a:fld>
            <a:endParaRPr lang="id-ID"/>
          </a:p>
        </p:txBody>
      </p:sp>
    </p:spTree>
    <p:extLst>
      <p:ext uri="{BB962C8B-B14F-4D97-AF65-F5344CB8AC3E}">
        <p14:creationId xmlns:p14="http://schemas.microsoft.com/office/powerpoint/2010/main" val="2154854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438ACAE-A6C1-4783-B978-4E913A83CCD1}" type="slidenum">
              <a:rPr lang="id-ID" smtClean="0"/>
              <a:t>5</a:t>
            </a:fld>
            <a:endParaRPr lang="id-ID"/>
          </a:p>
        </p:txBody>
      </p:sp>
    </p:spTree>
    <p:extLst>
      <p:ext uri="{BB962C8B-B14F-4D97-AF65-F5344CB8AC3E}">
        <p14:creationId xmlns:p14="http://schemas.microsoft.com/office/powerpoint/2010/main" val="95761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438ACAE-A6C1-4783-B978-4E913A83CCD1}" type="slidenum">
              <a:rPr lang="id-ID" smtClean="0"/>
              <a:t>10</a:t>
            </a:fld>
            <a:endParaRPr lang="id-ID"/>
          </a:p>
        </p:txBody>
      </p:sp>
    </p:spTree>
    <p:extLst>
      <p:ext uri="{BB962C8B-B14F-4D97-AF65-F5344CB8AC3E}">
        <p14:creationId xmlns:p14="http://schemas.microsoft.com/office/powerpoint/2010/main" val="128875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438ACAE-A6C1-4783-B978-4E913A83CCD1}" type="slidenum">
              <a:rPr lang="id-ID" smtClean="0"/>
              <a:t>11</a:t>
            </a:fld>
            <a:endParaRPr lang="id-ID"/>
          </a:p>
        </p:txBody>
      </p:sp>
    </p:spTree>
    <p:extLst>
      <p:ext uri="{BB962C8B-B14F-4D97-AF65-F5344CB8AC3E}">
        <p14:creationId xmlns:p14="http://schemas.microsoft.com/office/powerpoint/2010/main" val="315567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438ACAE-A6C1-4783-B978-4E913A83CCD1}" type="slidenum">
              <a:rPr lang="id-ID" smtClean="0"/>
              <a:t>19</a:t>
            </a:fld>
            <a:endParaRPr lang="id-ID"/>
          </a:p>
        </p:txBody>
      </p:sp>
    </p:spTree>
    <p:extLst>
      <p:ext uri="{BB962C8B-B14F-4D97-AF65-F5344CB8AC3E}">
        <p14:creationId xmlns:p14="http://schemas.microsoft.com/office/powerpoint/2010/main" val="1021246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t>7/14/2014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24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927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45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77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7/14/2014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97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7/14/2014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291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7/14/2014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458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7/14/2014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4431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7/14/2014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056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6957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9795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7/14/2014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80810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4550" y="785253"/>
            <a:ext cx="10497820" cy="3046456"/>
          </a:xfrm>
        </p:spPr>
        <p:txBody>
          <a:bodyPr anchor="ctr">
            <a:noAutofit/>
          </a:bodyPr>
          <a:lstStyle/>
          <a:p>
            <a:r>
              <a:rPr lang="en-US" sz="6300" cap="none" dirty="0">
                <a:ln w="6600">
                  <a:solidFill>
                    <a:schemeClr val="accent2"/>
                  </a:solidFill>
                  <a:prstDash val="solid"/>
                </a:ln>
                <a:effectLst>
                  <a:outerShdw dist="38100" dir="2700000" algn="tl" rotWithShape="0">
                    <a:schemeClr val="accent2"/>
                  </a:outerShdw>
                </a:effectLst>
                <a:latin typeface="Eras Light ITC" panose="020B0402030504020804" pitchFamily="34" charset="0"/>
              </a:rPr>
              <a:t>RESEARCH METHODS FOR THE BEHAVIORAL SCIENCES </a:t>
            </a:r>
            <a:endParaRPr lang="id-ID" sz="6300" cap="none" dirty="0">
              <a:ln w="6600">
                <a:solidFill>
                  <a:schemeClr val="accent2"/>
                </a:solidFill>
                <a:prstDash val="solid"/>
              </a:ln>
              <a:effectLst>
                <a:outerShdw dist="38100" dir="2700000" algn="tl" rotWithShape="0">
                  <a:schemeClr val="accent2"/>
                </a:outerShdw>
              </a:effectLst>
              <a:latin typeface="Eras Light ITC" panose="020B0402030504020804" pitchFamily="34" charset="0"/>
            </a:endParaRPr>
          </a:p>
        </p:txBody>
      </p:sp>
      <p:sp>
        <p:nvSpPr>
          <p:cNvPr id="3" name="Subtitle 2"/>
          <p:cNvSpPr>
            <a:spLocks noGrp="1"/>
          </p:cNvSpPr>
          <p:nvPr>
            <p:ph type="subTitle" idx="1"/>
          </p:nvPr>
        </p:nvSpPr>
        <p:spPr>
          <a:xfrm>
            <a:off x="1709530" y="3986256"/>
            <a:ext cx="8767860" cy="1628933"/>
          </a:xfrm>
        </p:spPr>
        <p:txBody>
          <a:bodyPr>
            <a:noAutofit/>
          </a:bodyPr>
          <a:lstStyle/>
          <a:p>
            <a:pPr>
              <a:lnSpc>
                <a:spcPct val="110000"/>
              </a:lnSpc>
              <a:spcBef>
                <a:spcPts val="0"/>
              </a:spcBef>
            </a:pPr>
            <a:r>
              <a:rPr lang="en-US" sz="2800" dirty="0">
                <a:latin typeface="Eras Light ITC" panose="020B0402030504020804" pitchFamily="34" charset="0"/>
              </a:rPr>
              <a:t>Frederick J. Gravetter </a:t>
            </a:r>
            <a:endParaRPr lang="en-US" sz="2800" dirty="0" smtClean="0">
              <a:latin typeface="Eras Light ITC" panose="020B0402030504020804" pitchFamily="34" charset="0"/>
            </a:endParaRPr>
          </a:p>
          <a:p>
            <a:pPr>
              <a:lnSpc>
                <a:spcPct val="110000"/>
              </a:lnSpc>
              <a:spcBef>
                <a:spcPts val="0"/>
              </a:spcBef>
            </a:pPr>
            <a:r>
              <a:rPr lang="en-US" sz="2800" dirty="0" smtClean="0">
                <a:latin typeface="Eras Light ITC" panose="020B0402030504020804" pitchFamily="34" charset="0"/>
              </a:rPr>
              <a:t>and </a:t>
            </a:r>
          </a:p>
          <a:p>
            <a:pPr>
              <a:lnSpc>
                <a:spcPct val="110000"/>
              </a:lnSpc>
              <a:spcBef>
                <a:spcPts val="0"/>
              </a:spcBef>
            </a:pPr>
            <a:r>
              <a:rPr lang="en-US" sz="2800" dirty="0" smtClean="0">
                <a:latin typeface="Eras Light ITC" panose="020B0402030504020804" pitchFamily="34" charset="0"/>
              </a:rPr>
              <a:t>Lori-Ann b</a:t>
            </a:r>
            <a:r>
              <a:rPr lang="en-US" sz="2800" dirty="0">
                <a:latin typeface="Eras Light ITC" panose="020B0402030504020804" pitchFamily="34" charset="0"/>
              </a:rPr>
              <a:t>. forzano</a:t>
            </a:r>
            <a:endParaRPr lang="en-US" sz="2800" dirty="0" smtClean="0">
              <a:latin typeface="Eras Light ITC" panose="020B0402030504020804" pitchFamily="34" charset="0"/>
            </a:endParaRPr>
          </a:p>
        </p:txBody>
      </p:sp>
    </p:spTree>
    <p:extLst>
      <p:ext uri="{BB962C8B-B14F-4D97-AF65-F5344CB8AC3E}">
        <p14:creationId xmlns:p14="http://schemas.microsoft.com/office/powerpoint/2010/main" val="2792636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1140351" y="1849357"/>
            <a:ext cx="9875520" cy="4401205"/>
          </a:xfrm>
          <a:prstGeom prst="rect">
            <a:avLst/>
          </a:prstGeom>
        </p:spPr>
        <p:txBody>
          <a:bodyPr wrap="square">
            <a:spAutoFit/>
          </a:bodyPr>
          <a:lstStyle/>
          <a:p>
            <a:pPr marL="45720" indent="0" algn="ctr">
              <a:spcBef>
                <a:spcPts val="0"/>
              </a:spcBef>
              <a:buNone/>
            </a:pPr>
            <a:r>
              <a:rPr lang="en-US" sz="2000" spc="300" dirty="0">
                <a:solidFill>
                  <a:srgbClr val="0070C0"/>
                </a:solidFill>
                <a:latin typeface="Eras Light ITC" panose="020B0402030504020804" pitchFamily="34" charset="0"/>
              </a:rPr>
              <a:t>In many ways, </a:t>
            </a:r>
            <a:r>
              <a:rPr lang="en-US" sz="2000" b="1" i="1" spc="300" dirty="0">
                <a:solidFill>
                  <a:srgbClr val="0070C0"/>
                </a:solidFill>
                <a:latin typeface="Eras Light ITC" panose="020B0402030504020804" pitchFamily="34" charset="0"/>
              </a:rPr>
              <a:t>differential research </a:t>
            </a:r>
            <a:r>
              <a:rPr lang="en-US" sz="2000" spc="300" dirty="0">
                <a:solidFill>
                  <a:srgbClr val="0070C0"/>
                </a:solidFill>
                <a:latin typeface="Eras Light ITC" panose="020B0402030504020804" pitchFamily="34" charset="0"/>
              </a:rPr>
              <a:t>is </a:t>
            </a:r>
            <a:r>
              <a:rPr lang="en-US" sz="2000" b="1" i="1" spc="300" dirty="0">
                <a:solidFill>
                  <a:srgbClr val="00B050"/>
                </a:solidFill>
                <a:latin typeface="Eras Light ITC" panose="020B0402030504020804" pitchFamily="34" charset="0"/>
              </a:rPr>
              <a:t>similar</a:t>
            </a:r>
            <a:r>
              <a:rPr lang="en-US" sz="2000" spc="300" dirty="0">
                <a:solidFill>
                  <a:srgbClr val="0070C0"/>
                </a:solidFill>
                <a:latin typeface="Eras Light ITC" panose="020B0402030504020804" pitchFamily="34" charset="0"/>
              </a:rPr>
              <a:t> to the </a:t>
            </a:r>
            <a:r>
              <a:rPr lang="en-US" sz="2000" b="1" i="1" spc="300" dirty="0">
                <a:solidFill>
                  <a:srgbClr val="0070C0"/>
                </a:solidFill>
                <a:latin typeface="Eras Light ITC" panose="020B0402030504020804" pitchFamily="34" charset="0"/>
              </a:rPr>
              <a:t>correlational research</a:t>
            </a:r>
            <a:r>
              <a:rPr lang="en-US" sz="2000" spc="300" dirty="0">
                <a:solidFill>
                  <a:srgbClr val="0070C0"/>
                </a:solidFill>
                <a:latin typeface="Eras Light ITC" panose="020B0402030504020804" pitchFamily="34" charset="0"/>
              </a:rPr>
              <a:t> strategy. </a:t>
            </a:r>
          </a:p>
          <a:p>
            <a:pPr marL="45720" indent="0" algn="ctr">
              <a:spcBef>
                <a:spcPts val="0"/>
              </a:spcBef>
              <a:buNone/>
            </a:pPr>
            <a:endParaRPr lang="en-US" sz="2000" spc="300" dirty="0">
              <a:solidFill>
                <a:srgbClr val="0070C0"/>
              </a:solidFill>
              <a:latin typeface="Eras Light ITC" panose="020B0402030504020804" pitchFamily="34" charset="0"/>
            </a:endParaRPr>
          </a:p>
          <a:p>
            <a:pPr marL="45720" indent="0" algn="ctr">
              <a:spcBef>
                <a:spcPts val="0"/>
              </a:spcBef>
              <a:buNone/>
            </a:pPr>
            <a:r>
              <a:rPr lang="en-US" sz="2000" spc="300" dirty="0">
                <a:solidFill>
                  <a:srgbClr val="0070C0"/>
                </a:solidFill>
                <a:latin typeface="Eras Light ITC" panose="020B0402030504020804" pitchFamily="34" charset="0"/>
              </a:rPr>
              <a:t>In </a:t>
            </a:r>
            <a:r>
              <a:rPr lang="en-US" sz="2000" b="1" i="1" spc="300" dirty="0">
                <a:solidFill>
                  <a:srgbClr val="00B050"/>
                </a:solidFill>
                <a:latin typeface="Eras Light ITC" panose="020B0402030504020804" pitchFamily="34" charset="0"/>
              </a:rPr>
              <a:t>differential</a:t>
            </a:r>
            <a:r>
              <a:rPr lang="en-US" sz="2000" spc="300" dirty="0">
                <a:solidFill>
                  <a:srgbClr val="0070C0"/>
                </a:solidFill>
                <a:latin typeface="Eras Light ITC" panose="020B0402030504020804" pitchFamily="34" charset="0"/>
              </a:rPr>
              <a:t> and </a:t>
            </a:r>
            <a:r>
              <a:rPr lang="en-US" sz="2000" b="1" i="1" spc="300" dirty="0">
                <a:solidFill>
                  <a:srgbClr val="00B050"/>
                </a:solidFill>
                <a:latin typeface="Eras Light ITC" panose="020B0402030504020804" pitchFamily="34" charset="0"/>
              </a:rPr>
              <a:t>correlational studies</a:t>
            </a:r>
            <a:r>
              <a:rPr lang="en-US" sz="2000" spc="300" dirty="0">
                <a:solidFill>
                  <a:srgbClr val="0070C0"/>
                </a:solidFill>
                <a:latin typeface="Eras Light ITC" panose="020B0402030504020804" pitchFamily="34" charset="0"/>
              </a:rPr>
              <a:t>, a researcher </a:t>
            </a:r>
            <a:r>
              <a:rPr lang="en-US" sz="2000" b="1" i="1" spc="300" dirty="0">
                <a:solidFill>
                  <a:srgbClr val="00B050"/>
                </a:solidFill>
                <a:latin typeface="Eras Light ITC" panose="020B0402030504020804" pitchFamily="34" charset="0"/>
              </a:rPr>
              <a:t>simply observes two naturally occurring variables without any interference or manipulation</a:t>
            </a:r>
            <a:r>
              <a:rPr lang="en-US" sz="2000" spc="300" dirty="0">
                <a:solidFill>
                  <a:srgbClr val="0070C0"/>
                </a:solidFill>
                <a:latin typeface="Eras Light ITC" panose="020B0402030504020804" pitchFamily="34" charset="0"/>
              </a:rPr>
              <a:t>. The </a:t>
            </a:r>
            <a:r>
              <a:rPr lang="en-US" sz="2000" b="1" i="1" spc="300" dirty="0">
                <a:solidFill>
                  <a:srgbClr val="FF0000"/>
                </a:solidFill>
                <a:latin typeface="Eras Light ITC" panose="020B0402030504020804" pitchFamily="34" charset="0"/>
              </a:rPr>
              <a:t>subtle distinction </a:t>
            </a:r>
            <a:r>
              <a:rPr lang="en-US" sz="2000" spc="300" dirty="0">
                <a:solidFill>
                  <a:srgbClr val="0070C0"/>
                </a:solidFill>
                <a:latin typeface="Eras Light ITC" panose="020B0402030504020804" pitchFamily="34" charset="0"/>
              </a:rPr>
              <a:t>between differential research and correlational research is </a:t>
            </a:r>
            <a:r>
              <a:rPr lang="en-US" sz="2000" b="1" i="1" spc="300" dirty="0">
                <a:solidFill>
                  <a:srgbClr val="FF0000"/>
                </a:solidFill>
                <a:latin typeface="Eras Light ITC" panose="020B0402030504020804" pitchFamily="34" charset="0"/>
              </a:rPr>
              <a:t>whether one of the variables is used to establish separate groups to be compared</a:t>
            </a:r>
            <a:r>
              <a:rPr lang="en-US" sz="2000" spc="300" dirty="0">
                <a:solidFill>
                  <a:srgbClr val="0070C0"/>
                </a:solidFill>
                <a:latin typeface="Eras Light ITC" panose="020B0402030504020804" pitchFamily="34" charset="0"/>
              </a:rPr>
              <a:t>.</a:t>
            </a:r>
          </a:p>
          <a:p>
            <a:pPr marL="45720" indent="0" algn="ctr">
              <a:spcBef>
                <a:spcPts val="0"/>
              </a:spcBef>
              <a:buNone/>
            </a:pPr>
            <a:endParaRPr lang="en-US" sz="2000" spc="300" dirty="0">
              <a:solidFill>
                <a:srgbClr val="0070C0"/>
              </a:solidFill>
              <a:latin typeface="Eras Light ITC" panose="020B0402030504020804" pitchFamily="34" charset="0"/>
            </a:endParaRPr>
          </a:p>
          <a:p>
            <a:pPr marL="45720" indent="0" algn="ctr">
              <a:spcBef>
                <a:spcPts val="0"/>
              </a:spcBef>
              <a:buNone/>
            </a:pPr>
            <a:r>
              <a:rPr lang="en-US" sz="2000" spc="300" dirty="0">
                <a:solidFill>
                  <a:srgbClr val="0070C0"/>
                </a:solidFill>
                <a:latin typeface="Eras Light ITC" panose="020B0402030504020804" pitchFamily="34" charset="0"/>
              </a:rPr>
              <a:t>In </a:t>
            </a:r>
            <a:r>
              <a:rPr lang="en-US" sz="2000" b="1" i="1" spc="300" dirty="0">
                <a:solidFill>
                  <a:srgbClr val="0070C0"/>
                </a:solidFill>
                <a:latin typeface="Eras Light ITC" panose="020B0402030504020804" pitchFamily="34" charset="0"/>
              </a:rPr>
              <a:t>differential research</a:t>
            </a:r>
            <a:r>
              <a:rPr lang="en-US" sz="2000" spc="300" dirty="0">
                <a:solidFill>
                  <a:srgbClr val="0070C0"/>
                </a:solidFill>
                <a:latin typeface="Eras Light ITC" panose="020B0402030504020804" pitchFamily="34" charset="0"/>
              </a:rPr>
              <a:t>, </a:t>
            </a:r>
            <a:r>
              <a:rPr lang="en-US" sz="2000" b="1" i="1" spc="300" dirty="0">
                <a:solidFill>
                  <a:srgbClr val="00B050"/>
                </a:solidFill>
                <a:latin typeface="Eras Light ITC" panose="020B0402030504020804" pitchFamily="34" charset="0"/>
              </a:rPr>
              <a:t>participant differences in one variable </a:t>
            </a:r>
            <a:r>
              <a:rPr lang="en-US" sz="2000" spc="300" dirty="0">
                <a:solidFill>
                  <a:srgbClr val="0070C0"/>
                </a:solidFill>
                <a:latin typeface="Eras Light ITC" panose="020B0402030504020804" pitchFamily="34" charset="0"/>
              </a:rPr>
              <a:t>are </a:t>
            </a:r>
            <a:r>
              <a:rPr lang="en-US" sz="2000" b="1" i="1" spc="300" dirty="0">
                <a:solidFill>
                  <a:srgbClr val="00B050"/>
                </a:solidFill>
                <a:latin typeface="Eras Light ITC" panose="020B0402030504020804" pitchFamily="34" charset="0"/>
              </a:rPr>
              <a:t>used to  create separate groups</a:t>
            </a:r>
            <a:r>
              <a:rPr lang="en-US" sz="2000" spc="300" dirty="0">
                <a:solidFill>
                  <a:srgbClr val="0070C0"/>
                </a:solidFill>
                <a:latin typeface="Eras Light ITC" panose="020B0402030504020804" pitchFamily="34" charset="0"/>
              </a:rPr>
              <a:t>, and measurements of the </a:t>
            </a:r>
            <a:r>
              <a:rPr lang="en-US" sz="2000" b="1" i="1" spc="300" dirty="0">
                <a:solidFill>
                  <a:srgbClr val="00B050"/>
                </a:solidFill>
                <a:latin typeface="Eras Light ITC" panose="020B0402030504020804" pitchFamily="34" charset="0"/>
              </a:rPr>
              <a:t>second variable</a:t>
            </a:r>
            <a:r>
              <a:rPr lang="en-US" sz="2000" spc="300" dirty="0">
                <a:solidFill>
                  <a:srgbClr val="0070C0"/>
                </a:solidFill>
                <a:latin typeface="Eras Light ITC" panose="020B0402030504020804" pitchFamily="34" charset="0"/>
              </a:rPr>
              <a:t> are </a:t>
            </a:r>
            <a:r>
              <a:rPr lang="en-US" sz="2000" b="1" i="1" spc="300" dirty="0">
                <a:solidFill>
                  <a:srgbClr val="00B050"/>
                </a:solidFill>
                <a:latin typeface="Eras Light ITC" panose="020B0402030504020804" pitchFamily="34" charset="0"/>
              </a:rPr>
              <a:t>made within each group</a:t>
            </a:r>
            <a:r>
              <a:rPr lang="en-US" sz="2000" spc="300" dirty="0">
                <a:solidFill>
                  <a:srgbClr val="0070C0"/>
                </a:solidFill>
                <a:latin typeface="Eras Light ITC" panose="020B0402030504020804" pitchFamily="34" charset="0"/>
              </a:rPr>
              <a:t>. A </a:t>
            </a:r>
            <a:r>
              <a:rPr lang="en-US" sz="2000" b="1" i="1" spc="300" dirty="0">
                <a:solidFill>
                  <a:srgbClr val="0070C0"/>
                </a:solidFill>
                <a:latin typeface="Eras Light ITC" panose="020B0402030504020804" pitchFamily="34" charset="0"/>
              </a:rPr>
              <a:t>correlational study</a:t>
            </a:r>
            <a:r>
              <a:rPr lang="en-US" sz="2000" spc="300" dirty="0">
                <a:solidFill>
                  <a:srgbClr val="0070C0"/>
                </a:solidFill>
                <a:latin typeface="Eras Light ITC" panose="020B0402030504020804" pitchFamily="34" charset="0"/>
              </a:rPr>
              <a:t>, on the other hand, </a:t>
            </a:r>
            <a:r>
              <a:rPr lang="en-US" sz="2000" b="1" i="1" spc="300" dirty="0">
                <a:solidFill>
                  <a:srgbClr val="FF0000"/>
                </a:solidFill>
                <a:latin typeface="Eras Light ITC" panose="020B0402030504020804" pitchFamily="34" charset="0"/>
              </a:rPr>
              <a:t>treats all the participants </a:t>
            </a:r>
            <a:r>
              <a:rPr lang="en-US" sz="2000" spc="300" dirty="0">
                <a:solidFill>
                  <a:srgbClr val="0070C0"/>
                </a:solidFill>
                <a:latin typeface="Eras Light ITC" panose="020B0402030504020804" pitchFamily="34" charset="0"/>
              </a:rPr>
              <a:t>as a </a:t>
            </a:r>
            <a:r>
              <a:rPr lang="en-US" sz="2000" b="1" i="1" spc="300" dirty="0">
                <a:solidFill>
                  <a:srgbClr val="FF0000"/>
                </a:solidFill>
                <a:latin typeface="Eras Light ITC" panose="020B0402030504020804" pitchFamily="34" charset="0"/>
              </a:rPr>
              <a:t>single group </a:t>
            </a:r>
            <a:r>
              <a:rPr lang="en-US" sz="2000" spc="300" dirty="0">
                <a:solidFill>
                  <a:srgbClr val="0070C0"/>
                </a:solidFill>
                <a:latin typeface="Eras Light ITC" panose="020B0402030504020804" pitchFamily="34" charset="0"/>
              </a:rPr>
              <a:t>and simply </a:t>
            </a:r>
            <a:r>
              <a:rPr lang="en-US" sz="2000" b="1" i="1" spc="300" dirty="0">
                <a:solidFill>
                  <a:srgbClr val="FF0000"/>
                </a:solidFill>
                <a:latin typeface="Eras Light ITC" panose="020B0402030504020804" pitchFamily="34" charset="0"/>
              </a:rPr>
              <a:t>measures</a:t>
            </a:r>
            <a:r>
              <a:rPr lang="en-US" sz="2000" spc="300" dirty="0">
                <a:solidFill>
                  <a:srgbClr val="0070C0"/>
                </a:solidFill>
                <a:latin typeface="Eras Light ITC" panose="020B0402030504020804" pitchFamily="34" charset="0"/>
              </a:rPr>
              <a:t> the </a:t>
            </a:r>
            <a:r>
              <a:rPr lang="en-US" sz="2000" b="1" i="1" spc="300" dirty="0">
                <a:solidFill>
                  <a:srgbClr val="FF0000"/>
                </a:solidFill>
                <a:latin typeface="Eras Light ITC" panose="020B0402030504020804" pitchFamily="34" charset="0"/>
              </a:rPr>
              <a:t>two variables for each individual</a:t>
            </a:r>
          </a:p>
        </p:txBody>
      </p:sp>
      <p:sp>
        <p:nvSpPr>
          <p:cNvPr id="11" name="Title 1"/>
          <p:cNvSpPr txBox="1">
            <a:spLocks/>
          </p:cNvSpPr>
          <p:nvPr/>
        </p:nvSpPr>
        <p:spPr>
          <a:xfrm>
            <a:off x="850613" y="589209"/>
            <a:ext cx="10454981"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Differential </a:t>
            </a:r>
            <a: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Research </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and </a:t>
            </a:r>
            <a: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Correlational Research</a:t>
            </a:r>
            <a:endParaRPr lang="id-ID"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Tree>
    <p:extLst>
      <p:ext uri="{BB962C8B-B14F-4D97-AF65-F5344CB8AC3E}">
        <p14:creationId xmlns:p14="http://schemas.microsoft.com/office/powerpoint/2010/main" val="225102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6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10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1140343" y="1746424"/>
            <a:ext cx="9875520" cy="4524315"/>
          </a:xfrm>
          <a:prstGeom prst="rect">
            <a:avLst/>
          </a:prstGeom>
        </p:spPr>
        <p:txBody>
          <a:bodyPr wrap="square">
            <a:spAutoFit/>
          </a:bodyPr>
          <a:lstStyle/>
          <a:p>
            <a:pPr algn="ctr"/>
            <a:r>
              <a:rPr lang="en-US" b="1" i="1" spc="300" dirty="0">
                <a:solidFill>
                  <a:srgbClr val="0070C0"/>
                </a:solidFill>
                <a:latin typeface="Eras Light ITC" panose="020B0402030504020804" pitchFamily="34" charset="0"/>
              </a:rPr>
              <a:t>A posttest-only nonequivalent control group design </a:t>
            </a:r>
            <a:r>
              <a:rPr lang="en-US" b="1" i="1" spc="300" dirty="0">
                <a:solidFill>
                  <a:srgbClr val="00B050"/>
                </a:solidFill>
                <a:latin typeface="Eras Light ITC" panose="020B0402030504020804" pitchFamily="34" charset="0"/>
              </a:rPr>
              <a:t>compares two nonequivalent groups of participants. </a:t>
            </a:r>
            <a:r>
              <a:rPr lang="en-US" spc="300" dirty="0">
                <a:solidFill>
                  <a:srgbClr val="0070C0"/>
                </a:solidFill>
                <a:latin typeface="Eras Light ITC" panose="020B0402030504020804" pitchFamily="34" charset="0"/>
              </a:rPr>
              <a:t>One group is observed (measured) after receiving a treatment, and the other group is measured at the same time but receives no treatment. This is an example of a nonexperimental research design.</a:t>
            </a:r>
          </a:p>
          <a:p>
            <a:pPr algn="ctr"/>
            <a:endParaRPr lang="en-US" spc="300" dirty="0">
              <a:solidFill>
                <a:srgbClr val="0070C0"/>
              </a:solidFill>
              <a:latin typeface="Eras Light ITC" panose="020B0402030504020804" pitchFamily="34" charset="0"/>
            </a:endParaRPr>
          </a:p>
          <a:p>
            <a:pPr algn="ctr"/>
            <a:r>
              <a:rPr lang="en-US" spc="300" dirty="0">
                <a:solidFill>
                  <a:srgbClr val="0070C0"/>
                </a:solidFill>
                <a:latin typeface="Eras Light ITC" panose="020B0402030504020804" pitchFamily="34" charset="0"/>
              </a:rPr>
              <a:t>This design </a:t>
            </a:r>
            <a:r>
              <a:rPr lang="en-US" b="1" i="1" spc="300" dirty="0">
                <a:solidFill>
                  <a:srgbClr val="00B050"/>
                </a:solidFill>
                <a:latin typeface="Eras Light ITC" panose="020B0402030504020804" pitchFamily="34" charset="0"/>
              </a:rPr>
              <a:t>can be represented schematically using a series of Xs and Os </a:t>
            </a:r>
            <a:r>
              <a:rPr lang="en-US" spc="300" dirty="0">
                <a:solidFill>
                  <a:srgbClr val="0070C0"/>
                </a:solidFill>
                <a:latin typeface="Eras Light ITC" panose="020B0402030504020804" pitchFamily="34" charset="0"/>
              </a:rPr>
              <a:t>to </a:t>
            </a:r>
            <a:r>
              <a:rPr lang="en-US" b="1" i="1" spc="300" dirty="0">
                <a:solidFill>
                  <a:srgbClr val="00B050"/>
                </a:solidFill>
                <a:latin typeface="Eras Light ITC" panose="020B0402030504020804" pitchFamily="34" charset="0"/>
              </a:rPr>
              <a:t>represent the series of events experienced by each group</a:t>
            </a:r>
            <a:r>
              <a:rPr lang="en-US" spc="300" dirty="0">
                <a:solidFill>
                  <a:srgbClr val="0070C0"/>
                </a:solidFill>
                <a:latin typeface="Eras Light ITC" panose="020B0402030504020804" pitchFamily="34" charset="0"/>
              </a:rPr>
              <a:t>. The letter X corresponds to the treatment, and the letter O corresponds to the observation or measurement. Thus, the treatment group experiences the treatment </a:t>
            </a:r>
            <a:r>
              <a:rPr lang="en-US" spc="300" dirty="0" smtClean="0">
                <a:solidFill>
                  <a:srgbClr val="0070C0"/>
                </a:solidFill>
                <a:latin typeface="Eras Light ITC" panose="020B0402030504020804" pitchFamily="34" charset="0"/>
              </a:rPr>
              <a:t>first </a:t>
            </a:r>
            <a:r>
              <a:rPr lang="en-US" spc="300" dirty="0">
                <a:solidFill>
                  <a:srgbClr val="0070C0"/>
                </a:solidFill>
                <a:latin typeface="Eras Light ITC" panose="020B0402030504020804" pitchFamily="34" charset="0"/>
              </a:rPr>
              <a:t>(X) followed by observation or measurement (O). The control group does not receive any treatment but is simply observed (O). </a:t>
            </a:r>
          </a:p>
          <a:p>
            <a:pPr algn="ctr"/>
            <a:endParaRPr lang="en-US" spc="300" dirty="0">
              <a:solidFill>
                <a:srgbClr val="0070C0"/>
              </a:solidFill>
              <a:latin typeface="Eras Light ITC" panose="020B0402030504020804" pitchFamily="34" charset="0"/>
            </a:endParaRPr>
          </a:p>
          <a:p>
            <a:pPr algn="ctr"/>
            <a:r>
              <a:rPr lang="en-US" b="1" i="1" spc="300" dirty="0">
                <a:solidFill>
                  <a:srgbClr val="0070C0"/>
                </a:solidFill>
                <a:latin typeface="Eras Light ITC" panose="020B0402030504020804" pitchFamily="34" charset="0"/>
              </a:rPr>
              <a:t>The two groups are represented as </a:t>
            </a:r>
            <a:r>
              <a:rPr lang="en-US" b="1" i="1" spc="300" dirty="0" smtClean="0">
                <a:solidFill>
                  <a:srgbClr val="0070C0"/>
                </a:solidFill>
                <a:latin typeface="Eras Light ITC" panose="020B0402030504020804" pitchFamily="34" charset="0"/>
              </a:rPr>
              <a:t>follows:</a:t>
            </a:r>
          </a:p>
          <a:p>
            <a:r>
              <a:rPr lang="en-US" spc="300" dirty="0" smtClean="0">
                <a:solidFill>
                  <a:srgbClr val="0070C0"/>
                </a:solidFill>
                <a:latin typeface="Eras Light ITC" panose="020B0402030504020804" pitchFamily="34" charset="0"/>
              </a:rPr>
              <a:t>							</a:t>
            </a:r>
            <a:r>
              <a:rPr lang="en-US" b="1" spc="300" dirty="0" smtClean="0">
                <a:solidFill>
                  <a:srgbClr val="00B050"/>
                </a:solidFill>
                <a:latin typeface="Eras Light ITC" panose="020B0402030504020804" pitchFamily="34" charset="0"/>
              </a:rPr>
              <a:t>X </a:t>
            </a:r>
            <a:r>
              <a:rPr lang="en-US" b="1" spc="300" dirty="0">
                <a:solidFill>
                  <a:srgbClr val="00B050"/>
                </a:solidFill>
                <a:latin typeface="Eras Light ITC" panose="020B0402030504020804" pitchFamily="34" charset="0"/>
              </a:rPr>
              <a:t>O (treatment group)</a:t>
            </a:r>
          </a:p>
          <a:p>
            <a:r>
              <a:rPr lang="en-US" b="1" spc="300" dirty="0" smtClean="0">
                <a:solidFill>
                  <a:srgbClr val="00B050"/>
                </a:solidFill>
                <a:latin typeface="Eras Light ITC" panose="020B0402030504020804" pitchFamily="34" charset="0"/>
              </a:rPr>
              <a:t>   							   O </a:t>
            </a:r>
            <a:r>
              <a:rPr lang="en-US" b="1" spc="300" dirty="0">
                <a:solidFill>
                  <a:srgbClr val="00B050"/>
                </a:solidFill>
                <a:latin typeface="Eras Light ITC" panose="020B0402030504020804" pitchFamily="34" charset="0"/>
              </a:rPr>
              <a:t>(nonequivalent control group</a:t>
            </a:r>
            <a:r>
              <a:rPr lang="en-US" b="1" spc="300" dirty="0">
                <a:solidFill>
                  <a:srgbClr val="0070C0"/>
                </a:solidFill>
                <a:latin typeface="Eras Light ITC" panose="020B0402030504020804" pitchFamily="34" charset="0"/>
              </a:rPr>
              <a:t>)</a:t>
            </a:r>
          </a:p>
        </p:txBody>
      </p:sp>
      <p:sp>
        <p:nvSpPr>
          <p:cNvPr id="11" name="Title 1"/>
          <p:cNvSpPr txBox="1">
            <a:spLocks/>
          </p:cNvSpPr>
          <p:nvPr/>
        </p:nvSpPr>
        <p:spPr>
          <a:xfrm>
            <a:off x="850613" y="589209"/>
            <a:ext cx="10454981"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The </a:t>
            </a:r>
            <a: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Posttest-only Nonequivalent Control Group Design</a:t>
            </a:r>
            <a:endParaRPr lang="id-ID"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Tree>
    <p:extLst>
      <p:ext uri="{BB962C8B-B14F-4D97-AF65-F5344CB8AC3E}">
        <p14:creationId xmlns:p14="http://schemas.microsoft.com/office/powerpoint/2010/main" val="84393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60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6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Title 1"/>
          <p:cNvSpPr txBox="1">
            <a:spLocks/>
          </p:cNvSpPr>
          <p:nvPr/>
        </p:nvSpPr>
        <p:spPr>
          <a:xfrm>
            <a:off x="1409348" y="642188"/>
            <a:ext cx="933750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40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The </a:t>
            </a: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Pretest-posttest Nonequivalent Designs</a:t>
            </a:r>
            <a:endParaRPr lang="id-ID" sz="40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
        <p:nvSpPr>
          <p:cNvPr id="8" name="Rectangle 7"/>
          <p:cNvSpPr/>
          <p:nvPr/>
        </p:nvSpPr>
        <p:spPr>
          <a:xfrm>
            <a:off x="659601" y="1712782"/>
            <a:ext cx="10837001" cy="4493538"/>
          </a:xfrm>
          <a:prstGeom prst="rect">
            <a:avLst/>
          </a:prstGeom>
        </p:spPr>
        <p:txBody>
          <a:bodyPr wrap="square">
            <a:spAutoFit/>
          </a:bodyPr>
          <a:lstStyle/>
          <a:p>
            <a:pPr marL="45720" indent="0" algn="ctr">
              <a:spcBef>
                <a:spcPts val="0"/>
              </a:spcBef>
              <a:buNone/>
            </a:pPr>
            <a:r>
              <a:rPr lang="en-US" sz="2200" dirty="0">
                <a:solidFill>
                  <a:srgbClr val="0070C0"/>
                </a:solidFill>
                <a:latin typeface="Eras Light ITC" panose="020B0402030504020804" pitchFamily="34" charset="0"/>
              </a:rPr>
              <a:t>A </a:t>
            </a:r>
            <a:r>
              <a:rPr lang="en-US" sz="2200" b="1" i="1" dirty="0">
                <a:solidFill>
                  <a:srgbClr val="0070C0"/>
                </a:solidFill>
                <a:latin typeface="Eras Light ITC" panose="020B0402030504020804" pitchFamily="34" charset="0"/>
              </a:rPr>
              <a:t>pretest–posttest nonequivalent control group design </a:t>
            </a:r>
            <a:r>
              <a:rPr lang="en-US" sz="2200" b="1" i="1" dirty="0">
                <a:solidFill>
                  <a:srgbClr val="00B050"/>
                </a:solidFill>
                <a:latin typeface="Eras Light ITC" panose="020B0402030504020804" pitchFamily="34" charset="0"/>
              </a:rPr>
              <a:t>compares two  nonequivalent groups</a:t>
            </a:r>
            <a:r>
              <a:rPr lang="en-US" sz="2200" dirty="0">
                <a:solidFill>
                  <a:srgbClr val="0070C0"/>
                </a:solidFill>
                <a:latin typeface="Eras Light ITC" panose="020B0402030504020804" pitchFamily="34" charset="0"/>
              </a:rPr>
              <a:t>. One group is measured twice, once before a treatment is administered and once after. The other group is measured at the same two times but does not receive any treatment.  Because this design attempts to limit threats to internal validity, it is classified as quasi-experimental.</a:t>
            </a:r>
          </a:p>
          <a:p>
            <a:pPr marL="45720" indent="0" algn="ctr">
              <a:spcBef>
                <a:spcPts val="0"/>
              </a:spcBef>
              <a:buNone/>
            </a:pPr>
            <a:endParaRPr lang="en-US" sz="2200" dirty="0">
              <a:solidFill>
                <a:srgbClr val="0070C0"/>
              </a:solidFill>
              <a:latin typeface="Eras Light ITC" panose="020B0402030504020804" pitchFamily="34" charset="0"/>
            </a:endParaRPr>
          </a:p>
          <a:p>
            <a:pPr marL="45720" indent="0" algn="ctr">
              <a:spcBef>
                <a:spcPts val="0"/>
              </a:spcBef>
              <a:buNone/>
            </a:pPr>
            <a:r>
              <a:rPr lang="en-US" sz="2200" b="1" i="1" dirty="0">
                <a:solidFill>
                  <a:srgbClr val="0070C0"/>
                </a:solidFill>
                <a:latin typeface="Eras Light ITC" panose="020B0402030504020804" pitchFamily="34" charset="0"/>
              </a:rPr>
              <a:t>A pretest–posttest nonequivalent control group design can be represented as follows:</a:t>
            </a:r>
          </a:p>
          <a:p>
            <a:pPr marL="45720" indent="0">
              <a:spcBef>
                <a:spcPts val="0"/>
              </a:spcBef>
              <a:buNone/>
            </a:pPr>
            <a:r>
              <a:rPr lang="en-US" sz="2200" dirty="0">
                <a:solidFill>
                  <a:srgbClr val="0070C0"/>
                </a:solidFill>
                <a:latin typeface="Eras Light ITC" panose="020B0402030504020804" pitchFamily="34" charset="0"/>
              </a:rPr>
              <a:t>				</a:t>
            </a:r>
            <a:r>
              <a:rPr lang="en-US" sz="2200" dirty="0" smtClean="0">
                <a:solidFill>
                  <a:srgbClr val="0070C0"/>
                </a:solidFill>
                <a:latin typeface="Eras Light ITC" panose="020B0402030504020804" pitchFamily="34" charset="0"/>
              </a:rPr>
              <a:t>					</a:t>
            </a:r>
            <a:r>
              <a:rPr lang="en-US" sz="2200" b="1" dirty="0" smtClean="0">
                <a:solidFill>
                  <a:srgbClr val="00B050"/>
                </a:solidFill>
                <a:latin typeface="Eras Light ITC" panose="020B0402030504020804" pitchFamily="34" charset="0"/>
              </a:rPr>
              <a:t>O </a:t>
            </a:r>
            <a:r>
              <a:rPr lang="en-US" sz="2200" b="1" dirty="0">
                <a:solidFill>
                  <a:srgbClr val="00B050"/>
                </a:solidFill>
                <a:latin typeface="Eras Light ITC" panose="020B0402030504020804" pitchFamily="34" charset="0"/>
              </a:rPr>
              <a:t>X O (treatment group)</a:t>
            </a:r>
          </a:p>
          <a:p>
            <a:pPr marL="45720" indent="0">
              <a:spcBef>
                <a:spcPts val="0"/>
              </a:spcBef>
              <a:buNone/>
            </a:pPr>
            <a:r>
              <a:rPr lang="en-US" sz="2200" b="1" dirty="0">
                <a:solidFill>
                  <a:srgbClr val="00B050"/>
                </a:solidFill>
                <a:latin typeface="Eras Light ITC" panose="020B0402030504020804" pitchFamily="34" charset="0"/>
              </a:rPr>
              <a:t>				</a:t>
            </a:r>
            <a:r>
              <a:rPr lang="en-US" sz="2200" b="1" dirty="0" smtClean="0">
                <a:solidFill>
                  <a:srgbClr val="00B050"/>
                </a:solidFill>
                <a:latin typeface="Eras Light ITC" panose="020B0402030504020804" pitchFamily="34" charset="0"/>
              </a:rPr>
              <a:t>					O    </a:t>
            </a:r>
            <a:r>
              <a:rPr lang="en-US" sz="2200" b="1" dirty="0">
                <a:solidFill>
                  <a:srgbClr val="00B050"/>
                </a:solidFill>
                <a:latin typeface="Eras Light ITC" panose="020B0402030504020804" pitchFamily="34" charset="0"/>
              </a:rPr>
              <a:t>O (nonequivalent control group)</a:t>
            </a:r>
          </a:p>
          <a:p>
            <a:pPr marL="45720" indent="0">
              <a:spcBef>
                <a:spcPts val="0"/>
              </a:spcBef>
              <a:buNone/>
            </a:pPr>
            <a:endParaRPr lang="en-US" sz="2200" dirty="0">
              <a:solidFill>
                <a:srgbClr val="0070C0"/>
              </a:solidFill>
              <a:latin typeface="Eras Light ITC" panose="020B0402030504020804" pitchFamily="34" charset="0"/>
            </a:endParaRPr>
          </a:p>
          <a:p>
            <a:pPr marL="45720" indent="0" algn="ctr">
              <a:spcBef>
                <a:spcPts val="0"/>
              </a:spcBef>
              <a:buNone/>
            </a:pPr>
            <a:r>
              <a:rPr lang="en-US" sz="2200" dirty="0">
                <a:solidFill>
                  <a:srgbClr val="0070C0"/>
                </a:solidFill>
                <a:latin typeface="Eras Light ITC" panose="020B0402030504020804" pitchFamily="34" charset="0"/>
              </a:rPr>
              <a:t>This type of design also </a:t>
            </a:r>
            <a:r>
              <a:rPr lang="en-US" sz="2200" b="1" i="1" dirty="0">
                <a:solidFill>
                  <a:srgbClr val="00B050"/>
                </a:solidFill>
                <a:latin typeface="Eras Light ITC" panose="020B0402030504020804" pitchFamily="34" charset="0"/>
              </a:rPr>
              <a:t>allows a researcher </a:t>
            </a:r>
            <a:r>
              <a:rPr lang="en-US" sz="2200" dirty="0">
                <a:solidFill>
                  <a:srgbClr val="0070C0"/>
                </a:solidFill>
                <a:latin typeface="Eras Light ITC" panose="020B0402030504020804" pitchFamily="34" charset="0"/>
              </a:rPr>
              <a:t>to c</a:t>
            </a:r>
            <a:r>
              <a:rPr lang="en-US" sz="2200" b="1" i="1" dirty="0">
                <a:solidFill>
                  <a:srgbClr val="00B050"/>
                </a:solidFill>
                <a:latin typeface="Eras Light ITC" panose="020B0402030504020804" pitchFamily="34" charset="0"/>
              </a:rPr>
              <a:t>ompare the pretest scores and posttest scores for both groups</a:t>
            </a:r>
            <a:r>
              <a:rPr lang="en-US" sz="2200" dirty="0">
                <a:solidFill>
                  <a:srgbClr val="0070C0"/>
                </a:solidFill>
                <a:latin typeface="Eras Light ITC" panose="020B0402030504020804" pitchFamily="34" charset="0"/>
              </a:rPr>
              <a:t> to help determine whether the treatment or some other, time-related factor is responsible for changes.</a:t>
            </a:r>
          </a:p>
        </p:txBody>
      </p:sp>
    </p:spTree>
    <p:extLst>
      <p:ext uri="{BB962C8B-B14F-4D97-AF65-F5344CB8AC3E}">
        <p14:creationId xmlns:p14="http://schemas.microsoft.com/office/powerpoint/2010/main" val="99292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6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60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1000"/>
                                        <p:tgtEl>
                                          <p:spTgt spid="8">
                                            <p:txEl>
                                              <p:pRg st="6" end="6"/>
                                            </p:txEl>
                                          </p:spTgt>
                                        </p:tgtEl>
                                      </p:cBhvr>
                                    </p:animEffect>
                                    <p:anim calcmode="lin" valueType="num">
                                      <p:cBhvr>
                                        <p:cTn id="3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Title 1"/>
          <p:cNvSpPr txBox="1">
            <a:spLocks/>
          </p:cNvSpPr>
          <p:nvPr/>
        </p:nvSpPr>
        <p:spPr>
          <a:xfrm>
            <a:off x="1409348" y="642188"/>
            <a:ext cx="933750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40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Within-subjects </a:t>
            </a: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Designs : Pre-post Design</a:t>
            </a:r>
          </a:p>
        </p:txBody>
      </p:sp>
      <p:sp>
        <p:nvSpPr>
          <p:cNvPr id="8" name="Rectangle 7"/>
          <p:cNvSpPr/>
          <p:nvPr/>
        </p:nvSpPr>
        <p:spPr>
          <a:xfrm>
            <a:off x="552278" y="1852482"/>
            <a:ext cx="11051648" cy="4401205"/>
          </a:xfrm>
          <a:prstGeom prst="rect">
            <a:avLst/>
          </a:prstGeom>
        </p:spPr>
        <p:txBody>
          <a:bodyPr wrap="square">
            <a:spAutoFit/>
          </a:bodyPr>
          <a:lstStyle/>
          <a:p>
            <a:pPr algn="ctr"/>
            <a:r>
              <a:rPr lang="en-US" sz="2800" dirty="0">
                <a:solidFill>
                  <a:srgbClr val="0070C0"/>
                </a:solidFill>
                <a:latin typeface="Eras Light ITC" panose="020B0402030504020804" pitchFamily="34" charset="0"/>
              </a:rPr>
              <a:t>The second general category of quasi-experimental and nonexperimental designs consists of studies in which a </a:t>
            </a:r>
            <a:r>
              <a:rPr lang="en-US" sz="2800" b="1" i="1" dirty="0">
                <a:solidFill>
                  <a:srgbClr val="00B050"/>
                </a:solidFill>
                <a:latin typeface="Eras Light ITC" panose="020B0402030504020804" pitchFamily="34" charset="0"/>
              </a:rPr>
              <a:t>series of observations is made over </a:t>
            </a:r>
            <a:r>
              <a:rPr lang="en-US" sz="2800" b="1" i="1" dirty="0" smtClean="0">
                <a:solidFill>
                  <a:srgbClr val="00B050"/>
                </a:solidFill>
                <a:latin typeface="Eras Light ITC" panose="020B0402030504020804" pitchFamily="34" charset="0"/>
              </a:rPr>
              <a:t>time</a:t>
            </a:r>
            <a:r>
              <a:rPr lang="en-US" sz="2800" dirty="0" smtClean="0">
                <a:solidFill>
                  <a:srgbClr val="0070C0"/>
                </a:solidFill>
                <a:latin typeface="Eras Light ITC" panose="020B0402030504020804" pitchFamily="34" charset="0"/>
              </a:rPr>
              <a:t>. Collectively</a:t>
            </a:r>
            <a:r>
              <a:rPr lang="en-US" sz="2800" dirty="0">
                <a:solidFill>
                  <a:srgbClr val="0070C0"/>
                </a:solidFill>
                <a:latin typeface="Eras Light ITC" panose="020B0402030504020804" pitchFamily="34" charset="0"/>
              </a:rPr>
              <a:t>, such studies are known as </a:t>
            </a:r>
            <a:r>
              <a:rPr lang="en-US" sz="2800" b="1" i="1" dirty="0">
                <a:solidFill>
                  <a:srgbClr val="0070C0"/>
                </a:solidFill>
                <a:latin typeface="Eras Light ITC" panose="020B0402030504020804" pitchFamily="34" charset="0"/>
              </a:rPr>
              <a:t>pre–post designs</a:t>
            </a:r>
            <a:r>
              <a:rPr lang="en-US" sz="2800" dirty="0">
                <a:solidFill>
                  <a:srgbClr val="0070C0"/>
                </a:solidFill>
                <a:latin typeface="Eras Light ITC" panose="020B0402030504020804" pitchFamily="34" charset="0"/>
              </a:rPr>
              <a:t>.</a:t>
            </a:r>
          </a:p>
          <a:p>
            <a:pPr algn="ctr"/>
            <a:endParaRPr lang="en-US" sz="2800" dirty="0">
              <a:solidFill>
                <a:srgbClr val="0070C0"/>
              </a:solidFill>
              <a:latin typeface="Eras Light ITC" panose="020B0402030504020804" pitchFamily="34" charset="0"/>
            </a:endParaRPr>
          </a:p>
          <a:p>
            <a:pPr algn="ctr"/>
            <a:r>
              <a:rPr lang="en-US" sz="2800" dirty="0">
                <a:solidFill>
                  <a:srgbClr val="0070C0"/>
                </a:solidFill>
                <a:latin typeface="Eras Light ITC" panose="020B0402030504020804" pitchFamily="34" charset="0"/>
              </a:rPr>
              <a:t>In a typical pre–post study, </a:t>
            </a:r>
            <a:r>
              <a:rPr lang="en-US" sz="2800" b="1" i="1" dirty="0">
                <a:solidFill>
                  <a:srgbClr val="00B050"/>
                </a:solidFill>
                <a:latin typeface="Eras Light ITC" panose="020B0402030504020804" pitchFamily="34" charset="0"/>
              </a:rPr>
              <a:t>one group of participants is observed </a:t>
            </a:r>
            <a:r>
              <a:rPr lang="en-US" sz="2800" dirty="0">
                <a:solidFill>
                  <a:srgbClr val="0070C0"/>
                </a:solidFill>
                <a:latin typeface="Eras Light ITC" panose="020B0402030504020804" pitchFamily="34" charset="0"/>
              </a:rPr>
              <a:t>(measured) </a:t>
            </a:r>
            <a:r>
              <a:rPr lang="en-US" sz="2800" b="1" i="1" dirty="0">
                <a:solidFill>
                  <a:srgbClr val="00B050"/>
                </a:solidFill>
                <a:latin typeface="Eras Light ITC" panose="020B0402030504020804" pitchFamily="34" charset="0"/>
              </a:rPr>
              <a:t>before</a:t>
            </a:r>
            <a:r>
              <a:rPr lang="en-US" sz="2800" dirty="0">
                <a:solidFill>
                  <a:srgbClr val="0070C0"/>
                </a:solidFill>
                <a:latin typeface="Eras Light ITC" panose="020B0402030504020804" pitchFamily="34" charset="0"/>
              </a:rPr>
              <a:t> and </a:t>
            </a:r>
            <a:r>
              <a:rPr lang="en-US" sz="2800" b="1" i="1" dirty="0">
                <a:solidFill>
                  <a:srgbClr val="00B050"/>
                </a:solidFill>
                <a:latin typeface="Eras Light ITC" panose="020B0402030504020804" pitchFamily="34" charset="0"/>
              </a:rPr>
              <a:t>after</a:t>
            </a:r>
            <a:r>
              <a:rPr lang="en-US" sz="2800" dirty="0">
                <a:solidFill>
                  <a:srgbClr val="0070C0"/>
                </a:solidFill>
                <a:latin typeface="Eras Light ITC" panose="020B0402030504020804" pitchFamily="34" charset="0"/>
              </a:rPr>
              <a:t> </a:t>
            </a:r>
            <a:r>
              <a:rPr lang="en-US" sz="2800" b="1" i="1" dirty="0">
                <a:solidFill>
                  <a:srgbClr val="00B050"/>
                </a:solidFill>
                <a:latin typeface="Eras Light ITC" panose="020B0402030504020804" pitchFamily="34" charset="0"/>
              </a:rPr>
              <a:t>a</a:t>
            </a:r>
            <a:r>
              <a:rPr lang="en-US" sz="2800" dirty="0">
                <a:solidFill>
                  <a:srgbClr val="0070C0"/>
                </a:solidFill>
                <a:latin typeface="Eras Light ITC" panose="020B0402030504020804" pitchFamily="34" charset="0"/>
              </a:rPr>
              <a:t> </a:t>
            </a:r>
            <a:r>
              <a:rPr lang="en-US" sz="2800" b="1" i="1" dirty="0">
                <a:solidFill>
                  <a:srgbClr val="00B050"/>
                </a:solidFill>
                <a:latin typeface="Eras Light ITC" panose="020B0402030504020804" pitchFamily="34" charset="0"/>
              </a:rPr>
              <a:t>treatment</a:t>
            </a:r>
            <a:r>
              <a:rPr lang="en-US" sz="2800" dirty="0">
                <a:solidFill>
                  <a:srgbClr val="0070C0"/>
                </a:solidFill>
                <a:latin typeface="Eras Light ITC" panose="020B0402030504020804" pitchFamily="34" charset="0"/>
              </a:rPr>
              <a:t> or event. </a:t>
            </a:r>
          </a:p>
          <a:p>
            <a:pPr algn="ctr"/>
            <a:endParaRPr lang="en-US" sz="2800" dirty="0">
              <a:solidFill>
                <a:srgbClr val="0070C0"/>
              </a:solidFill>
              <a:latin typeface="Eras Light ITC" panose="020B0402030504020804" pitchFamily="34" charset="0"/>
            </a:endParaRPr>
          </a:p>
          <a:p>
            <a:pPr algn="ctr"/>
            <a:r>
              <a:rPr lang="en-US" sz="2800" dirty="0">
                <a:solidFill>
                  <a:srgbClr val="0070C0"/>
                </a:solidFill>
                <a:latin typeface="Eras Light ITC" panose="020B0402030504020804" pitchFamily="34" charset="0"/>
              </a:rPr>
              <a:t>The </a:t>
            </a:r>
            <a:r>
              <a:rPr lang="en-US" sz="2800" b="1" i="1" dirty="0">
                <a:solidFill>
                  <a:srgbClr val="0070C0"/>
                </a:solidFill>
                <a:latin typeface="Eras Light ITC" panose="020B0402030504020804" pitchFamily="34" charset="0"/>
              </a:rPr>
              <a:t>goal</a:t>
            </a:r>
            <a:r>
              <a:rPr lang="en-US" sz="2800" dirty="0">
                <a:solidFill>
                  <a:srgbClr val="0070C0"/>
                </a:solidFill>
                <a:latin typeface="Eras Light ITC" panose="020B0402030504020804" pitchFamily="34" charset="0"/>
              </a:rPr>
              <a:t> of the pre–post design is to </a:t>
            </a:r>
            <a:r>
              <a:rPr lang="en-US" sz="2800" b="1" i="1" dirty="0">
                <a:solidFill>
                  <a:srgbClr val="00B050"/>
                </a:solidFill>
                <a:latin typeface="Eras Light ITC" panose="020B0402030504020804" pitchFamily="34" charset="0"/>
              </a:rPr>
              <a:t>evaluate the influence of the intervening treatment</a:t>
            </a:r>
            <a:r>
              <a:rPr lang="en-US" sz="2800" b="1" dirty="0">
                <a:solidFill>
                  <a:srgbClr val="00B050"/>
                </a:solidFill>
                <a:latin typeface="Eras Light ITC" panose="020B0402030504020804" pitchFamily="34" charset="0"/>
              </a:rPr>
              <a:t> </a:t>
            </a:r>
            <a:r>
              <a:rPr lang="en-US" sz="2800" dirty="0">
                <a:solidFill>
                  <a:srgbClr val="0070C0"/>
                </a:solidFill>
                <a:latin typeface="Eras Light ITC" panose="020B0402030504020804" pitchFamily="34" charset="0"/>
              </a:rPr>
              <a:t>or event by comparing the observations made before treatment with the observations made after treatment.</a:t>
            </a:r>
          </a:p>
        </p:txBody>
      </p:sp>
    </p:spTree>
    <p:extLst>
      <p:ext uri="{BB962C8B-B14F-4D97-AF65-F5344CB8AC3E}">
        <p14:creationId xmlns:p14="http://schemas.microsoft.com/office/powerpoint/2010/main" val="200428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Title 1"/>
          <p:cNvSpPr txBox="1">
            <a:spLocks/>
          </p:cNvSpPr>
          <p:nvPr/>
        </p:nvSpPr>
        <p:spPr>
          <a:xfrm>
            <a:off x="1409350" y="642188"/>
            <a:ext cx="933750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39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Within-subjects </a:t>
            </a:r>
            <a:r>
              <a:rPr lang="en-US" sz="39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Designs : Pre-post Design (</a:t>
            </a:r>
            <a:r>
              <a:rPr lang="en-US" sz="39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2)</a:t>
            </a:r>
            <a:endParaRPr lang="id-ID" sz="39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
        <p:nvSpPr>
          <p:cNvPr id="8" name="Rectangle 7"/>
          <p:cNvSpPr/>
          <p:nvPr/>
        </p:nvSpPr>
        <p:spPr>
          <a:xfrm>
            <a:off x="659603" y="1860002"/>
            <a:ext cx="10837001" cy="4524315"/>
          </a:xfrm>
          <a:prstGeom prst="rect">
            <a:avLst/>
          </a:prstGeom>
        </p:spPr>
        <p:txBody>
          <a:bodyPr wrap="square">
            <a:spAutoFit/>
          </a:bodyPr>
          <a:lstStyle/>
          <a:p>
            <a:pPr marL="45720" indent="0" algn="ctr">
              <a:spcBef>
                <a:spcPts val="0"/>
              </a:spcBef>
              <a:buNone/>
            </a:pPr>
            <a:r>
              <a:rPr lang="en-US" sz="2400" dirty="0" smtClean="0">
                <a:solidFill>
                  <a:srgbClr val="0070C0"/>
                </a:solidFill>
                <a:latin typeface="Eras Light ITC" panose="020B0402030504020804" pitchFamily="34" charset="0"/>
              </a:rPr>
              <a:t>The internal </a:t>
            </a:r>
            <a:r>
              <a:rPr lang="en-US" sz="2400" dirty="0">
                <a:solidFill>
                  <a:srgbClr val="0070C0"/>
                </a:solidFill>
                <a:latin typeface="Eras Light ITC" panose="020B0402030504020804" pitchFamily="34" charset="0"/>
              </a:rPr>
              <a:t>validity of a pre–post study is </a:t>
            </a:r>
            <a:r>
              <a:rPr lang="en-US" sz="2400" b="1" i="1" dirty="0">
                <a:solidFill>
                  <a:srgbClr val="00B050"/>
                </a:solidFill>
                <a:latin typeface="Eras Light ITC" panose="020B0402030504020804" pitchFamily="34" charset="0"/>
              </a:rPr>
              <a:t>threatened by a variety of factors </a:t>
            </a:r>
            <a:r>
              <a:rPr lang="en-US" sz="2400" dirty="0">
                <a:solidFill>
                  <a:srgbClr val="0070C0"/>
                </a:solidFill>
                <a:latin typeface="Eras Light ITC" panose="020B0402030504020804" pitchFamily="34" charset="0"/>
              </a:rPr>
              <a:t>related to the </a:t>
            </a:r>
            <a:r>
              <a:rPr lang="en-US" sz="2400" b="1" i="1" dirty="0">
                <a:solidFill>
                  <a:srgbClr val="00B050"/>
                </a:solidFill>
                <a:latin typeface="Eras Light ITC" panose="020B0402030504020804" pitchFamily="34" charset="0"/>
              </a:rPr>
              <a:t>passage of time</a:t>
            </a:r>
            <a:r>
              <a:rPr lang="en-US" sz="2400" dirty="0">
                <a:solidFill>
                  <a:srgbClr val="0070C0"/>
                </a:solidFill>
                <a:latin typeface="Eras Light ITC" panose="020B0402030504020804" pitchFamily="34" charset="0"/>
              </a:rPr>
              <a:t>. During the time between the first </a:t>
            </a:r>
            <a:r>
              <a:rPr lang="en-US" sz="2400" dirty="0" smtClean="0">
                <a:solidFill>
                  <a:srgbClr val="0070C0"/>
                </a:solidFill>
                <a:latin typeface="Eras Light ITC" panose="020B0402030504020804" pitchFamily="34" charset="0"/>
              </a:rPr>
              <a:t>observation and </a:t>
            </a:r>
            <a:r>
              <a:rPr lang="en-US" sz="2400" dirty="0">
                <a:solidFill>
                  <a:srgbClr val="0070C0"/>
                </a:solidFill>
                <a:latin typeface="Eras Light ITC" panose="020B0402030504020804" pitchFamily="34" charset="0"/>
              </a:rPr>
              <a:t>the last observation, any one of these factors </a:t>
            </a:r>
            <a:r>
              <a:rPr lang="en-US" sz="2400" b="1" i="1" dirty="0">
                <a:solidFill>
                  <a:srgbClr val="FF0000"/>
                </a:solidFill>
                <a:latin typeface="Eras Light ITC" panose="020B0402030504020804" pitchFamily="34" charset="0"/>
              </a:rPr>
              <a:t>could influence the participants </a:t>
            </a:r>
            <a:r>
              <a:rPr lang="en-US" sz="2400" dirty="0">
                <a:solidFill>
                  <a:srgbClr val="0070C0"/>
                </a:solidFill>
                <a:latin typeface="Eras Light ITC" panose="020B0402030504020804" pitchFamily="34" charset="0"/>
              </a:rPr>
              <a:t>and </a:t>
            </a:r>
            <a:r>
              <a:rPr lang="en-US" sz="2400" b="1" i="1" dirty="0">
                <a:solidFill>
                  <a:srgbClr val="FF0000"/>
                </a:solidFill>
                <a:latin typeface="Eras Light ITC" panose="020B0402030504020804" pitchFamily="34" charset="0"/>
              </a:rPr>
              <a:t>cause a change in their scores</a:t>
            </a:r>
            <a:r>
              <a:rPr lang="en-US" sz="2400" dirty="0">
                <a:solidFill>
                  <a:srgbClr val="0070C0"/>
                </a:solidFill>
                <a:latin typeface="Eras Light ITC" panose="020B0402030504020804" pitchFamily="34" charset="0"/>
              </a:rPr>
              <a:t>.</a:t>
            </a:r>
          </a:p>
          <a:p>
            <a:pPr marL="45720" indent="0" algn="ctr">
              <a:spcBef>
                <a:spcPts val="0"/>
              </a:spcBef>
              <a:buNone/>
            </a:pPr>
            <a:endParaRPr lang="en-US" sz="2400" dirty="0">
              <a:solidFill>
                <a:srgbClr val="0070C0"/>
              </a:solidFill>
              <a:latin typeface="Eras Light ITC" panose="020B0402030504020804" pitchFamily="34" charset="0"/>
            </a:endParaRPr>
          </a:p>
          <a:p>
            <a:pPr marL="45720" indent="0" algn="ctr">
              <a:spcBef>
                <a:spcPts val="0"/>
              </a:spcBef>
              <a:buNone/>
            </a:pPr>
            <a:r>
              <a:rPr lang="en-US" sz="2400" b="1" dirty="0" smtClean="0">
                <a:solidFill>
                  <a:srgbClr val="0070C0"/>
                </a:solidFill>
                <a:latin typeface="Eras Light ITC" panose="020B0402030504020804" pitchFamily="34" charset="0"/>
              </a:rPr>
              <a:t>Two examples </a:t>
            </a:r>
            <a:r>
              <a:rPr lang="en-US" sz="2400" b="1" dirty="0">
                <a:solidFill>
                  <a:srgbClr val="0070C0"/>
                </a:solidFill>
                <a:latin typeface="Eras Light ITC" panose="020B0402030504020804" pitchFamily="34" charset="0"/>
              </a:rPr>
              <a:t>of pre–post studies are : </a:t>
            </a:r>
          </a:p>
          <a:p>
            <a:pPr marL="45720">
              <a:spcBef>
                <a:spcPts val="0"/>
              </a:spcBef>
            </a:pPr>
            <a:r>
              <a:rPr lang="en-US" sz="2400" b="1" dirty="0" smtClean="0">
                <a:solidFill>
                  <a:srgbClr val="0070C0"/>
                </a:solidFill>
                <a:latin typeface="Eras Light ITC" panose="020B0402030504020804" pitchFamily="34" charset="0"/>
              </a:rPr>
              <a:t>a.	</a:t>
            </a:r>
            <a:r>
              <a:rPr lang="en-US" sz="2400" dirty="0" smtClean="0">
                <a:solidFill>
                  <a:srgbClr val="0070C0"/>
                </a:solidFill>
                <a:latin typeface="Eras Light ITC" panose="020B0402030504020804" pitchFamily="34" charset="0"/>
              </a:rPr>
              <a:t>The </a:t>
            </a:r>
            <a:r>
              <a:rPr lang="en-US" sz="2400" b="1" i="1" dirty="0">
                <a:solidFill>
                  <a:srgbClr val="00B050"/>
                </a:solidFill>
                <a:latin typeface="Eras Light ITC" panose="020B0402030504020804" pitchFamily="34" charset="0"/>
              </a:rPr>
              <a:t>one-group pretest–posttest design</a:t>
            </a:r>
            <a:r>
              <a:rPr lang="en-US" sz="2400" dirty="0">
                <a:solidFill>
                  <a:srgbClr val="0070C0"/>
                </a:solidFill>
                <a:latin typeface="Eras Light ITC" panose="020B0402030504020804" pitchFamily="34" charset="0"/>
              </a:rPr>
              <a:t>, these designs makes no attempt to </a:t>
            </a:r>
            <a:r>
              <a:rPr lang="en-US" sz="2400" dirty="0" smtClean="0">
                <a:solidFill>
                  <a:srgbClr val="0070C0"/>
                </a:solidFill>
                <a:latin typeface="Eras Light ITC" panose="020B0402030504020804" pitchFamily="34" charset="0"/>
              </a:rPr>
              <a:t>	control </a:t>
            </a:r>
            <a:r>
              <a:rPr lang="en-US" sz="2400" dirty="0">
                <a:solidFill>
                  <a:srgbClr val="0070C0"/>
                </a:solidFill>
                <a:latin typeface="Eras Light ITC" panose="020B0402030504020804" pitchFamily="34" charset="0"/>
              </a:rPr>
              <a:t>the threats to internal validity and, therefore, is classified </a:t>
            </a:r>
            <a:r>
              <a:rPr lang="en-US" sz="2400" dirty="0" smtClean="0">
                <a:solidFill>
                  <a:srgbClr val="0070C0"/>
                </a:solidFill>
                <a:latin typeface="Eras Light ITC" panose="020B0402030504020804" pitchFamily="34" charset="0"/>
              </a:rPr>
              <a:t>as 	nonexperimental </a:t>
            </a:r>
          </a:p>
          <a:p>
            <a:pPr marL="502920" indent="-457200">
              <a:spcBef>
                <a:spcPts val="0"/>
              </a:spcBef>
              <a:buAutoNum type="alphaLcPeriod"/>
            </a:pPr>
            <a:endParaRPr lang="en-US" sz="2400" dirty="0">
              <a:solidFill>
                <a:srgbClr val="0070C0"/>
              </a:solidFill>
              <a:latin typeface="Eras Light ITC" panose="020B0402030504020804" pitchFamily="34" charset="0"/>
            </a:endParaRPr>
          </a:p>
          <a:p>
            <a:pPr marL="45720" indent="0">
              <a:spcBef>
                <a:spcPts val="0"/>
              </a:spcBef>
              <a:buNone/>
            </a:pPr>
            <a:r>
              <a:rPr lang="en-US" sz="2400" b="1" dirty="0" smtClean="0">
                <a:solidFill>
                  <a:srgbClr val="0070C0"/>
                </a:solidFill>
                <a:latin typeface="Eras Light ITC" panose="020B0402030504020804" pitchFamily="34" charset="0"/>
              </a:rPr>
              <a:t>b.	</a:t>
            </a:r>
            <a:r>
              <a:rPr lang="en-US" sz="2400" dirty="0" smtClean="0">
                <a:solidFill>
                  <a:srgbClr val="0070C0"/>
                </a:solidFill>
                <a:latin typeface="Eras Light ITC" panose="020B0402030504020804" pitchFamily="34" charset="0"/>
              </a:rPr>
              <a:t>The </a:t>
            </a:r>
            <a:r>
              <a:rPr lang="en-US" sz="2400" b="1" i="1" dirty="0">
                <a:solidFill>
                  <a:srgbClr val="00B050"/>
                </a:solidFill>
                <a:latin typeface="Eras Light ITC" panose="020B0402030504020804" pitchFamily="34" charset="0"/>
              </a:rPr>
              <a:t>time-series design</a:t>
            </a:r>
            <a:r>
              <a:rPr lang="en-US" sz="2400" dirty="0">
                <a:solidFill>
                  <a:srgbClr val="0070C0"/>
                </a:solidFill>
                <a:latin typeface="Eras Light ITC" panose="020B0402030504020804" pitchFamily="34" charset="0"/>
              </a:rPr>
              <a:t>, These design manages to minimize most threats to </a:t>
            </a:r>
            <a:r>
              <a:rPr lang="en-US" sz="2400" dirty="0" smtClean="0">
                <a:solidFill>
                  <a:srgbClr val="0070C0"/>
                </a:solidFill>
                <a:latin typeface="Eras Light ITC" panose="020B0402030504020804" pitchFamily="34" charset="0"/>
              </a:rPr>
              <a:t>	internal </a:t>
            </a:r>
            <a:r>
              <a:rPr lang="en-US" sz="2400" dirty="0">
                <a:solidFill>
                  <a:srgbClr val="0070C0"/>
                </a:solidFill>
                <a:latin typeface="Eras Light ITC" panose="020B0402030504020804" pitchFamily="34" charset="0"/>
              </a:rPr>
              <a:t>validity and is classified as quasi-experimental.</a:t>
            </a:r>
          </a:p>
        </p:txBody>
      </p:sp>
    </p:spTree>
    <p:extLst>
      <p:ext uri="{BB962C8B-B14F-4D97-AF65-F5344CB8AC3E}">
        <p14:creationId xmlns:p14="http://schemas.microsoft.com/office/powerpoint/2010/main" val="139262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6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20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1000"/>
                                        <p:tgtEl>
                                          <p:spTgt spid="8">
                                            <p:txEl>
                                              <p:pRg st="5" end="5"/>
                                            </p:txEl>
                                          </p:spTgt>
                                        </p:tgtEl>
                                      </p:cBhvr>
                                    </p:animEffect>
                                    <p:anim calcmode="lin" valueType="num">
                                      <p:cBhvr>
                                        <p:cTn id="2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Title 1"/>
          <p:cNvSpPr txBox="1">
            <a:spLocks/>
          </p:cNvSpPr>
          <p:nvPr/>
        </p:nvSpPr>
        <p:spPr>
          <a:xfrm>
            <a:off x="1409350" y="642188"/>
            <a:ext cx="933750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40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The </a:t>
            </a: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One-group Prestest-posttest Design</a:t>
            </a:r>
            <a:endParaRPr lang="id-ID" sz="40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
        <p:nvSpPr>
          <p:cNvPr id="8" name="Rectangle 7"/>
          <p:cNvSpPr/>
          <p:nvPr/>
        </p:nvSpPr>
        <p:spPr>
          <a:xfrm>
            <a:off x="1140338" y="1883091"/>
            <a:ext cx="9875533" cy="4524315"/>
          </a:xfrm>
          <a:prstGeom prst="rect">
            <a:avLst/>
          </a:prstGeom>
        </p:spPr>
        <p:txBody>
          <a:bodyPr wrap="square">
            <a:spAutoFit/>
          </a:bodyPr>
          <a:lstStyle/>
          <a:p>
            <a:pPr marL="45720" indent="0" algn="ctr">
              <a:spcBef>
                <a:spcPts val="0"/>
              </a:spcBef>
              <a:buNone/>
            </a:pPr>
            <a:r>
              <a:rPr lang="en-US" sz="2400" spc="300" dirty="0">
                <a:solidFill>
                  <a:srgbClr val="0070C0"/>
                </a:solidFill>
                <a:latin typeface="Eras Light ITC" panose="020B0402030504020804" pitchFamily="34" charset="0"/>
              </a:rPr>
              <a:t>In the </a:t>
            </a:r>
            <a:r>
              <a:rPr lang="en-US" sz="2400" b="1" i="1" spc="300" dirty="0">
                <a:solidFill>
                  <a:srgbClr val="0070C0"/>
                </a:solidFill>
                <a:latin typeface="Eras Light ITC" panose="020B0402030504020804" pitchFamily="34" charset="0"/>
              </a:rPr>
              <a:t>one-group pretest–posttest design</a:t>
            </a:r>
            <a:r>
              <a:rPr lang="en-US" sz="2400" spc="300" dirty="0">
                <a:solidFill>
                  <a:srgbClr val="0070C0"/>
                </a:solidFill>
                <a:latin typeface="Eras Light ITC" panose="020B0402030504020804" pitchFamily="34" charset="0"/>
              </a:rPr>
              <a:t>, each </a:t>
            </a:r>
            <a:r>
              <a:rPr lang="en-US" sz="2400" b="1" i="1" spc="300" dirty="0">
                <a:solidFill>
                  <a:srgbClr val="00B050"/>
                </a:solidFill>
                <a:latin typeface="Eras Light ITC" panose="020B0402030504020804" pitchFamily="34" charset="0"/>
              </a:rPr>
              <a:t>individual</a:t>
            </a:r>
            <a:r>
              <a:rPr lang="en-US" sz="2400" spc="300" dirty="0">
                <a:solidFill>
                  <a:srgbClr val="0070C0"/>
                </a:solidFill>
                <a:latin typeface="Eras Light ITC" panose="020B0402030504020804" pitchFamily="34" charset="0"/>
              </a:rPr>
              <a:t> in a single group of participants is </a:t>
            </a:r>
            <a:r>
              <a:rPr lang="en-US" sz="2400" b="1" i="1" spc="300" dirty="0">
                <a:solidFill>
                  <a:srgbClr val="00B050"/>
                </a:solidFill>
                <a:latin typeface="Eras Light ITC" panose="020B0402030504020804" pitchFamily="34" charset="0"/>
              </a:rPr>
              <a:t>measured once before treatment</a:t>
            </a:r>
            <a:r>
              <a:rPr lang="en-US" sz="2400" spc="300" dirty="0">
                <a:solidFill>
                  <a:srgbClr val="0070C0"/>
                </a:solidFill>
                <a:latin typeface="Eras Light ITC" panose="020B0402030504020804" pitchFamily="34" charset="0"/>
              </a:rPr>
              <a:t> and </a:t>
            </a:r>
            <a:r>
              <a:rPr lang="en-US" sz="2400" b="1" i="1" spc="300" dirty="0">
                <a:solidFill>
                  <a:srgbClr val="00B050"/>
                </a:solidFill>
                <a:latin typeface="Eras Light ITC" panose="020B0402030504020804" pitchFamily="34" charset="0"/>
              </a:rPr>
              <a:t>once after treatment</a:t>
            </a:r>
            <a:r>
              <a:rPr lang="en-US" sz="2400" spc="300" dirty="0">
                <a:solidFill>
                  <a:srgbClr val="0070C0"/>
                </a:solidFill>
                <a:latin typeface="Eras Light ITC" panose="020B0402030504020804" pitchFamily="34" charset="0"/>
              </a:rPr>
              <a:t>. </a:t>
            </a:r>
            <a:r>
              <a:rPr lang="en-US" sz="2400" spc="300" dirty="0" smtClean="0">
                <a:solidFill>
                  <a:srgbClr val="0070C0"/>
                </a:solidFill>
                <a:latin typeface="Eras Light ITC" panose="020B0402030504020804" pitchFamily="34" charset="0"/>
              </a:rPr>
              <a:t>Schematically</a:t>
            </a:r>
            <a:r>
              <a:rPr lang="en-US" sz="2400" spc="300" dirty="0">
                <a:solidFill>
                  <a:srgbClr val="0070C0"/>
                </a:solidFill>
                <a:latin typeface="Eras Light ITC" panose="020B0402030504020804" pitchFamily="34" charset="0"/>
              </a:rPr>
              <a:t>, this simple form can be represented as </a:t>
            </a:r>
            <a:r>
              <a:rPr lang="en-US" sz="2400" spc="300" dirty="0" smtClean="0">
                <a:solidFill>
                  <a:srgbClr val="0070C0"/>
                </a:solidFill>
                <a:latin typeface="Eras Light ITC" panose="020B0402030504020804" pitchFamily="34" charset="0"/>
              </a:rPr>
              <a:t>follows:</a:t>
            </a:r>
          </a:p>
          <a:p>
            <a:pPr marL="45720" indent="0">
              <a:spcBef>
                <a:spcPts val="0"/>
              </a:spcBef>
              <a:buNone/>
            </a:pPr>
            <a:r>
              <a:rPr lang="en-US" sz="2400" spc="300" dirty="0">
                <a:solidFill>
                  <a:srgbClr val="0070C0"/>
                </a:solidFill>
                <a:latin typeface="Eras Light ITC" panose="020B0402030504020804" pitchFamily="34" charset="0"/>
              </a:rPr>
              <a:t>	</a:t>
            </a:r>
            <a:r>
              <a:rPr lang="en-US" sz="2400" spc="300" dirty="0" smtClean="0">
                <a:solidFill>
                  <a:srgbClr val="0070C0"/>
                </a:solidFill>
                <a:latin typeface="Eras Light ITC" panose="020B0402030504020804" pitchFamily="34" charset="0"/>
              </a:rPr>
              <a:t>					O </a:t>
            </a:r>
            <a:r>
              <a:rPr lang="en-US" sz="2400" spc="300" dirty="0">
                <a:solidFill>
                  <a:srgbClr val="0070C0"/>
                </a:solidFill>
                <a:latin typeface="Eras Light ITC" panose="020B0402030504020804" pitchFamily="34" charset="0"/>
              </a:rPr>
              <a:t>X O</a:t>
            </a:r>
          </a:p>
          <a:p>
            <a:pPr marL="45720" indent="0" algn="ctr">
              <a:spcBef>
                <a:spcPts val="0"/>
              </a:spcBef>
              <a:buNone/>
            </a:pPr>
            <a:endParaRPr lang="en-US" sz="2400" spc="300" dirty="0">
              <a:solidFill>
                <a:srgbClr val="0070C0"/>
              </a:solidFill>
              <a:latin typeface="Eras Light ITC" panose="020B0402030504020804" pitchFamily="34" charset="0"/>
            </a:endParaRPr>
          </a:p>
          <a:p>
            <a:pPr marL="45720" indent="0" algn="ctr">
              <a:spcBef>
                <a:spcPts val="0"/>
              </a:spcBef>
              <a:buNone/>
            </a:pPr>
            <a:r>
              <a:rPr lang="en-US" sz="2400" spc="300" dirty="0" smtClean="0">
                <a:solidFill>
                  <a:srgbClr val="0070C0"/>
                </a:solidFill>
                <a:latin typeface="Eras Light ITC" panose="020B0402030504020804" pitchFamily="34" charset="0"/>
              </a:rPr>
              <a:t>Because this </a:t>
            </a:r>
            <a:r>
              <a:rPr lang="en-US" sz="2400" spc="300" dirty="0">
                <a:solidFill>
                  <a:srgbClr val="0070C0"/>
                </a:solidFill>
                <a:latin typeface="Eras Light ITC" panose="020B0402030504020804" pitchFamily="34" charset="0"/>
              </a:rPr>
              <a:t>design makes no attempt to control the many threats to internal validity, the study cannot conclude that the change was caused by the intervening commercial. Because the one-group pretest–posttest study precludes a cause-and-effect conclusion, </a:t>
            </a:r>
            <a:r>
              <a:rPr lang="en-US" sz="2400" b="1" i="1" spc="300" dirty="0">
                <a:solidFill>
                  <a:srgbClr val="00B050"/>
                </a:solidFill>
                <a:latin typeface="Eras Light ITC" panose="020B0402030504020804" pitchFamily="34" charset="0"/>
              </a:rPr>
              <a:t>this type of research is classified as nonexperimental</a:t>
            </a:r>
            <a:r>
              <a:rPr lang="en-US" sz="2400" spc="300" dirty="0">
                <a:solidFill>
                  <a:srgbClr val="0070C0"/>
                </a:solidFill>
                <a:latin typeface="Eras Light ITC" panose="020B0402030504020804" pitchFamily="34" charset="0"/>
              </a:rPr>
              <a:t>.</a:t>
            </a:r>
          </a:p>
        </p:txBody>
      </p:sp>
    </p:spTree>
    <p:extLst>
      <p:ext uri="{BB962C8B-B14F-4D97-AF65-F5344CB8AC3E}">
        <p14:creationId xmlns:p14="http://schemas.microsoft.com/office/powerpoint/2010/main" val="52565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60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Title 1"/>
          <p:cNvSpPr txBox="1">
            <a:spLocks/>
          </p:cNvSpPr>
          <p:nvPr/>
        </p:nvSpPr>
        <p:spPr>
          <a:xfrm>
            <a:off x="1409350" y="642188"/>
            <a:ext cx="933750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The </a:t>
            </a: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Time-series Design</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
        <p:nvSpPr>
          <p:cNvPr id="8" name="Rectangle 7"/>
          <p:cNvSpPr/>
          <p:nvPr/>
        </p:nvSpPr>
        <p:spPr>
          <a:xfrm>
            <a:off x="659603" y="1860002"/>
            <a:ext cx="10837001" cy="1923604"/>
          </a:xfrm>
          <a:prstGeom prst="rect">
            <a:avLst/>
          </a:prstGeom>
        </p:spPr>
        <p:txBody>
          <a:bodyPr wrap="square">
            <a:spAutoFit/>
          </a:bodyPr>
          <a:lstStyle/>
          <a:p>
            <a:pPr marL="45720" indent="0" algn="ctr">
              <a:spcBef>
                <a:spcPts val="0"/>
              </a:spcBef>
              <a:buNone/>
            </a:pPr>
            <a:r>
              <a:rPr lang="en-US" sz="1700" spc="300" dirty="0">
                <a:solidFill>
                  <a:srgbClr val="0070C0"/>
                </a:solidFill>
                <a:latin typeface="Eras Light ITC" panose="020B0402030504020804" pitchFamily="34" charset="0"/>
              </a:rPr>
              <a:t>A </a:t>
            </a:r>
            <a:r>
              <a:rPr lang="en-US" sz="1700" b="1" i="1" spc="300" dirty="0">
                <a:solidFill>
                  <a:srgbClr val="0070C0"/>
                </a:solidFill>
                <a:latin typeface="Eras Light ITC" panose="020B0402030504020804" pitchFamily="34" charset="0"/>
              </a:rPr>
              <a:t>time-series design </a:t>
            </a:r>
            <a:r>
              <a:rPr lang="en-US" sz="1700" spc="300" dirty="0">
                <a:solidFill>
                  <a:srgbClr val="0070C0"/>
                </a:solidFill>
                <a:latin typeface="Eras Light ITC" panose="020B0402030504020804" pitchFamily="34" charset="0"/>
              </a:rPr>
              <a:t>has a </a:t>
            </a:r>
            <a:r>
              <a:rPr lang="en-US" sz="1700" b="1" i="1" spc="300" dirty="0">
                <a:solidFill>
                  <a:srgbClr val="00B050"/>
                </a:solidFill>
                <a:latin typeface="Eras Light ITC" panose="020B0402030504020804" pitchFamily="34" charset="0"/>
              </a:rPr>
              <a:t>series of observations for each participant </a:t>
            </a:r>
            <a:r>
              <a:rPr lang="en-US" sz="1700" b="1" i="1" spc="300" dirty="0" smtClean="0">
                <a:solidFill>
                  <a:srgbClr val="00B050"/>
                </a:solidFill>
                <a:latin typeface="Eras Light ITC" panose="020B0402030504020804" pitchFamily="34" charset="0"/>
              </a:rPr>
              <a:t>BEFORE </a:t>
            </a:r>
            <a:r>
              <a:rPr lang="en-US" sz="1700" b="1" i="1" spc="300" dirty="0">
                <a:solidFill>
                  <a:srgbClr val="00B050"/>
                </a:solidFill>
                <a:latin typeface="Eras Light ITC" panose="020B0402030504020804" pitchFamily="34" charset="0"/>
              </a:rPr>
              <a:t>a treatment or event </a:t>
            </a:r>
            <a:r>
              <a:rPr lang="en-US" sz="1700" spc="300" dirty="0">
                <a:solidFill>
                  <a:srgbClr val="0070C0"/>
                </a:solidFill>
                <a:latin typeface="Eras Light ITC" panose="020B0402030504020804" pitchFamily="34" charset="0"/>
              </a:rPr>
              <a:t>and a </a:t>
            </a:r>
            <a:r>
              <a:rPr lang="en-US" sz="1700" b="1" i="1" spc="300" dirty="0">
                <a:solidFill>
                  <a:srgbClr val="00B050"/>
                </a:solidFill>
                <a:latin typeface="Eras Light ITC" panose="020B0402030504020804" pitchFamily="34" charset="0"/>
              </a:rPr>
              <a:t>series of observations </a:t>
            </a:r>
            <a:r>
              <a:rPr lang="en-US" sz="1700" b="1" i="1" spc="300" dirty="0" smtClean="0">
                <a:solidFill>
                  <a:srgbClr val="00B050"/>
                </a:solidFill>
                <a:latin typeface="Eras Light ITC" panose="020B0402030504020804" pitchFamily="34" charset="0"/>
              </a:rPr>
              <a:t>AFTER </a:t>
            </a:r>
            <a:r>
              <a:rPr lang="en-US" sz="1700" b="1" i="1" spc="300" dirty="0">
                <a:solidFill>
                  <a:srgbClr val="00B050"/>
                </a:solidFill>
                <a:latin typeface="Eras Light ITC" panose="020B0402030504020804" pitchFamily="34" charset="0"/>
              </a:rPr>
              <a:t>the treatment or event</a:t>
            </a:r>
            <a:r>
              <a:rPr lang="en-US" sz="1700" spc="300" dirty="0">
                <a:solidFill>
                  <a:srgbClr val="0070C0"/>
                </a:solidFill>
                <a:latin typeface="Eras Light ITC" panose="020B0402030504020804" pitchFamily="34" charset="0"/>
              </a:rPr>
              <a:t>. A treatment is a manipulation administered by the researcher and an event is an outside occurrence that is not controlled or manipulated by the researcher.</a:t>
            </a:r>
          </a:p>
          <a:p>
            <a:pPr marL="45720" indent="0" algn="ctr">
              <a:spcBef>
                <a:spcPts val="0"/>
              </a:spcBef>
              <a:buNone/>
            </a:pPr>
            <a:endParaRPr lang="en-US" sz="1700" spc="300" dirty="0">
              <a:solidFill>
                <a:srgbClr val="0070C0"/>
              </a:solidFill>
              <a:latin typeface="Eras Light ITC" panose="020B0402030504020804" pitchFamily="34" charset="0"/>
            </a:endParaRPr>
          </a:p>
          <a:p>
            <a:pPr marL="45720" indent="0" algn="ctr">
              <a:spcBef>
                <a:spcPts val="0"/>
              </a:spcBef>
              <a:buNone/>
            </a:pPr>
            <a:r>
              <a:rPr lang="en-US" sz="1700" spc="300" dirty="0">
                <a:solidFill>
                  <a:srgbClr val="0070C0"/>
                </a:solidFill>
                <a:latin typeface="Eras Light ITC" panose="020B0402030504020804" pitchFamily="34" charset="0"/>
              </a:rPr>
              <a:t>It can be represented as follows:</a:t>
            </a:r>
          </a:p>
          <a:p>
            <a:pPr marL="45720" indent="0" algn="ctr">
              <a:spcBef>
                <a:spcPts val="0"/>
              </a:spcBef>
              <a:buNone/>
            </a:pPr>
            <a:r>
              <a:rPr lang="en-US" sz="1700" spc="300" dirty="0" smtClean="0">
                <a:solidFill>
                  <a:srgbClr val="0070C0"/>
                </a:solidFill>
                <a:latin typeface="Eras Light ITC" panose="020B0402030504020804" pitchFamily="34" charset="0"/>
              </a:rPr>
              <a:t>O </a:t>
            </a:r>
            <a:r>
              <a:rPr lang="en-US" sz="1700" spc="300" dirty="0">
                <a:solidFill>
                  <a:srgbClr val="0070C0"/>
                </a:solidFill>
                <a:latin typeface="Eras Light ITC" panose="020B0402030504020804" pitchFamily="34" charset="0"/>
              </a:rPr>
              <a:t>O O X O O </a:t>
            </a:r>
            <a:r>
              <a:rPr lang="en-US" sz="1700" spc="300" dirty="0" smtClean="0">
                <a:solidFill>
                  <a:srgbClr val="0070C0"/>
                </a:solidFill>
                <a:latin typeface="Eras Light ITC" panose="020B0402030504020804" pitchFamily="34" charset="0"/>
              </a:rPr>
              <a:t>O</a:t>
            </a:r>
            <a:endParaRPr lang="en-US" sz="1700" spc="300" dirty="0">
              <a:solidFill>
                <a:srgbClr val="0070C0"/>
              </a:solidFill>
              <a:latin typeface="Eras Light ITC" panose="020B0402030504020804" pitchFamily="34" charset="0"/>
            </a:endParaRPr>
          </a:p>
        </p:txBody>
      </p:sp>
      <p:sp>
        <p:nvSpPr>
          <p:cNvPr id="2" name="Rectangle 1"/>
          <p:cNvSpPr/>
          <p:nvPr/>
        </p:nvSpPr>
        <p:spPr>
          <a:xfrm>
            <a:off x="413903" y="5907234"/>
            <a:ext cx="11328400" cy="692497"/>
          </a:xfrm>
          <a:prstGeom prst="rect">
            <a:avLst/>
          </a:prstGeom>
        </p:spPr>
        <p:txBody>
          <a:bodyPr wrap="square">
            <a:spAutoFit/>
          </a:bodyPr>
          <a:lstStyle/>
          <a:p>
            <a:pPr marL="45720" indent="0" algn="ctr">
              <a:spcBef>
                <a:spcPts val="0"/>
              </a:spcBef>
              <a:buNone/>
            </a:pPr>
            <a:r>
              <a:rPr lang="en-US" sz="1300" b="1" dirty="0" smtClean="0">
                <a:solidFill>
                  <a:srgbClr val="0070C0"/>
                </a:solidFill>
                <a:latin typeface="Eras Light ITC" panose="020B0402030504020804" pitchFamily="34" charset="0"/>
              </a:rPr>
              <a:t>FIGURE </a:t>
            </a:r>
            <a:r>
              <a:rPr lang="en-US" sz="1300" b="1" dirty="0" smtClean="0">
                <a:solidFill>
                  <a:srgbClr val="0070C0"/>
                </a:solidFill>
                <a:latin typeface="Eras Light ITC" panose="020B0402030504020804" pitchFamily="34" charset="0"/>
              </a:rPr>
              <a:t>12.6</a:t>
            </a:r>
            <a:r>
              <a:rPr lang="en-US" sz="1300" b="1" dirty="0" smtClean="0">
                <a:solidFill>
                  <a:srgbClr val="0070C0"/>
                </a:solidFill>
                <a:latin typeface="Eras Light ITC" panose="020B0402030504020804" pitchFamily="34" charset="0"/>
              </a:rPr>
              <a:t/>
            </a:r>
            <a:br>
              <a:rPr lang="en-US" sz="1300" b="1" dirty="0" smtClean="0">
                <a:solidFill>
                  <a:srgbClr val="0070C0"/>
                </a:solidFill>
                <a:latin typeface="Eras Light ITC" panose="020B0402030504020804" pitchFamily="34" charset="0"/>
              </a:rPr>
            </a:br>
            <a:r>
              <a:rPr lang="en-US" sz="1300" spc="300" dirty="0">
                <a:solidFill>
                  <a:srgbClr val="0070C0"/>
                </a:solidFill>
                <a:latin typeface="Eras Light ITC" panose="020B0402030504020804" pitchFamily="34" charset="0"/>
              </a:rPr>
              <a:t>A Time Series Study with Multiple Observations Before and After Treatment</a:t>
            </a:r>
            <a:br>
              <a:rPr lang="en-US" sz="1300" spc="300" dirty="0">
                <a:solidFill>
                  <a:srgbClr val="0070C0"/>
                </a:solidFill>
                <a:latin typeface="Eras Light ITC" panose="020B0402030504020804" pitchFamily="34" charset="0"/>
              </a:rPr>
            </a:br>
            <a:r>
              <a:rPr lang="en-US" sz="1300" dirty="0">
                <a:solidFill>
                  <a:srgbClr val="0070C0"/>
                </a:solidFill>
                <a:latin typeface="Eras Light ITC" panose="020B0402030504020804" pitchFamily="34" charset="0"/>
              </a:rPr>
              <a:t>The series of observations makes it possible to see the trend in the data that </a:t>
            </a:r>
            <a:r>
              <a:rPr lang="en-US" sz="1300" dirty="0" smtClean="0">
                <a:solidFill>
                  <a:srgbClr val="0070C0"/>
                </a:solidFill>
                <a:latin typeface="Eras Light ITC" panose="020B0402030504020804" pitchFamily="34" charset="0"/>
              </a:rPr>
              <a:t>existed before </a:t>
            </a:r>
            <a:r>
              <a:rPr lang="en-US" sz="1300" dirty="0">
                <a:solidFill>
                  <a:srgbClr val="0070C0"/>
                </a:solidFill>
                <a:latin typeface="Eras Light ITC" panose="020B0402030504020804" pitchFamily="34" charset="0"/>
              </a:rPr>
              <a:t>the treatment was administered and that continues after the treatment.</a:t>
            </a: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56641" b="75260" l="46047" r="60615">
                        <a14:foregroundMark x1="46193" y1="57682" x2="60542" y2="58854"/>
                        <a14:foregroundMark x1="46120" y1="57813" x2="46266" y2="74609"/>
                        <a14:foregroundMark x1="46193" y1="74609" x2="60322" y2="75000"/>
                        <a14:foregroundMark x1="60322" y1="74870" x2="60542" y2="58724"/>
                        <a14:foregroundMark x1="46779" y1="73047" x2="60469" y2="58984"/>
                        <a14:foregroundMark x1="46486" y1="58073" x2="59883" y2="72656"/>
                        <a14:foregroundMark x1="47218" y1="73958" x2="59590" y2="74219"/>
                        <a14:foregroundMark x1="47365" y1="70833" x2="58638" y2="71224"/>
                        <a14:foregroundMark x1="47218" y1="68750" x2="49195" y2="62109"/>
                        <a14:foregroundMark x1="53660" y1="60938" x2="53660" y2="64193"/>
                        <a14:foregroundMark x1="53953" y1="64844" x2="56076" y2="59505"/>
                        <a14:backgroundMark x1="54319" y1="57943" x2="54905" y2="58073"/>
                        <a14:backgroundMark x1="54026" y1="59896" x2="55124" y2="58724"/>
                      </a14:backgroundRemoval>
                    </a14:imgEffect>
                  </a14:imgLayer>
                </a14:imgProps>
              </a:ext>
            </a:extLst>
          </a:blip>
          <a:srcRect l="46193" t="56597" r="39458" b="24827"/>
          <a:stretch/>
        </p:blipFill>
        <p:spPr>
          <a:xfrm>
            <a:off x="4965211" y="3925500"/>
            <a:ext cx="2143900" cy="1560525"/>
          </a:xfrm>
          <a:prstGeom prst="rect">
            <a:avLst/>
          </a:prstGeom>
        </p:spPr>
      </p:pic>
      <p:sp>
        <p:nvSpPr>
          <p:cNvPr id="12" name="Rectangle 11"/>
          <p:cNvSpPr/>
          <p:nvPr/>
        </p:nvSpPr>
        <p:spPr>
          <a:xfrm rot="16200000">
            <a:off x="4289544" y="4517986"/>
            <a:ext cx="1241146" cy="261610"/>
          </a:xfrm>
          <a:prstGeom prst="rect">
            <a:avLst/>
          </a:prstGeom>
        </p:spPr>
        <p:txBody>
          <a:bodyPr wrap="square">
            <a:spAutoFit/>
          </a:bodyPr>
          <a:lstStyle/>
          <a:p>
            <a:pPr marL="45720" indent="0" algn="ctr">
              <a:spcBef>
                <a:spcPts val="0"/>
              </a:spcBef>
              <a:buNone/>
            </a:pPr>
            <a:r>
              <a:rPr lang="en-US" sz="1100" dirty="0">
                <a:solidFill>
                  <a:srgbClr val="0070C0"/>
                </a:solidFill>
                <a:latin typeface="Eras Light ITC" panose="020B0402030504020804" pitchFamily="34" charset="0"/>
              </a:rPr>
              <a:t>Average Score</a:t>
            </a:r>
          </a:p>
        </p:txBody>
      </p:sp>
      <p:sp>
        <p:nvSpPr>
          <p:cNvPr id="13" name="Rectangle 12"/>
          <p:cNvSpPr/>
          <p:nvPr/>
        </p:nvSpPr>
        <p:spPr>
          <a:xfrm>
            <a:off x="4870350" y="5431559"/>
            <a:ext cx="1241146" cy="400110"/>
          </a:xfrm>
          <a:prstGeom prst="rect">
            <a:avLst/>
          </a:prstGeom>
        </p:spPr>
        <p:txBody>
          <a:bodyPr wrap="square">
            <a:spAutoFit/>
          </a:bodyPr>
          <a:lstStyle/>
          <a:p>
            <a:pPr marL="45720" indent="0" algn="ctr">
              <a:spcBef>
                <a:spcPts val="0"/>
              </a:spcBef>
              <a:buNone/>
            </a:pPr>
            <a:r>
              <a:rPr lang="en-US" sz="1000" dirty="0">
                <a:solidFill>
                  <a:srgbClr val="0070C0"/>
                </a:solidFill>
                <a:latin typeface="Eras Light ITC" panose="020B0402030504020804" pitchFamily="34" charset="0"/>
              </a:rPr>
              <a:t>Observations</a:t>
            </a:r>
          </a:p>
          <a:p>
            <a:pPr marL="45720" indent="0" algn="ctr">
              <a:spcBef>
                <a:spcPts val="0"/>
              </a:spcBef>
              <a:buNone/>
            </a:pPr>
            <a:r>
              <a:rPr lang="en-US" sz="1000" dirty="0">
                <a:solidFill>
                  <a:srgbClr val="0070C0"/>
                </a:solidFill>
                <a:latin typeface="Eras Light ITC" panose="020B0402030504020804" pitchFamily="34" charset="0"/>
              </a:rPr>
              <a:t>Before Treatment</a:t>
            </a:r>
          </a:p>
        </p:txBody>
      </p:sp>
      <p:sp>
        <p:nvSpPr>
          <p:cNvPr id="14" name="Rectangle 13"/>
          <p:cNvSpPr/>
          <p:nvPr/>
        </p:nvSpPr>
        <p:spPr>
          <a:xfrm>
            <a:off x="5962826" y="5427864"/>
            <a:ext cx="1241146" cy="400110"/>
          </a:xfrm>
          <a:prstGeom prst="rect">
            <a:avLst/>
          </a:prstGeom>
        </p:spPr>
        <p:txBody>
          <a:bodyPr wrap="square">
            <a:spAutoFit/>
          </a:bodyPr>
          <a:lstStyle/>
          <a:p>
            <a:pPr marL="45720" indent="0" algn="ctr">
              <a:spcBef>
                <a:spcPts val="0"/>
              </a:spcBef>
              <a:buNone/>
            </a:pPr>
            <a:r>
              <a:rPr lang="en-US" sz="1000" dirty="0">
                <a:solidFill>
                  <a:srgbClr val="0070C0"/>
                </a:solidFill>
                <a:latin typeface="Eras Light ITC" panose="020B0402030504020804" pitchFamily="34" charset="0"/>
              </a:rPr>
              <a:t>Observations</a:t>
            </a:r>
          </a:p>
          <a:p>
            <a:pPr marL="45720" indent="0" algn="ctr">
              <a:spcBef>
                <a:spcPts val="0"/>
              </a:spcBef>
              <a:buNone/>
            </a:pPr>
            <a:r>
              <a:rPr lang="en-US" sz="1000" dirty="0" smtClean="0">
                <a:solidFill>
                  <a:srgbClr val="0070C0"/>
                </a:solidFill>
                <a:latin typeface="Eras Light ITC" panose="020B0402030504020804" pitchFamily="34" charset="0"/>
              </a:rPr>
              <a:t>After Treatment</a:t>
            </a:r>
            <a:endParaRPr lang="en-US" sz="1000" dirty="0">
              <a:solidFill>
                <a:srgbClr val="0070C0"/>
              </a:solidFill>
              <a:latin typeface="Eras Light ITC" panose="020B0402030504020804" pitchFamily="34" charset="0"/>
            </a:endParaRPr>
          </a:p>
        </p:txBody>
      </p:sp>
      <p:sp>
        <p:nvSpPr>
          <p:cNvPr id="15" name="Rectangle 14"/>
          <p:cNvSpPr/>
          <p:nvPr/>
        </p:nvSpPr>
        <p:spPr>
          <a:xfrm>
            <a:off x="5969352" y="3773226"/>
            <a:ext cx="940580" cy="261610"/>
          </a:xfrm>
          <a:prstGeom prst="rect">
            <a:avLst/>
          </a:prstGeom>
        </p:spPr>
        <p:txBody>
          <a:bodyPr wrap="square">
            <a:spAutoFit/>
          </a:bodyPr>
          <a:lstStyle/>
          <a:p>
            <a:pPr marL="45720" indent="0" algn="ctr">
              <a:spcBef>
                <a:spcPts val="0"/>
              </a:spcBef>
              <a:buNone/>
            </a:pPr>
            <a:r>
              <a:rPr lang="en-US" sz="1100" dirty="0" smtClean="0">
                <a:solidFill>
                  <a:srgbClr val="0070C0"/>
                </a:solidFill>
                <a:latin typeface="Eras Light ITC" panose="020B0402030504020804" pitchFamily="34" charset="0"/>
              </a:rPr>
              <a:t>Treatment</a:t>
            </a:r>
            <a:endParaRPr lang="en-US" sz="1100" dirty="0">
              <a:solidFill>
                <a:srgbClr val="0070C0"/>
              </a:solidFill>
              <a:latin typeface="Eras Light ITC" panose="020B0402030504020804" pitchFamily="34" charset="0"/>
            </a:endParaRPr>
          </a:p>
        </p:txBody>
      </p:sp>
      <p:cxnSp>
        <p:nvCxnSpPr>
          <p:cNvPr id="16" name="Straight Arrow Connector 15"/>
          <p:cNvCxnSpPr/>
          <p:nvPr/>
        </p:nvCxnSpPr>
        <p:spPr>
          <a:xfrm flipH="1">
            <a:off x="6185642" y="4003340"/>
            <a:ext cx="254000" cy="17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419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Title 1"/>
          <p:cNvSpPr txBox="1">
            <a:spLocks/>
          </p:cNvSpPr>
          <p:nvPr/>
        </p:nvSpPr>
        <p:spPr>
          <a:xfrm>
            <a:off x="1409350" y="642188"/>
            <a:ext cx="933750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Developmental Research Design</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
        <p:nvSpPr>
          <p:cNvPr id="8" name="Rectangle 7"/>
          <p:cNvSpPr/>
          <p:nvPr/>
        </p:nvSpPr>
        <p:spPr>
          <a:xfrm>
            <a:off x="1140338" y="1966004"/>
            <a:ext cx="9972162" cy="4401205"/>
          </a:xfrm>
          <a:prstGeom prst="rect">
            <a:avLst/>
          </a:prstGeom>
        </p:spPr>
        <p:txBody>
          <a:bodyPr wrap="square">
            <a:spAutoFit/>
          </a:bodyPr>
          <a:lstStyle/>
          <a:p>
            <a:pPr marL="45720" indent="0" algn="ctr">
              <a:spcBef>
                <a:spcPts val="0"/>
              </a:spcBef>
              <a:buNone/>
            </a:pPr>
            <a:r>
              <a:rPr lang="en-US" sz="2800" b="1" i="1" spc="300" dirty="0">
                <a:solidFill>
                  <a:srgbClr val="0070C0"/>
                </a:solidFill>
                <a:latin typeface="Eras Light ITC" panose="020B0402030504020804" pitchFamily="34" charset="0"/>
              </a:rPr>
              <a:t>Developmental research designs </a:t>
            </a:r>
            <a:r>
              <a:rPr lang="en-US" sz="2800" spc="300" dirty="0">
                <a:solidFill>
                  <a:srgbClr val="0070C0"/>
                </a:solidFill>
                <a:latin typeface="Eras Light ITC" panose="020B0402030504020804" pitchFamily="34" charset="0"/>
              </a:rPr>
              <a:t>are another type of nonexperimental </a:t>
            </a:r>
            <a:r>
              <a:rPr lang="en-US" sz="2800" spc="300" dirty="0" smtClean="0">
                <a:solidFill>
                  <a:srgbClr val="0070C0"/>
                </a:solidFill>
                <a:latin typeface="Eras Light ITC" panose="020B0402030504020804" pitchFamily="34" charset="0"/>
              </a:rPr>
              <a:t>research that </a:t>
            </a:r>
            <a:r>
              <a:rPr lang="en-US" sz="2800" spc="300" dirty="0">
                <a:solidFill>
                  <a:srgbClr val="0070C0"/>
                </a:solidFill>
                <a:latin typeface="Eras Light ITC" panose="020B0402030504020804" pitchFamily="34" charset="0"/>
              </a:rPr>
              <a:t>can be </a:t>
            </a:r>
            <a:r>
              <a:rPr lang="en-US" sz="2800" b="1" i="1" spc="300" dirty="0">
                <a:solidFill>
                  <a:srgbClr val="00B050"/>
                </a:solidFill>
                <a:latin typeface="Eras Light ITC" panose="020B0402030504020804" pitchFamily="34" charset="0"/>
              </a:rPr>
              <a:t>used to study changes in behavior that relate to age</a:t>
            </a:r>
            <a:r>
              <a:rPr lang="en-US" sz="2800" spc="300" dirty="0">
                <a:solidFill>
                  <a:srgbClr val="0070C0"/>
                </a:solidFill>
                <a:latin typeface="Eras Light ITC" panose="020B0402030504020804" pitchFamily="34" charset="0"/>
              </a:rPr>
              <a:t>. The purpose of developmental research designs is </a:t>
            </a:r>
            <a:r>
              <a:rPr lang="en-US" sz="2800" b="1" i="1" spc="300" dirty="0">
                <a:solidFill>
                  <a:srgbClr val="00B050"/>
                </a:solidFill>
                <a:latin typeface="Eras Light ITC" panose="020B0402030504020804" pitchFamily="34" charset="0"/>
              </a:rPr>
              <a:t>to describe the relationship between age and other variables</a:t>
            </a:r>
            <a:r>
              <a:rPr lang="en-US" sz="2800" spc="300" dirty="0">
                <a:solidFill>
                  <a:srgbClr val="0070C0"/>
                </a:solidFill>
                <a:latin typeface="Eras Light ITC" panose="020B0402030504020804" pitchFamily="34" charset="0"/>
              </a:rPr>
              <a:t>. </a:t>
            </a:r>
          </a:p>
          <a:p>
            <a:pPr marL="45720" indent="0" algn="ctr">
              <a:spcBef>
                <a:spcPts val="0"/>
              </a:spcBef>
              <a:buNone/>
            </a:pPr>
            <a:endParaRPr lang="en-US" sz="2800" spc="300" dirty="0">
              <a:solidFill>
                <a:srgbClr val="0070C0"/>
              </a:solidFill>
              <a:latin typeface="Eras Light ITC" panose="020B0402030504020804" pitchFamily="34" charset="0"/>
            </a:endParaRPr>
          </a:p>
          <a:p>
            <a:pPr marL="45720" indent="0" algn="ctr">
              <a:spcBef>
                <a:spcPts val="0"/>
              </a:spcBef>
              <a:buNone/>
            </a:pPr>
            <a:r>
              <a:rPr lang="en-US" sz="2800" spc="300" dirty="0">
                <a:solidFill>
                  <a:srgbClr val="0070C0"/>
                </a:solidFill>
                <a:latin typeface="Eras Light ITC" panose="020B0402030504020804" pitchFamily="34" charset="0"/>
              </a:rPr>
              <a:t>Two basic types of developmental research designs </a:t>
            </a:r>
            <a:r>
              <a:rPr lang="en-US" sz="2800" spc="300" dirty="0" smtClean="0">
                <a:solidFill>
                  <a:srgbClr val="0070C0"/>
                </a:solidFill>
                <a:latin typeface="Eras Light ITC" panose="020B0402030504020804" pitchFamily="34" charset="0"/>
              </a:rPr>
              <a:t>are:</a:t>
            </a:r>
            <a:endParaRPr lang="en-US" sz="2800" b="1" spc="300" dirty="0" smtClean="0">
              <a:solidFill>
                <a:srgbClr val="0070C0"/>
              </a:solidFill>
              <a:latin typeface="Eras Light ITC" panose="020B0402030504020804" pitchFamily="34" charset="0"/>
            </a:endParaRPr>
          </a:p>
          <a:p>
            <a:pPr marL="45720" indent="0">
              <a:spcBef>
                <a:spcPts val="0"/>
              </a:spcBef>
              <a:buNone/>
            </a:pPr>
            <a:r>
              <a:rPr lang="en-US" sz="2800" b="1" spc="300" dirty="0" smtClean="0">
                <a:solidFill>
                  <a:srgbClr val="0070C0"/>
                </a:solidFill>
                <a:latin typeface="Eras Light ITC" panose="020B0402030504020804" pitchFamily="34" charset="0"/>
              </a:rPr>
              <a:t>a.	</a:t>
            </a:r>
            <a:r>
              <a:rPr lang="en-US" sz="2800" spc="300" dirty="0" smtClean="0">
                <a:solidFill>
                  <a:srgbClr val="0070C0"/>
                </a:solidFill>
                <a:latin typeface="Eras Light ITC" panose="020B0402030504020804" pitchFamily="34" charset="0"/>
              </a:rPr>
              <a:t>The </a:t>
            </a:r>
            <a:r>
              <a:rPr lang="en-US" sz="2800" b="1" i="1" spc="300" dirty="0">
                <a:solidFill>
                  <a:srgbClr val="00B050"/>
                </a:solidFill>
                <a:latin typeface="Eras Light ITC" panose="020B0402030504020804" pitchFamily="34" charset="0"/>
              </a:rPr>
              <a:t>cross-sectional developmental</a:t>
            </a:r>
            <a:r>
              <a:rPr lang="en-US" sz="2800" spc="300" dirty="0">
                <a:solidFill>
                  <a:srgbClr val="0070C0"/>
                </a:solidFill>
                <a:latin typeface="Eras Light ITC" panose="020B0402030504020804" pitchFamily="34" charset="0"/>
              </a:rPr>
              <a:t> research design </a:t>
            </a:r>
            <a:endParaRPr lang="en-US" sz="2800" b="1" spc="300" dirty="0" smtClean="0">
              <a:solidFill>
                <a:srgbClr val="0070C0"/>
              </a:solidFill>
              <a:latin typeface="Eras Light ITC" panose="020B0402030504020804" pitchFamily="34" charset="0"/>
            </a:endParaRPr>
          </a:p>
          <a:p>
            <a:pPr marL="45720" indent="0">
              <a:spcBef>
                <a:spcPts val="0"/>
              </a:spcBef>
              <a:buNone/>
            </a:pPr>
            <a:r>
              <a:rPr lang="en-US" sz="2800" b="1" spc="300" dirty="0" smtClean="0">
                <a:solidFill>
                  <a:srgbClr val="0070C0"/>
                </a:solidFill>
                <a:latin typeface="Eras Light ITC" panose="020B0402030504020804" pitchFamily="34" charset="0"/>
              </a:rPr>
              <a:t>b.	</a:t>
            </a:r>
            <a:r>
              <a:rPr lang="en-US" sz="2800" spc="300" dirty="0">
                <a:solidFill>
                  <a:srgbClr val="0070C0"/>
                </a:solidFill>
                <a:latin typeface="Eras Light ITC" panose="020B0402030504020804" pitchFamily="34" charset="0"/>
              </a:rPr>
              <a:t>T</a:t>
            </a:r>
            <a:r>
              <a:rPr lang="en-US" sz="2800" spc="300" dirty="0" smtClean="0">
                <a:solidFill>
                  <a:srgbClr val="0070C0"/>
                </a:solidFill>
                <a:latin typeface="Eras Light ITC" panose="020B0402030504020804" pitchFamily="34" charset="0"/>
              </a:rPr>
              <a:t>he </a:t>
            </a:r>
            <a:r>
              <a:rPr lang="en-US" sz="2800" b="1" i="1" spc="300" dirty="0">
                <a:solidFill>
                  <a:srgbClr val="00B050"/>
                </a:solidFill>
                <a:latin typeface="Eras Light ITC" panose="020B0402030504020804" pitchFamily="34" charset="0"/>
              </a:rPr>
              <a:t>longitudinal developmental </a:t>
            </a:r>
            <a:r>
              <a:rPr lang="en-US" sz="2800" spc="300" dirty="0">
                <a:solidFill>
                  <a:srgbClr val="0070C0"/>
                </a:solidFill>
                <a:latin typeface="Eras Light ITC" panose="020B0402030504020804" pitchFamily="34" charset="0"/>
              </a:rPr>
              <a:t>research design.</a:t>
            </a:r>
          </a:p>
        </p:txBody>
      </p:sp>
    </p:spTree>
    <p:extLst>
      <p:ext uri="{BB962C8B-B14F-4D97-AF65-F5344CB8AC3E}">
        <p14:creationId xmlns:p14="http://schemas.microsoft.com/office/powerpoint/2010/main" val="52207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6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20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Title 1"/>
          <p:cNvSpPr txBox="1">
            <a:spLocks/>
          </p:cNvSpPr>
          <p:nvPr/>
        </p:nvSpPr>
        <p:spPr>
          <a:xfrm>
            <a:off x="1409350" y="642188"/>
            <a:ext cx="933750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33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The </a:t>
            </a:r>
            <a:r>
              <a:rPr lang="en-US" sz="33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Cross-sectional Developmental Research Design</a:t>
            </a:r>
            <a:endParaRPr lang="id-ID" sz="33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
        <p:nvSpPr>
          <p:cNvPr id="8" name="Rectangle 7"/>
          <p:cNvSpPr/>
          <p:nvPr/>
        </p:nvSpPr>
        <p:spPr>
          <a:xfrm>
            <a:off x="1140338" y="1883091"/>
            <a:ext cx="9875533" cy="4401205"/>
          </a:xfrm>
          <a:prstGeom prst="rect">
            <a:avLst/>
          </a:prstGeom>
        </p:spPr>
        <p:txBody>
          <a:bodyPr wrap="square">
            <a:spAutoFit/>
          </a:bodyPr>
          <a:lstStyle/>
          <a:p>
            <a:pPr marL="45720" indent="0" algn="ctr">
              <a:spcBef>
                <a:spcPts val="0"/>
              </a:spcBef>
              <a:buNone/>
            </a:pPr>
            <a:r>
              <a:rPr lang="en-US" sz="2000" spc="300" dirty="0">
                <a:solidFill>
                  <a:srgbClr val="0070C0"/>
                </a:solidFill>
                <a:latin typeface="Eras Light ITC" panose="020B0402030504020804" pitchFamily="34" charset="0"/>
              </a:rPr>
              <a:t>The </a:t>
            </a:r>
            <a:r>
              <a:rPr lang="en-US" sz="2000" b="1" i="1" spc="300" dirty="0">
                <a:solidFill>
                  <a:srgbClr val="0070C0"/>
                </a:solidFill>
                <a:latin typeface="Eras Light ITC" panose="020B0402030504020804" pitchFamily="34" charset="0"/>
              </a:rPr>
              <a:t>cross-sectional developmental research design</a:t>
            </a:r>
            <a:r>
              <a:rPr lang="en-US" sz="2000" spc="300" dirty="0">
                <a:solidFill>
                  <a:srgbClr val="0070C0"/>
                </a:solidFill>
                <a:latin typeface="Eras Light ITC" panose="020B0402030504020804" pitchFamily="34" charset="0"/>
              </a:rPr>
              <a:t> uses </a:t>
            </a:r>
            <a:r>
              <a:rPr lang="en-US" sz="2000" b="1" i="1" spc="300" dirty="0">
                <a:solidFill>
                  <a:srgbClr val="00B050"/>
                </a:solidFill>
                <a:latin typeface="Eras Light ITC" panose="020B0402030504020804" pitchFamily="34" charset="0"/>
              </a:rPr>
              <a:t>different groups of individuals</a:t>
            </a:r>
            <a:r>
              <a:rPr lang="en-US" sz="2000" spc="300" dirty="0">
                <a:solidFill>
                  <a:srgbClr val="0070C0"/>
                </a:solidFill>
                <a:latin typeface="Eras Light ITC" panose="020B0402030504020804" pitchFamily="34" charset="0"/>
              </a:rPr>
              <a:t>, each group </a:t>
            </a:r>
            <a:r>
              <a:rPr lang="en-US" sz="2000" b="1" i="1" spc="300" dirty="0">
                <a:solidFill>
                  <a:srgbClr val="00B050"/>
                </a:solidFill>
                <a:latin typeface="Eras Light ITC" panose="020B0402030504020804" pitchFamily="34" charset="0"/>
              </a:rPr>
              <a:t>representing a different age</a:t>
            </a:r>
            <a:r>
              <a:rPr lang="en-US" sz="2000" spc="300" dirty="0">
                <a:solidFill>
                  <a:srgbClr val="0070C0"/>
                </a:solidFill>
                <a:latin typeface="Eras Light ITC" panose="020B0402030504020804" pitchFamily="34" charset="0"/>
              </a:rPr>
              <a:t>. The different groups are measured at one point in time and then compared.</a:t>
            </a:r>
          </a:p>
          <a:p>
            <a:pPr marL="45720" indent="0" algn="ctr">
              <a:spcBef>
                <a:spcPts val="0"/>
              </a:spcBef>
              <a:buNone/>
            </a:pPr>
            <a:endParaRPr lang="en-US" sz="2000" spc="300" dirty="0">
              <a:solidFill>
                <a:srgbClr val="0070C0"/>
              </a:solidFill>
              <a:latin typeface="Eras Light ITC" panose="020B0402030504020804" pitchFamily="34" charset="0"/>
            </a:endParaRPr>
          </a:p>
          <a:p>
            <a:pPr marL="45720" indent="0" algn="ctr">
              <a:spcBef>
                <a:spcPts val="0"/>
              </a:spcBef>
              <a:buNone/>
            </a:pPr>
            <a:r>
              <a:rPr lang="en-US" sz="2000" spc="300" dirty="0">
                <a:solidFill>
                  <a:srgbClr val="0070C0"/>
                </a:solidFill>
                <a:latin typeface="Eras Light ITC" panose="020B0402030504020804" pitchFamily="34" charset="0"/>
              </a:rPr>
              <a:t>A cross-sectional design is an example of a between-subjects </a:t>
            </a:r>
            <a:r>
              <a:rPr lang="en-US" sz="2000" spc="300" dirty="0" smtClean="0">
                <a:solidFill>
                  <a:srgbClr val="0070C0"/>
                </a:solidFill>
                <a:latin typeface="Eras Light ITC" panose="020B0402030504020804" pitchFamily="34" charset="0"/>
              </a:rPr>
              <a:t>nonexperimental design</a:t>
            </a:r>
            <a:r>
              <a:rPr lang="en-US" sz="2000" spc="300" dirty="0">
                <a:solidFill>
                  <a:srgbClr val="0070C0"/>
                </a:solidFill>
                <a:latin typeface="Eras Light ITC" panose="020B0402030504020804" pitchFamily="34" charset="0"/>
              </a:rPr>
              <a:t>; specifically, a nonequivalent group design.</a:t>
            </a:r>
          </a:p>
          <a:p>
            <a:pPr marL="45720" indent="0" algn="ctr">
              <a:spcBef>
                <a:spcPts val="0"/>
              </a:spcBef>
              <a:buNone/>
            </a:pPr>
            <a:endParaRPr lang="en-US" sz="2000" spc="300" dirty="0">
              <a:solidFill>
                <a:srgbClr val="0070C0"/>
              </a:solidFill>
              <a:latin typeface="Eras Light ITC" panose="020B0402030504020804" pitchFamily="34" charset="0"/>
            </a:endParaRPr>
          </a:p>
          <a:p>
            <a:pPr marL="45720" indent="0" algn="ctr">
              <a:spcBef>
                <a:spcPts val="0"/>
              </a:spcBef>
              <a:buNone/>
            </a:pPr>
            <a:r>
              <a:rPr lang="en-US" sz="2000" spc="300" dirty="0">
                <a:solidFill>
                  <a:srgbClr val="0070C0"/>
                </a:solidFill>
                <a:latin typeface="Eras Light ITC" panose="020B0402030504020804" pitchFamily="34" charset="0"/>
              </a:rPr>
              <a:t>The </a:t>
            </a:r>
            <a:r>
              <a:rPr lang="en-US" sz="2000" b="1" i="1" spc="300" dirty="0">
                <a:solidFill>
                  <a:srgbClr val="00B050"/>
                </a:solidFill>
                <a:latin typeface="Eras Light ITC" panose="020B0402030504020804" pitchFamily="34" charset="0"/>
              </a:rPr>
              <a:t>environmental factors that differentiate one age group from another</a:t>
            </a:r>
            <a:r>
              <a:rPr lang="en-US" sz="2000" spc="300" dirty="0">
                <a:solidFill>
                  <a:srgbClr val="0070C0"/>
                </a:solidFill>
                <a:latin typeface="Eras Light ITC" panose="020B0402030504020804" pitchFamily="34" charset="0"/>
              </a:rPr>
              <a:t> are called </a:t>
            </a:r>
            <a:r>
              <a:rPr lang="en-US" sz="2000" b="1" i="1" spc="300" dirty="0">
                <a:solidFill>
                  <a:srgbClr val="0070C0"/>
                </a:solidFill>
                <a:latin typeface="Eras Light ITC" panose="020B0402030504020804" pitchFamily="34" charset="0"/>
              </a:rPr>
              <a:t>cohort effects</a:t>
            </a:r>
            <a:r>
              <a:rPr lang="en-US" sz="2000" spc="300" dirty="0">
                <a:solidFill>
                  <a:srgbClr val="0070C0"/>
                </a:solidFill>
                <a:latin typeface="Eras Light ITC" panose="020B0402030504020804" pitchFamily="34" charset="0"/>
              </a:rPr>
              <a:t>, or </a:t>
            </a:r>
            <a:r>
              <a:rPr lang="en-US" sz="2000" b="1" i="1" spc="300" dirty="0">
                <a:solidFill>
                  <a:srgbClr val="0070C0"/>
                </a:solidFill>
                <a:latin typeface="Eras Light ITC" panose="020B0402030504020804" pitchFamily="34" charset="0"/>
              </a:rPr>
              <a:t>generation effects</a:t>
            </a:r>
            <a:r>
              <a:rPr lang="en-US" sz="2000" spc="300" dirty="0">
                <a:solidFill>
                  <a:srgbClr val="0070C0"/>
                </a:solidFill>
                <a:latin typeface="Eras Light ITC" panose="020B0402030504020804" pitchFamily="34" charset="0"/>
              </a:rPr>
              <a:t>, and they may be </a:t>
            </a:r>
            <a:r>
              <a:rPr lang="en-US" sz="2000" b="1" i="1" spc="300" dirty="0">
                <a:solidFill>
                  <a:srgbClr val="00B050"/>
                </a:solidFill>
                <a:latin typeface="Eras Light ITC" panose="020B0402030504020804" pitchFamily="34" charset="0"/>
              </a:rPr>
              <a:t>responsible for differences observed between the groups instead of age</a:t>
            </a:r>
            <a:r>
              <a:rPr lang="en-US" sz="2000" spc="300" dirty="0">
                <a:solidFill>
                  <a:srgbClr val="0070C0"/>
                </a:solidFill>
                <a:latin typeface="Eras Light ITC" panose="020B0402030504020804" pitchFamily="34" charset="0"/>
              </a:rPr>
              <a:t>. As a result,  generation effects are a threat to internal validity for a cross-sectional design.</a:t>
            </a:r>
          </a:p>
        </p:txBody>
      </p:sp>
    </p:spTree>
    <p:extLst>
      <p:ext uri="{BB962C8B-B14F-4D97-AF65-F5344CB8AC3E}">
        <p14:creationId xmlns:p14="http://schemas.microsoft.com/office/powerpoint/2010/main" val="139849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Title 1"/>
          <p:cNvSpPr txBox="1">
            <a:spLocks/>
          </p:cNvSpPr>
          <p:nvPr/>
        </p:nvSpPr>
        <p:spPr>
          <a:xfrm>
            <a:off x="1409350" y="642188"/>
            <a:ext cx="933750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The Structure of Cross-sectional </a:t>
            </a:r>
          </a:p>
          <a:p>
            <a:pPr algn="ctr"/>
            <a: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Developmental Research Design</a:t>
            </a:r>
            <a:endParaRPr lang="id-ID"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
        <p:nvSpPr>
          <p:cNvPr id="8" name="Rectangle 7"/>
          <p:cNvSpPr/>
          <p:nvPr/>
        </p:nvSpPr>
        <p:spPr>
          <a:xfrm>
            <a:off x="1140351" y="5539114"/>
            <a:ext cx="9875533" cy="1015663"/>
          </a:xfrm>
          <a:prstGeom prst="rect">
            <a:avLst/>
          </a:prstGeom>
        </p:spPr>
        <p:txBody>
          <a:bodyPr wrap="square">
            <a:spAutoFit/>
          </a:bodyPr>
          <a:lstStyle/>
          <a:p>
            <a:pPr marL="45720" indent="0" algn="ctr">
              <a:spcBef>
                <a:spcPts val="0"/>
              </a:spcBef>
              <a:buNone/>
            </a:pPr>
            <a:r>
              <a:rPr lang="en-US" sz="2000" b="1" dirty="0">
                <a:solidFill>
                  <a:srgbClr val="0070C0"/>
                </a:solidFill>
                <a:latin typeface="Eras Light ITC" panose="020B0402030504020804" pitchFamily="34" charset="0"/>
              </a:rPr>
              <a:t>FIGURE </a:t>
            </a:r>
            <a:r>
              <a:rPr lang="en-US" sz="2000" b="1" dirty="0" smtClean="0">
                <a:solidFill>
                  <a:srgbClr val="0070C0"/>
                </a:solidFill>
                <a:latin typeface="Eras Light ITC" panose="020B0402030504020804" pitchFamily="34" charset="0"/>
              </a:rPr>
              <a:t>12.7</a:t>
            </a:r>
            <a:r>
              <a:rPr lang="en-US" sz="2000" b="1" dirty="0">
                <a:solidFill>
                  <a:srgbClr val="0070C0"/>
                </a:solidFill>
                <a:latin typeface="Eras Light ITC" panose="020B0402030504020804" pitchFamily="34" charset="0"/>
              </a:rPr>
              <a:t/>
            </a:r>
            <a:br>
              <a:rPr lang="en-US" sz="2000" b="1" dirty="0">
                <a:solidFill>
                  <a:srgbClr val="0070C0"/>
                </a:solidFill>
                <a:latin typeface="Eras Light ITC" panose="020B0402030504020804" pitchFamily="34" charset="0"/>
              </a:rPr>
            </a:br>
            <a:r>
              <a:rPr lang="en-US" sz="2000" spc="300" dirty="0">
                <a:solidFill>
                  <a:srgbClr val="0070C0"/>
                </a:solidFill>
                <a:latin typeface="Eras Light ITC" panose="020B0402030504020804" pitchFamily="34" charset="0"/>
              </a:rPr>
              <a:t>The Structure of a Cross-Sectional </a:t>
            </a:r>
            <a:r>
              <a:rPr lang="en-US" sz="2000" spc="300" dirty="0" smtClean="0">
                <a:solidFill>
                  <a:srgbClr val="0070C0"/>
                </a:solidFill>
                <a:latin typeface="Eras Light ITC" panose="020B0402030504020804" pitchFamily="34" charset="0"/>
              </a:rPr>
              <a:t>Developmental Research Design</a:t>
            </a:r>
            <a:r>
              <a:rPr lang="en-US" sz="2000" spc="300" dirty="0">
                <a:solidFill>
                  <a:srgbClr val="0070C0"/>
                </a:solidFill>
                <a:latin typeface="Eras Light ITC" panose="020B0402030504020804" pitchFamily="34" charset="0"/>
              </a:rPr>
              <a:t/>
            </a:r>
            <a:br>
              <a:rPr lang="en-US" sz="2000" spc="300" dirty="0">
                <a:solidFill>
                  <a:srgbClr val="0070C0"/>
                </a:solidFill>
                <a:latin typeface="Eras Light ITC" panose="020B0402030504020804" pitchFamily="34" charset="0"/>
              </a:rPr>
            </a:br>
            <a:r>
              <a:rPr lang="en-US" sz="2000" dirty="0">
                <a:solidFill>
                  <a:srgbClr val="0070C0"/>
                </a:solidFill>
                <a:latin typeface="Eras Light ITC" panose="020B0402030504020804" pitchFamily="34" charset="0"/>
              </a:rPr>
              <a:t>Three separate groups of participants are selected to represent three different ages</a:t>
            </a:r>
          </a:p>
        </p:txBody>
      </p:sp>
      <p:sp>
        <p:nvSpPr>
          <p:cNvPr id="7" name="Rectangle 6"/>
          <p:cNvSpPr/>
          <p:nvPr/>
        </p:nvSpPr>
        <p:spPr>
          <a:xfrm>
            <a:off x="3619598" y="1937730"/>
            <a:ext cx="5084985" cy="584775"/>
          </a:xfrm>
          <a:prstGeom prst="rect">
            <a:avLst/>
          </a:prstGeom>
        </p:spPr>
        <p:txBody>
          <a:bodyPr wrap="square">
            <a:spAutoFit/>
          </a:bodyPr>
          <a:lstStyle/>
          <a:p>
            <a:pPr algn="ctr"/>
            <a:r>
              <a:rPr lang="en-US" sz="1600" dirty="0">
                <a:latin typeface="Eras Light ITC" panose="020B0402030504020804" pitchFamily="34" charset="0"/>
              </a:rPr>
              <a:t>Three separate groups of participants selected</a:t>
            </a:r>
          </a:p>
          <a:p>
            <a:pPr algn="ctr"/>
            <a:r>
              <a:rPr lang="en-US" sz="1600" dirty="0">
                <a:latin typeface="Eras Light ITC" panose="020B0402030504020804" pitchFamily="34" charset="0"/>
              </a:rPr>
              <a:t>from the population</a:t>
            </a:r>
            <a:endParaRPr lang="id-ID" sz="1600" dirty="0">
              <a:latin typeface="Eras Light ITC" panose="020B0402030504020804" pitchFamily="34" charset="0"/>
            </a:endParaRPr>
          </a:p>
        </p:txBody>
      </p:sp>
      <p:pic>
        <p:nvPicPr>
          <p:cNvPr id="12" name="Picture 11"/>
          <p:cNvPicPr>
            <a:picLocks noChangeAspect="1"/>
          </p:cNvPicPr>
          <p:nvPr/>
        </p:nvPicPr>
        <p:blipFill rotWithShape="1">
          <a:blip r:embed="rId3"/>
          <a:srcRect l="60234" t="62027" r="32695" b="26161"/>
          <a:stretch/>
        </p:blipFill>
        <p:spPr>
          <a:xfrm>
            <a:off x="5467629" y="3345382"/>
            <a:ext cx="1388927" cy="1304462"/>
          </a:xfrm>
          <a:prstGeom prst="rect">
            <a:avLst/>
          </a:prstGeom>
        </p:spPr>
      </p:pic>
      <p:pic>
        <p:nvPicPr>
          <p:cNvPr id="13" name="Picture 12"/>
          <p:cNvPicPr>
            <a:picLocks noChangeAspect="1"/>
          </p:cNvPicPr>
          <p:nvPr/>
        </p:nvPicPr>
        <p:blipFill rotWithShape="1">
          <a:blip r:embed="rId3"/>
          <a:srcRect l="60234" t="62027" r="32695" b="26161"/>
          <a:stretch/>
        </p:blipFill>
        <p:spPr>
          <a:xfrm>
            <a:off x="3860212" y="3280412"/>
            <a:ext cx="1388927" cy="1304462"/>
          </a:xfrm>
          <a:prstGeom prst="rect">
            <a:avLst/>
          </a:prstGeom>
        </p:spPr>
      </p:pic>
      <p:pic>
        <p:nvPicPr>
          <p:cNvPr id="14" name="Picture 13"/>
          <p:cNvPicPr>
            <a:picLocks noChangeAspect="1"/>
          </p:cNvPicPr>
          <p:nvPr/>
        </p:nvPicPr>
        <p:blipFill rotWithShape="1">
          <a:blip r:embed="rId3"/>
          <a:srcRect l="60234" t="62027" r="32695" b="26161"/>
          <a:stretch/>
        </p:blipFill>
        <p:spPr>
          <a:xfrm>
            <a:off x="7075047" y="3303612"/>
            <a:ext cx="1388927" cy="1304462"/>
          </a:xfrm>
          <a:prstGeom prst="rect">
            <a:avLst/>
          </a:prstGeom>
        </p:spPr>
      </p:pic>
      <p:cxnSp>
        <p:nvCxnSpPr>
          <p:cNvPr id="15" name="Straight Arrow Connector 14"/>
          <p:cNvCxnSpPr>
            <a:stCxn id="7" idx="2"/>
            <a:endCxn id="12" idx="0"/>
          </p:cNvCxnSpPr>
          <p:nvPr/>
        </p:nvCxnSpPr>
        <p:spPr>
          <a:xfrm>
            <a:off x="6162091" y="2522505"/>
            <a:ext cx="2" cy="822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2"/>
            <a:endCxn id="13" idx="0"/>
          </p:cNvCxnSpPr>
          <p:nvPr/>
        </p:nvCxnSpPr>
        <p:spPr>
          <a:xfrm flipH="1">
            <a:off x="4554676" y="2522505"/>
            <a:ext cx="1607415" cy="757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2"/>
            <a:endCxn id="14" idx="0"/>
          </p:cNvCxnSpPr>
          <p:nvPr/>
        </p:nvCxnSpPr>
        <p:spPr>
          <a:xfrm>
            <a:off x="6162091" y="2522505"/>
            <a:ext cx="1607420" cy="781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860212" y="4646305"/>
            <a:ext cx="1297051" cy="830997"/>
          </a:xfrm>
          <a:prstGeom prst="rect">
            <a:avLst/>
          </a:prstGeom>
        </p:spPr>
        <p:txBody>
          <a:bodyPr wrap="square">
            <a:spAutoFit/>
          </a:bodyPr>
          <a:lstStyle/>
          <a:p>
            <a:pPr algn="ctr"/>
            <a:r>
              <a:rPr lang="en-US" sz="1200" dirty="0">
                <a:latin typeface="Eras Light ITC" panose="020B0402030504020804" pitchFamily="34" charset="0"/>
              </a:rPr>
              <a:t>A group of</a:t>
            </a:r>
          </a:p>
          <a:p>
            <a:pPr algn="ctr"/>
            <a:r>
              <a:rPr lang="en-US" sz="1200" dirty="0">
                <a:latin typeface="Eras Light ITC" panose="020B0402030504020804" pitchFamily="34" charset="0"/>
              </a:rPr>
              <a:t>40-year-old</a:t>
            </a:r>
          </a:p>
          <a:p>
            <a:pPr algn="ctr"/>
            <a:r>
              <a:rPr lang="en-US" sz="1200" dirty="0">
                <a:latin typeface="Eras Light ITC" panose="020B0402030504020804" pitchFamily="34" charset="0"/>
              </a:rPr>
              <a:t>participants</a:t>
            </a:r>
          </a:p>
          <a:p>
            <a:pPr algn="ctr"/>
            <a:r>
              <a:rPr lang="en-US" sz="1200" dirty="0">
                <a:latin typeface="Eras Light ITC" panose="020B0402030504020804" pitchFamily="34" charset="0"/>
              </a:rPr>
              <a:t>measured today</a:t>
            </a:r>
            <a:endParaRPr lang="id-ID" sz="1200" dirty="0">
              <a:latin typeface="Eras Light ITC" panose="020B0402030504020804" pitchFamily="34" charset="0"/>
            </a:endParaRPr>
          </a:p>
        </p:txBody>
      </p:sp>
      <p:sp>
        <p:nvSpPr>
          <p:cNvPr id="19" name="Rectangle 18"/>
          <p:cNvSpPr/>
          <p:nvPr/>
        </p:nvSpPr>
        <p:spPr>
          <a:xfrm>
            <a:off x="5513566" y="4680466"/>
            <a:ext cx="1297051" cy="830997"/>
          </a:xfrm>
          <a:prstGeom prst="rect">
            <a:avLst/>
          </a:prstGeom>
        </p:spPr>
        <p:txBody>
          <a:bodyPr wrap="square">
            <a:spAutoFit/>
          </a:bodyPr>
          <a:lstStyle/>
          <a:p>
            <a:pPr algn="ctr"/>
            <a:r>
              <a:rPr lang="en-US" sz="1200" dirty="0">
                <a:latin typeface="Eras Light ITC" panose="020B0402030504020804" pitchFamily="34" charset="0"/>
              </a:rPr>
              <a:t>A group of</a:t>
            </a:r>
          </a:p>
          <a:p>
            <a:pPr algn="ctr"/>
            <a:r>
              <a:rPr lang="en-US" sz="1200" dirty="0">
                <a:latin typeface="Eras Light ITC" panose="020B0402030504020804" pitchFamily="34" charset="0"/>
              </a:rPr>
              <a:t>60-year-old</a:t>
            </a:r>
          </a:p>
          <a:p>
            <a:pPr algn="ctr"/>
            <a:r>
              <a:rPr lang="en-US" sz="1200" dirty="0">
                <a:latin typeface="Eras Light ITC" panose="020B0402030504020804" pitchFamily="34" charset="0"/>
              </a:rPr>
              <a:t>participants</a:t>
            </a:r>
          </a:p>
          <a:p>
            <a:pPr algn="ctr"/>
            <a:r>
              <a:rPr lang="en-US" sz="1200" dirty="0">
                <a:latin typeface="Eras Light ITC" panose="020B0402030504020804" pitchFamily="34" charset="0"/>
              </a:rPr>
              <a:t>measured today</a:t>
            </a:r>
            <a:endParaRPr lang="id-ID" sz="1200" dirty="0">
              <a:latin typeface="Eras Light ITC" panose="020B0402030504020804" pitchFamily="34" charset="0"/>
            </a:endParaRPr>
          </a:p>
        </p:txBody>
      </p:sp>
      <p:sp>
        <p:nvSpPr>
          <p:cNvPr id="20" name="Rectangle 19"/>
          <p:cNvSpPr/>
          <p:nvPr/>
        </p:nvSpPr>
        <p:spPr>
          <a:xfrm>
            <a:off x="7120984" y="4658095"/>
            <a:ext cx="1297051" cy="830997"/>
          </a:xfrm>
          <a:prstGeom prst="rect">
            <a:avLst/>
          </a:prstGeom>
        </p:spPr>
        <p:txBody>
          <a:bodyPr wrap="square">
            <a:spAutoFit/>
          </a:bodyPr>
          <a:lstStyle/>
          <a:p>
            <a:pPr algn="ctr"/>
            <a:r>
              <a:rPr lang="en-US" sz="1200" dirty="0">
                <a:latin typeface="Eras Light ITC" panose="020B0402030504020804" pitchFamily="34" charset="0"/>
              </a:rPr>
              <a:t>A group of</a:t>
            </a:r>
          </a:p>
          <a:p>
            <a:pPr algn="ctr"/>
            <a:r>
              <a:rPr lang="en-US" sz="1200" dirty="0">
                <a:latin typeface="Eras Light ITC" panose="020B0402030504020804" pitchFamily="34" charset="0"/>
              </a:rPr>
              <a:t>80-year-old</a:t>
            </a:r>
          </a:p>
          <a:p>
            <a:pPr algn="ctr"/>
            <a:r>
              <a:rPr lang="en-US" sz="1200" dirty="0">
                <a:latin typeface="Eras Light ITC" panose="020B0402030504020804" pitchFamily="34" charset="0"/>
              </a:rPr>
              <a:t>participants</a:t>
            </a:r>
          </a:p>
          <a:p>
            <a:pPr algn="ctr"/>
            <a:r>
              <a:rPr lang="en-US" sz="1200" dirty="0">
                <a:latin typeface="Eras Light ITC" panose="020B0402030504020804" pitchFamily="34" charset="0"/>
              </a:rPr>
              <a:t>measured today</a:t>
            </a:r>
            <a:endParaRPr lang="id-ID" sz="1200" dirty="0">
              <a:latin typeface="Eras Light ITC" panose="020B0402030504020804" pitchFamily="34" charset="0"/>
            </a:endParaRPr>
          </a:p>
        </p:txBody>
      </p:sp>
    </p:spTree>
    <p:extLst>
      <p:ext uri="{BB962C8B-B14F-4D97-AF65-F5344CB8AC3E}">
        <p14:creationId xmlns:p14="http://schemas.microsoft.com/office/powerpoint/2010/main" val="3634161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97864" y="2477037"/>
            <a:ext cx="9875520" cy="1356360"/>
          </a:xfrm>
        </p:spPr>
        <p:txBody>
          <a:bodyPr/>
          <a:lstStyle/>
          <a:p>
            <a:pPr algn="ctr"/>
            <a:r>
              <a:rPr lang="en-US" sz="7200" b="1"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CHAPTER 12</a:t>
            </a:r>
            <a:endParaRPr lang="id-ID" sz="7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7" name="Straight Connector 6"/>
          <p:cNvCxnSpPr/>
          <p:nvPr/>
        </p:nvCxnSpPr>
        <p:spPr>
          <a:xfrm flipV="1">
            <a:off x="1519771" y="3790253"/>
            <a:ext cx="9231705" cy="43144"/>
          </a:xfrm>
          <a:prstGeom prst="line">
            <a:avLst/>
          </a:prstGeom>
          <a:ln/>
        </p:spPr>
        <p:style>
          <a:lnRef idx="2">
            <a:schemeClr val="accent2"/>
          </a:lnRef>
          <a:fillRef idx="0">
            <a:schemeClr val="accent2"/>
          </a:fillRef>
          <a:effectRef idx="1">
            <a:schemeClr val="accent2"/>
          </a:effectRef>
          <a:fontRef idx="minor">
            <a:schemeClr val="tx1"/>
          </a:fontRef>
        </p:style>
      </p:cxnSp>
      <p:sp>
        <p:nvSpPr>
          <p:cNvPr id="9" name="Subtitle 2"/>
          <p:cNvSpPr txBox="1">
            <a:spLocks/>
          </p:cNvSpPr>
          <p:nvPr/>
        </p:nvSpPr>
        <p:spPr>
          <a:xfrm>
            <a:off x="894388" y="3833397"/>
            <a:ext cx="10482470" cy="1628933"/>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lnSpc>
                <a:spcPct val="110000"/>
              </a:lnSpc>
              <a:spcBef>
                <a:spcPts val="0"/>
              </a:spcBef>
              <a:buNone/>
            </a:pPr>
            <a:r>
              <a:rPr lang="en-US" sz="2800" spc="600" dirty="0" smtClean="0">
                <a:solidFill>
                  <a:srgbClr val="0070C0"/>
                </a:solidFill>
                <a:latin typeface="Eras Light ITC" panose="020B0402030504020804" pitchFamily="34" charset="0"/>
              </a:rPr>
              <a:t>The Nonexperimental and </a:t>
            </a:r>
          </a:p>
          <a:p>
            <a:pPr marL="45720" indent="0" algn="ctr">
              <a:lnSpc>
                <a:spcPct val="110000"/>
              </a:lnSpc>
              <a:spcBef>
                <a:spcPts val="0"/>
              </a:spcBef>
              <a:buNone/>
            </a:pPr>
            <a:r>
              <a:rPr lang="en-US" sz="2800" spc="600" dirty="0" smtClean="0">
                <a:solidFill>
                  <a:srgbClr val="0070C0"/>
                </a:solidFill>
                <a:latin typeface="Eras Light ITC" panose="020B0402030504020804" pitchFamily="34" charset="0"/>
              </a:rPr>
              <a:t>Quasi-experimental Research Strategies</a:t>
            </a:r>
          </a:p>
        </p:txBody>
      </p:sp>
    </p:spTree>
    <p:extLst>
      <p:ext uri="{BB962C8B-B14F-4D97-AF65-F5344CB8AC3E}">
        <p14:creationId xmlns:p14="http://schemas.microsoft.com/office/powerpoint/2010/main" val="565350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Title 1"/>
          <p:cNvSpPr txBox="1">
            <a:spLocks/>
          </p:cNvSpPr>
          <p:nvPr/>
        </p:nvSpPr>
        <p:spPr>
          <a:xfrm>
            <a:off x="1409350" y="642188"/>
            <a:ext cx="933750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34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The Longitudinal Developmental Research Design</a:t>
            </a:r>
            <a:endParaRPr lang="id-ID" sz="34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
        <p:nvSpPr>
          <p:cNvPr id="8" name="Rectangle 7"/>
          <p:cNvSpPr/>
          <p:nvPr/>
        </p:nvSpPr>
        <p:spPr>
          <a:xfrm>
            <a:off x="1140338" y="1883091"/>
            <a:ext cx="9875533" cy="1569660"/>
          </a:xfrm>
          <a:prstGeom prst="rect">
            <a:avLst/>
          </a:prstGeom>
        </p:spPr>
        <p:txBody>
          <a:bodyPr wrap="square">
            <a:spAutoFit/>
          </a:bodyPr>
          <a:lstStyle/>
          <a:p>
            <a:pPr marL="45720" indent="0" algn="ctr">
              <a:spcBef>
                <a:spcPts val="0"/>
              </a:spcBef>
              <a:buNone/>
            </a:pPr>
            <a:r>
              <a:rPr lang="en-US" sz="1600" spc="300" dirty="0">
                <a:solidFill>
                  <a:srgbClr val="0070C0"/>
                </a:solidFill>
                <a:latin typeface="Eras Light ITC" panose="020B0402030504020804" pitchFamily="34" charset="0"/>
              </a:rPr>
              <a:t>The </a:t>
            </a:r>
            <a:r>
              <a:rPr lang="en-US" sz="1600" b="1" i="1" spc="300" dirty="0">
                <a:solidFill>
                  <a:srgbClr val="0070C0"/>
                </a:solidFill>
                <a:latin typeface="Eras Light ITC" panose="020B0402030504020804" pitchFamily="34" charset="0"/>
              </a:rPr>
              <a:t>longitudinal developmental research design </a:t>
            </a:r>
            <a:r>
              <a:rPr lang="en-US" sz="1600" spc="300" dirty="0">
                <a:solidFill>
                  <a:srgbClr val="0070C0"/>
                </a:solidFill>
                <a:latin typeface="Eras Light ITC" panose="020B0402030504020804" pitchFamily="34" charset="0"/>
              </a:rPr>
              <a:t>involves </a:t>
            </a:r>
            <a:r>
              <a:rPr lang="en-US" sz="1600" b="1" i="1" spc="300" dirty="0">
                <a:solidFill>
                  <a:srgbClr val="00B050"/>
                </a:solidFill>
                <a:latin typeface="Eras Light ITC" panose="020B0402030504020804" pitchFamily="34" charset="0"/>
              </a:rPr>
              <a:t>measuring a variable in the same group of individuals over a period of time </a:t>
            </a:r>
            <a:r>
              <a:rPr lang="en-US" sz="1600" spc="300" dirty="0">
                <a:solidFill>
                  <a:srgbClr val="0070C0"/>
                </a:solidFill>
                <a:latin typeface="Eras Light ITC" panose="020B0402030504020804" pitchFamily="34" charset="0"/>
              </a:rPr>
              <a:t>(typically every few months or every few years). The individuals are usually cohorts, roughly the same age, who have grown up in similar circumstances. Several measurements of a particular variable are made in the same individuals at two or more times in their lives to investigate the relationship between age and that variable</a:t>
            </a:r>
            <a:r>
              <a:rPr lang="en-US" sz="1600" spc="300" dirty="0" smtClean="0">
                <a:solidFill>
                  <a:srgbClr val="0070C0"/>
                </a:solidFill>
                <a:latin typeface="Eras Light ITC" panose="020B0402030504020804" pitchFamily="34" charset="0"/>
              </a:rPr>
              <a:t>.</a:t>
            </a:r>
            <a:endParaRPr lang="en-US" sz="1600" spc="300" dirty="0">
              <a:solidFill>
                <a:srgbClr val="0070C0"/>
              </a:solidFill>
              <a:latin typeface="Eras Light ITC" panose="020B0402030504020804" pitchFamily="34" charset="0"/>
            </a:endParaRPr>
          </a:p>
        </p:txBody>
      </p:sp>
      <p:sp>
        <p:nvSpPr>
          <p:cNvPr id="2" name="Rectangle 1"/>
          <p:cNvSpPr/>
          <p:nvPr/>
        </p:nvSpPr>
        <p:spPr>
          <a:xfrm>
            <a:off x="1607143" y="5809734"/>
            <a:ext cx="8941921" cy="830997"/>
          </a:xfrm>
          <a:prstGeom prst="rect">
            <a:avLst/>
          </a:prstGeom>
        </p:spPr>
        <p:txBody>
          <a:bodyPr wrap="square">
            <a:spAutoFit/>
          </a:bodyPr>
          <a:lstStyle/>
          <a:p>
            <a:pPr marL="45720" indent="0" algn="ctr">
              <a:spcBef>
                <a:spcPts val="0"/>
              </a:spcBef>
              <a:buNone/>
            </a:pPr>
            <a:r>
              <a:rPr lang="en-US" sz="1600" b="1" dirty="0">
                <a:solidFill>
                  <a:srgbClr val="0070C0"/>
                </a:solidFill>
                <a:latin typeface="Eras Light ITC" panose="020B0402030504020804" pitchFamily="34" charset="0"/>
              </a:rPr>
              <a:t>FIGURE </a:t>
            </a:r>
            <a:r>
              <a:rPr lang="en-US" sz="1600" b="1" dirty="0" smtClean="0">
                <a:solidFill>
                  <a:srgbClr val="0070C0"/>
                </a:solidFill>
                <a:latin typeface="Eras Light ITC" panose="020B0402030504020804" pitchFamily="34" charset="0"/>
              </a:rPr>
              <a:t>12.8</a:t>
            </a:r>
            <a:r>
              <a:rPr lang="en-US" sz="1600" b="1" dirty="0">
                <a:solidFill>
                  <a:srgbClr val="0070C0"/>
                </a:solidFill>
                <a:latin typeface="Eras Light ITC" panose="020B0402030504020804" pitchFamily="34" charset="0"/>
              </a:rPr>
              <a:t/>
            </a:r>
            <a:br>
              <a:rPr lang="en-US" sz="1600" b="1" dirty="0">
                <a:solidFill>
                  <a:srgbClr val="0070C0"/>
                </a:solidFill>
                <a:latin typeface="Eras Light ITC" panose="020B0402030504020804" pitchFamily="34" charset="0"/>
              </a:rPr>
            </a:br>
            <a:r>
              <a:rPr lang="en-US" sz="1600" spc="300" dirty="0">
                <a:solidFill>
                  <a:srgbClr val="0070C0"/>
                </a:solidFill>
                <a:latin typeface="Eras Light ITC" panose="020B0402030504020804" pitchFamily="34" charset="0"/>
              </a:rPr>
              <a:t>The Structure of a Longitudinal </a:t>
            </a:r>
            <a:r>
              <a:rPr lang="en-US" sz="1600" spc="300" dirty="0" smtClean="0">
                <a:solidFill>
                  <a:srgbClr val="0070C0"/>
                </a:solidFill>
                <a:latin typeface="Eras Light ITC" panose="020B0402030504020804" pitchFamily="34" charset="0"/>
              </a:rPr>
              <a:t>Developmental Research </a:t>
            </a:r>
            <a:r>
              <a:rPr lang="en-US" sz="1600" spc="300" dirty="0">
                <a:solidFill>
                  <a:srgbClr val="0070C0"/>
                </a:solidFill>
                <a:latin typeface="Eras Light ITC" panose="020B0402030504020804" pitchFamily="34" charset="0"/>
              </a:rPr>
              <a:t>Design</a:t>
            </a:r>
            <a:br>
              <a:rPr lang="en-US" sz="1600" spc="300" dirty="0">
                <a:solidFill>
                  <a:srgbClr val="0070C0"/>
                </a:solidFill>
                <a:latin typeface="Eras Light ITC" panose="020B0402030504020804" pitchFamily="34" charset="0"/>
              </a:rPr>
            </a:br>
            <a:r>
              <a:rPr lang="en-US" sz="1600" dirty="0">
                <a:solidFill>
                  <a:srgbClr val="0070C0"/>
                </a:solidFill>
                <a:latin typeface="Eras Light ITC" panose="020B0402030504020804" pitchFamily="34" charset="0"/>
              </a:rPr>
              <a:t>One group of participants is measured at different times as the participants age.</a:t>
            </a:r>
          </a:p>
        </p:txBody>
      </p:sp>
      <p:pic>
        <p:nvPicPr>
          <p:cNvPr id="7" name="Picture 6"/>
          <p:cNvPicPr>
            <a:picLocks noChangeAspect="1"/>
          </p:cNvPicPr>
          <p:nvPr/>
        </p:nvPicPr>
        <p:blipFill rotWithShape="1">
          <a:blip r:embed="rId2"/>
          <a:srcRect l="60234" t="62027" r="32695" b="26161"/>
          <a:stretch/>
        </p:blipFill>
        <p:spPr>
          <a:xfrm>
            <a:off x="836779" y="4276976"/>
            <a:ext cx="1549043" cy="1454841"/>
          </a:xfrm>
          <a:prstGeom prst="rect">
            <a:avLst/>
          </a:prstGeom>
        </p:spPr>
      </p:pic>
      <p:sp>
        <p:nvSpPr>
          <p:cNvPr id="12" name="Rectangle 11"/>
          <p:cNvSpPr/>
          <p:nvPr/>
        </p:nvSpPr>
        <p:spPr>
          <a:xfrm>
            <a:off x="3747031" y="4290496"/>
            <a:ext cx="1524000" cy="14277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latin typeface="Eras Light ITC" panose="020B0402030504020804" pitchFamily="34" charset="0"/>
              </a:rPr>
              <a:t>The group of</a:t>
            </a:r>
          </a:p>
          <a:p>
            <a:pPr algn="ctr"/>
            <a:r>
              <a:rPr lang="en-US" sz="1600" dirty="0" smtClean="0">
                <a:latin typeface="Eras Light ITC" panose="020B0402030504020804" pitchFamily="34" charset="0"/>
              </a:rPr>
              <a:t>40-year-old</a:t>
            </a:r>
          </a:p>
          <a:p>
            <a:pPr algn="ctr"/>
            <a:r>
              <a:rPr lang="en-US" sz="1600" dirty="0" smtClean="0">
                <a:latin typeface="Eras Light ITC" panose="020B0402030504020804" pitchFamily="34" charset="0"/>
              </a:rPr>
              <a:t>participants</a:t>
            </a:r>
          </a:p>
          <a:p>
            <a:pPr algn="ctr"/>
            <a:r>
              <a:rPr lang="en-US" sz="1600" dirty="0" smtClean="0">
                <a:latin typeface="Eras Light ITC" panose="020B0402030504020804" pitchFamily="34" charset="0"/>
              </a:rPr>
              <a:t>measured today</a:t>
            </a:r>
            <a:endParaRPr lang="id-ID" sz="1600" dirty="0">
              <a:latin typeface="Eras Light ITC" panose="020B0402030504020804" pitchFamily="34" charset="0"/>
            </a:endParaRPr>
          </a:p>
        </p:txBody>
      </p:sp>
      <p:sp>
        <p:nvSpPr>
          <p:cNvPr id="13" name="Rectangle 12"/>
          <p:cNvSpPr/>
          <p:nvPr/>
        </p:nvSpPr>
        <p:spPr>
          <a:xfrm>
            <a:off x="6765366" y="4290495"/>
            <a:ext cx="1524000" cy="14277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latin typeface="Eras Light ITC" panose="020B0402030504020804" pitchFamily="34" charset="0"/>
              </a:rPr>
              <a:t>The same group of participants</a:t>
            </a:r>
          </a:p>
          <a:p>
            <a:pPr algn="ctr"/>
            <a:r>
              <a:rPr lang="en-US" sz="1600" dirty="0" smtClean="0">
                <a:latin typeface="Eras Light ITC" panose="020B0402030504020804" pitchFamily="34" charset="0"/>
              </a:rPr>
              <a:t>measured 20</a:t>
            </a:r>
          </a:p>
          <a:p>
            <a:pPr algn="ctr"/>
            <a:r>
              <a:rPr lang="en-US" sz="1600" dirty="0" smtClean="0">
                <a:latin typeface="Eras Light ITC" panose="020B0402030504020804" pitchFamily="34" charset="0"/>
              </a:rPr>
              <a:t>years later at</a:t>
            </a:r>
          </a:p>
          <a:p>
            <a:pPr algn="ctr"/>
            <a:r>
              <a:rPr lang="en-US" sz="1600" dirty="0" smtClean="0">
                <a:latin typeface="Eras Light ITC" panose="020B0402030504020804" pitchFamily="34" charset="0"/>
              </a:rPr>
              <a:t>60 years old</a:t>
            </a:r>
            <a:endParaRPr lang="id-ID" sz="1600" dirty="0">
              <a:latin typeface="Eras Light ITC" panose="020B0402030504020804" pitchFamily="34" charset="0"/>
            </a:endParaRPr>
          </a:p>
        </p:txBody>
      </p:sp>
      <p:sp>
        <p:nvSpPr>
          <p:cNvPr id="14" name="Rectangle 13"/>
          <p:cNvSpPr/>
          <p:nvPr/>
        </p:nvSpPr>
        <p:spPr>
          <a:xfrm>
            <a:off x="9783701" y="4297970"/>
            <a:ext cx="1524000" cy="14277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latin typeface="Eras Light ITC" panose="020B0402030504020804" pitchFamily="34" charset="0"/>
              </a:rPr>
              <a:t>The same group of participants</a:t>
            </a:r>
          </a:p>
          <a:p>
            <a:pPr algn="ctr"/>
            <a:r>
              <a:rPr lang="en-US" sz="1400" dirty="0" smtClean="0">
                <a:latin typeface="Eras Light ITC" panose="020B0402030504020804" pitchFamily="34" charset="0"/>
              </a:rPr>
              <a:t>measured another 20 years later at 80 years old</a:t>
            </a:r>
            <a:endParaRPr lang="id-ID" sz="1400" dirty="0">
              <a:latin typeface="Eras Light ITC" panose="020B0402030504020804" pitchFamily="34" charset="0"/>
            </a:endParaRPr>
          </a:p>
        </p:txBody>
      </p:sp>
      <p:sp>
        <p:nvSpPr>
          <p:cNvPr id="15" name="Right Arrow 14"/>
          <p:cNvSpPr/>
          <p:nvPr/>
        </p:nvSpPr>
        <p:spPr>
          <a:xfrm>
            <a:off x="2385822" y="4297970"/>
            <a:ext cx="1228083" cy="1225248"/>
          </a:xfrm>
          <a:prstGeom prst="rightArrow">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ight Arrow 15"/>
          <p:cNvSpPr/>
          <p:nvPr/>
        </p:nvSpPr>
        <p:spPr>
          <a:xfrm>
            <a:off x="5404157" y="4397334"/>
            <a:ext cx="1228083" cy="1225248"/>
          </a:xfrm>
          <a:prstGeom prst="rightArrow">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latin typeface="Eras Light ITC" panose="020B0402030504020804" pitchFamily="34" charset="0"/>
              </a:rPr>
              <a:t>20 Years</a:t>
            </a:r>
            <a:endParaRPr lang="id-ID" sz="1600" b="1" i="1" dirty="0">
              <a:latin typeface="Eras Light ITC" panose="020B0402030504020804" pitchFamily="34" charset="0"/>
            </a:endParaRPr>
          </a:p>
        </p:txBody>
      </p:sp>
      <p:sp>
        <p:nvSpPr>
          <p:cNvPr id="17" name="Right Arrow 16"/>
          <p:cNvSpPr/>
          <p:nvPr/>
        </p:nvSpPr>
        <p:spPr>
          <a:xfrm>
            <a:off x="8422492" y="4361628"/>
            <a:ext cx="1228083" cy="1225248"/>
          </a:xfrm>
          <a:prstGeom prst="rightArrow">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latin typeface="Eras Light ITC" panose="020B0402030504020804" pitchFamily="34" charset="0"/>
              </a:rPr>
              <a:t>20 Years</a:t>
            </a:r>
            <a:endParaRPr lang="id-ID" sz="1600" b="1" i="1" dirty="0">
              <a:latin typeface="Eras Light ITC" panose="020B0402030504020804" pitchFamily="34" charset="0"/>
            </a:endParaRPr>
          </a:p>
        </p:txBody>
      </p:sp>
      <p:sp>
        <p:nvSpPr>
          <p:cNvPr id="18" name="Rectangle 17"/>
          <p:cNvSpPr/>
          <p:nvPr/>
        </p:nvSpPr>
        <p:spPr>
          <a:xfrm>
            <a:off x="836779" y="3445979"/>
            <a:ext cx="1549043" cy="830997"/>
          </a:xfrm>
          <a:prstGeom prst="rect">
            <a:avLst/>
          </a:prstGeom>
        </p:spPr>
        <p:txBody>
          <a:bodyPr wrap="square">
            <a:spAutoFit/>
          </a:bodyPr>
          <a:lstStyle/>
          <a:p>
            <a:pPr marL="45720" indent="0" algn="ctr">
              <a:spcBef>
                <a:spcPts val="0"/>
              </a:spcBef>
              <a:buNone/>
            </a:pPr>
            <a:r>
              <a:rPr lang="en-US" sz="1600" dirty="0">
                <a:solidFill>
                  <a:srgbClr val="0070C0"/>
                </a:solidFill>
                <a:latin typeface="Eras Light ITC" panose="020B0402030504020804" pitchFamily="34" charset="0"/>
              </a:rPr>
              <a:t>One Sample of</a:t>
            </a:r>
          </a:p>
          <a:p>
            <a:pPr marL="45720" indent="0" algn="ctr">
              <a:spcBef>
                <a:spcPts val="0"/>
              </a:spcBef>
              <a:buNone/>
            </a:pPr>
            <a:r>
              <a:rPr lang="en-US" sz="1600" dirty="0">
                <a:solidFill>
                  <a:srgbClr val="0070C0"/>
                </a:solidFill>
                <a:latin typeface="Eras Light ITC" panose="020B0402030504020804" pitchFamily="34" charset="0"/>
              </a:rPr>
              <a:t>40-Year-Old</a:t>
            </a:r>
          </a:p>
          <a:p>
            <a:pPr marL="45720" indent="0" algn="ctr">
              <a:spcBef>
                <a:spcPts val="0"/>
              </a:spcBef>
              <a:buNone/>
            </a:pPr>
            <a:r>
              <a:rPr lang="en-US" sz="1600" dirty="0">
                <a:solidFill>
                  <a:srgbClr val="0070C0"/>
                </a:solidFill>
                <a:latin typeface="Eras Light ITC" panose="020B0402030504020804" pitchFamily="34" charset="0"/>
              </a:rPr>
              <a:t>Participants</a:t>
            </a:r>
          </a:p>
        </p:txBody>
      </p:sp>
    </p:spTree>
    <p:extLst>
      <p:ext uri="{BB962C8B-B14F-4D97-AF65-F5344CB8AC3E}">
        <p14:creationId xmlns:p14="http://schemas.microsoft.com/office/powerpoint/2010/main" val="949736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Title 1"/>
          <p:cNvSpPr txBox="1">
            <a:spLocks/>
          </p:cNvSpPr>
          <p:nvPr/>
        </p:nvSpPr>
        <p:spPr>
          <a:xfrm>
            <a:off x="1409350" y="642188"/>
            <a:ext cx="933750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Strengths and </a:t>
            </a: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Weaknesses</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
        <p:nvSpPr>
          <p:cNvPr id="8" name="Rectangle 7"/>
          <p:cNvSpPr/>
          <p:nvPr/>
        </p:nvSpPr>
        <p:spPr>
          <a:xfrm>
            <a:off x="1140337" y="4854891"/>
            <a:ext cx="9875533" cy="1015663"/>
          </a:xfrm>
          <a:prstGeom prst="rect">
            <a:avLst/>
          </a:prstGeom>
        </p:spPr>
        <p:txBody>
          <a:bodyPr wrap="square">
            <a:spAutoFit/>
          </a:bodyPr>
          <a:lstStyle/>
          <a:p>
            <a:pPr marL="45720" indent="0" algn="ctr">
              <a:spcBef>
                <a:spcPts val="0"/>
              </a:spcBef>
              <a:buNone/>
            </a:pPr>
            <a:r>
              <a:rPr lang="en-US" sz="2000" b="1" dirty="0">
                <a:solidFill>
                  <a:srgbClr val="0070C0"/>
                </a:solidFill>
                <a:latin typeface="Eras Light ITC" panose="020B0402030504020804" pitchFamily="34" charset="0"/>
              </a:rPr>
              <a:t>TABLE </a:t>
            </a:r>
            <a:r>
              <a:rPr lang="en-US" sz="2000" b="1" dirty="0" smtClean="0">
                <a:solidFill>
                  <a:srgbClr val="0070C0"/>
                </a:solidFill>
                <a:latin typeface="Eras Light ITC" panose="020B0402030504020804" pitchFamily="34" charset="0"/>
              </a:rPr>
              <a:t>12.1</a:t>
            </a:r>
            <a:r>
              <a:rPr lang="en-US" sz="2000" b="1" dirty="0">
                <a:solidFill>
                  <a:srgbClr val="0070C0"/>
                </a:solidFill>
                <a:latin typeface="Eras Light ITC" panose="020B0402030504020804" pitchFamily="34" charset="0"/>
              </a:rPr>
              <a:t/>
            </a:r>
            <a:br>
              <a:rPr lang="en-US" sz="2000" b="1" dirty="0">
                <a:solidFill>
                  <a:srgbClr val="0070C0"/>
                </a:solidFill>
                <a:latin typeface="Eras Light ITC" panose="020B0402030504020804" pitchFamily="34" charset="0"/>
              </a:rPr>
            </a:br>
            <a:r>
              <a:rPr lang="en-US" sz="2000" spc="300" dirty="0">
                <a:solidFill>
                  <a:srgbClr val="0070C0"/>
                </a:solidFill>
                <a:latin typeface="Eras Light ITC" panose="020B0402030504020804" pitchFamily="34" charset="0"/>
              </a:rPr>
              <a:t>Strengths and Weaknesses of Cross-Sectional</a:t>
            </a:r>
          </a:p>
          <a:p>
            <a:pPr marL="45720" indent="0" algn="ctr">
              <a:spcBef>
                <a:spcPts val="0"/>
              </a:spcBef>
              <a:buNone/>
            </a:pPr>
            <a:r>
              <a:rPr lang="en-US" sz="2000" spc="300" dirty="0">
                <a:solidFill>
                  <a:srgbClr val="0070C0"/>
                </a:solidFill>
                <a:latin typeface="Eras Light ITC" panose="020B0402030504020804" pitchFamily="34" charset="0"/>
              </a:rPr>
              <a:t>and Longitudinal Developmental Research Designs</a:t>
            </a:r>
          </a:p>
        </p:txBody>
      </p:sp>
      <p:graphicFrame>
        <p:nvGraphicFramePr>
          <p:cNvPr id="2" name="Table 1"/>
          <p:cNvGraphicFramePr>
            <a:graphicFrameLocks noGrp="1"/>
          </p:cNvGraphicFramePr>
          <p:nvPr>
            <p:extLst>
              <p:ext uri="{D42A27DB-BD31-4B8C-83A1-F6EECF244321}">
                <p14:modId xmlns:p14="http://schemas.microsoft.com/office/powerpoint/2010/main" val="595239191"/>
              </p:ext>
            </p:extLst>
          </p:nvPr>
        </p:nvGraphicFramePr>
        <p:xfrm>
          <a:off x="1244372" y="2603570"/>
          <a:ext cx="9771498" cy="1925320"/>
        </p:xfrm>
        <a:graphic>
          <a:graphicData uri="http://schemas.openxmlformats.org/drawingml/2006/table">
            <a:tbl>
              <a:tblPr firstRow="1" bandRow="1">
                <a:tableStyleId>{5C22544A-7EE6-4342-B048-85BDC9FD1C3A}</a:tableStyleId>
              </a:tblPr>
              <a:tblGrid>
                <a:gridCol w="1351399"/>
                <a:gridCol w="4267200"/>
                <a:gridCol w="4152899"/>
              </a:tblGrid>
              <a:tr h="370840">
                <a:tc>
                  <a:txBody>
                    <a:bodyPr/>
                    <a:lstStyle/>
                    <a:p>
                      <a:endParaRPr lang="id-ID" sz="1800" dirty="0">
                        <a:latin typeface="Eras Light ITC" panose="020B0402030504020804" pitchFamily="34" charset="0"/>
                      </a:endParaRPr>
                    </a:p>
                  </a:txBody>
                  <a:tcPr/>
                </a:tc>
                <a:tc>
                  <a:txBody>
                    <a:bodyPr/>
                    <a:lstStyle/>
                    <a:p>
                      <a:r>
                        <a:rPr lang="id-ID" sz="1800" b="1" i="0" u="none" strike="noStrike" kern="1200" baseline="0" dirty="0" smtClean="0">
                          <a:solidFill>
                            <a:schemeClr val="lt1"/>
                          </a:solidFill>
                          <a:latin typeface="Eras Light ITC" panose="020B0402030504020804" pitchFamily="34" charset="0"/>
                          <a:ea typeface="+mn-ea"/>
                          <a:cs typeface="+mn-cs"/>
                        </a:rPr>
                        <a:t>Longitudinal Research</a:t>
                      </a:r>
                      <a:endParaRPr lang="id-ID" sz="1800" b="1" dirty="0">
                        <a:latin typeface="Eras Light ITC" panose="020B0402030504020804" pitchFamily="34" charset="0"/>
                      </a:endParaRPr>
                    </a:p>
                  </a:txBody>
                  <a:tcPr/>
                </a:tc>
                <a:tc>
                  <a:txBody>
                    <a:bodyPr/>
                    <a:lstStyle/>
                    <a:p>
                      <a:r>
                        <a:rPr lang="en-US" sz="1800" b="1" noProof="0" dirty="0" smtClean="0">
                          <a:latin typeface="Eras Light ITC" panose="020B0402030504020804" pitchFamily="34" charset="0"/>
                        </a:rPr>
                        <a:t>Cross-Sectional</a:t>
                      </a:r>
                      <a:r>
                        <a:rPr lang="id-ID" sz="1800" b="1" dirty="0" smtClean="0">
                          <a:latin typeface="Eras Light ITC" panose="020B0402030504020804" pitchFamily="34" charset="0"/>
                        </a:rPr>
                        <a:t> Research</a:t>
                      </a:r>
                      <a:endParaRPr lang="id-ID" sz="1800" b="1" dirty="0">
                        <a:latin typeface="Eras Light ITC" panose="020B0402030504020804" pitchFamily="34" charset="0"/>
                      </a:endParaRPr>
                    </a:p>
                  </a:txBody>
                  <a:tcPr/>
                </a:tc>
              </a:tr>
              <a:tr h="370840">
                <a:tc>
                  <a:txBody>
                    <a:bodyPr/>
                    <a:lstStyle/>
                    <a:p>
                      <a:r>
                        <a:rPr lang="en-US" sz="1800" b="1" noProof="0" dirty="0" smtClean="0">
                          <a:latin typeface="Eras Light ITC" panose="020B0402030504020804" pitchFamily="34" charset="0"/>
                        </a:rPr>
                        <a:t>Strengths</a:t>
                      </a:r>
                      <a:endParaRPr lang="en-US" sz="1800" b="1" noProof="0" dirty="0">
                        <a:latin typeface="Eras Light ITC" panose="020B0402030504020804" pitchFamily="34" charset="0"/>
                      </a:endParaRPr>
                    </a:p>
                  </a:txBody>
                  <a:tcPr/>
                </a:tc>
                <a:tc>
                  <a:txBody>
                    <a:bodyPr/>
                    <a:lstStyle/>
                    <a:p>
                      <a:r>
                        <a:rPr lang="en-US" sz="1800" dirty="0" smtClean="0">
                          <a:latin typeface="Eras Light ITC" panose="020B0402030504020804" pitchFamily="34" charset="0"/>
                        </a:rPr>
                        <a:t>No cohort or generation effects </a:t>
                      </a:r>
                    </a:p>
                    <a:p>
                      <a:r>
                        <a:rPr lang="en-US" sz="1800" dirty="0" smtClean="0">
                          <a:latin typeface="Eras Light ITC" panose="020B0402030504020804" pitchFamily="34" charset="0"/>
                        </a:rPr>
                        <a:t>Assesses individual behavior changes </a:t>
                      </a:r>
                      <a:endParaRPr lang="id-ID" sz="1800" dirty="0">
                        <a:latin typeface="Eras Light ITC" panose="020B0402030504020804" pitchFamily="34" charset="0"/>
                      </a:endParaRPr>
                    </a:p>
                  </a:txBody>
                  <a:tcPr/>
                </a:tc>
                <a:tc>
                  <a:txBody>
                    <a:bodyPr/>
                    <a:lstStyle/>
                    <a:p>
                      <a:r>
                        <a:rPr lang="en-US" sz="1800" dirty="0" smtClean="0">
                          <a:latin typeface="Eras Light ITC" panose="020B0402030504020804" pitchFamily="34" charset="0"/>
                        </a:rPr>
                        <a:t>Time efficient</a:t>
                      </a:r>
                    </a:p>
                    <a:p>
                      <a:r>
                        <a:rPr lang="en-US" sz="1800" dirty="0" smtClean="0">
                          <a:latin typeface="Eras Light ITC" panose="020B0402030504020804" pitchFamily="34" charset="0"/>
                        </a:rPr>
                        <a:t>No long-term cooperation required</a:t>
                      </a:r>
                      <a:endParaRPr lang="id-ID" sz="1800" dirty="0">
                        <a:latin typeface="Eras Light ITC" panose="020B0402030504020804" pitchFamily="34" charset="0"/>
                      </a:endParaRPr>
                    </a:p>
                  </a:txBody>
                  <a:tcPr/>
                </a:tc>
              </a:tr>
              <a:tr h="370840">
                <a:tc>
                  <a:txBody>
                    <a:bodyPr/>
                    <a:lstStyle/>
                    <a:p>
                      <a:r>
                        <a:rPr lang="en-US" sz="1800" b="1" i="0" u="none" strike="noStrike" kern="1200" baseline="0" noProof="0" dirty="0" smtClean="0">
                          <a:solidFill>
                            <a:schemeClr val="dk1"/>
                          </a:solidFill>
                          <a:latin typeface="Eras Light ITC" panose="020B0402030504020804" pitchFamily="34" charset="0"/>
                          <a:ea typeface="+mn-ea"/>
                          <a:cs typeface="+mn-cs"/>
                        </a:rPr>
                        <a:t>Weaknesses</a:t>
                      </a:r>
                      <a:endParaRPr lang="en-US" sz="1800" b="1" noProof="0" dirty="0">
                        <a:latin typeface="Eras Light ITC" panose="020B0402030504020804" pitchFamily="34" charset="0"/>
                      </a:endParaRPr>
                    </a:p>
                  </a:txBody>
                  <a:tcPr/>
                </a:tc>
                <a:tc>
                  <a:txBody>
                    <a:bodyPr/>
                    <a:lstStyle/>
                    <a:p>
                      <a:r>
                        <a:rPr lang="en-US" sz="1800" b="0" i="0" u="none" strike="noStrike" kern="1200" baseline="0" dirty="0" smtClean="0">
                          <a:solidFill>
                            <a:schemeClr val="dk1"/>
                          </a:solidFill>
                          <a:latin typeface="Eras Light ITC" panose="020B0402030504020804" pitchFamily="34" charset="0"/>
                          <a:ea typeface="+mn-ea"/>
                          <a:cs typeface="+mn-cs"/>
                        </a:rPr>
                        <a:t>Time consuming</a:t>
                      </a:r>
                    </a:p>
                    <a:p>
                      <a:r>
                        <a:rPr lang="en-US" sz="1800" b="0" i="0" u="none" strike="noStrike" kern="1200" baseline="0" dirty="0" smtClean="0">
                          <a:solidFill>
                            <a:schemeClr val="dk1"/>
                          </a:solidFill>
                          <a:latin typeface="Eras Light ITC" panose="020B0402030504020804" pitchFamily="34" charset="0"/>
                          <a:ea typeface="+mn-ea"/>
                          <a:cs typeface="+mn-cs"/>
                        </a:rPr>
                        <a:t>Participant dropout may create bias </a:t>
                      </a:r>
                    </a:p>
                    <a:p>
                      <a:r>
                        <a:rPr lang="en-US" sz="1800" b="0" i="0" u="none" strike="noStrike" kern="1200" baseline="0" noProof="0" dirty="0" smtClean="0">
                          <a:solidFill>
                            <a:schemeClr val="dk1"/>
                          </a:solidFill>
                          <a:latin typeface="Eras Light ITC" panose="020B0402030504020804" pitchFamily="34" charset="0"/>
                          <a:ea typeface="+mn-ea"/>
                          <a:cs typeface="+mn-cs"/>
                        </a:rPr>
                        <a:t>Potential for practice effects</a:t>
                      </a:r>
                      <a:endParaRPr lang="en-US" sz="1800" noProof="0" dirty="0">
                        <a:latin typeface="Eras Light ITC" panose="020B0402030504020804" pitchFamily="34" charset="0"/>
                      </a:endParaRPr>
                    </a:p>
                  </a:txBody>
                  <a:tcPr/>
                </a:tc>
                <a:tc>
                  <a:txBody>
                    <a:bodyPr/>
                    <a:lstStyle/>
                    <a:p>
                      <a:r>
                        <a:rPr lang="en-US" sz="1800" b="0" i="0" u="none" strike="noStrike" kern="1200" baseline="0" dirty="0" smtClean="0">
                          <a:solidFill>
                            <a:schemeClr val="dk1"/>
                          </a:solidFill>
                          <a:latin typeface="Eras Light ITC" panose="020B0402030504020804" pitchFamily="34" charset="0"/>
                          <a:ea typeface="+mn-ea"/>
                          <a:cs typeface="+mn-cs"/>
                        </a:rPr>
                        <a:t>Individual changes not assessed</a:t>
                      </a:r>
                    </a:p>
                    <a:p>
                      <a:r>
                        <a:rPr lang="en-US" sz="1800" b="0" i="0" u="none" strike="noStrike" kern="1200" baseline="0" dirty="0" smtClean="0">
                          <a:solidFill>
                            <a:schemeClr val="dk1"/>
                          </a:solidFill>
                          <a:latin typeface="Eras Light ITC" panose="020B0402030504020804" pitchFamily="34" charset="0"/>
                          <a:ea typeface="+mn-ea"/>
                          <a:cs typeface="+mn-cs"/>
                        </a:rPr>
                        <a:t>Cohort or generation effects</a:t>
                      </a:r>
                      <a:endParaRPr lang="id-ID" sz="1800" dirty="0">
                        <a:latin typeface="Eras Light ITC" panose="020B0402030504020804" pitchFamily="34" charset="0"/>
                      </a:endParaRPr>
                    </a:p>
                  </a:txBody>
                  <a:tcPr/>
                </a:tc>
              </a:tr>
            </a:tbl>
          </a:graphicData>
        </a:graphic>
      </p:graphicFrame>
    </p:spTree>
    <p:extLst>
      <p:ext uri="{BB962C8B-B14F-4D97-AF65-F5344CB8AC3E}">
        <p14:creationId xmlns:p14="http://schemas.microsoft.com/office/powerpoint/2010/main" val="3326867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Title 1"/>
          <p:cNvSpPr txBox="1">
            <a:spLocks/>
          </p:cNvSpPr>
          <p:nvPr/>
        </p:nvSpPr>
        <p:spPr>
          <a:xfrm>
            <a:off x="1409350" y="642188"/>
            <a:ext cx="933750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Summary of </a:t>
            </a:r>
            <a: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Quasi-experimental </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and </a:t>
            </a:r>
            <a: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Nonexperimental Research Design</a:t>
            </a:r>
            <a:endParaRPr lang="id-ID"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
        <p:nvSpPr>
          <p:cNvPr id="8" name="Rectangle 7"/>
          <p:cNvSpPr/>
          <p:nvPr/>
        </p:nvSpPr>
        <p:spPr>
          <a:xfrm>
            <a:off x="233275" y="3484529"/>
            <a:ext cx="2352149" cy="1169551"/>
          </a:xfrm>
          <a:prstGeom prst="rect">
            <a:avLst/>
          </a:prstGeom>
        </p:spPr>
        <p:txBody>
          <a:bodyPr wrap="square">
            <a:spAutoFit/>
          </a:bodyPr>
          <a:lstStyle/>
          <a:p>
            <a:pPr marL="45720" indent="0" algn="ctr">
              <a:spcBef>
                <a:spcPts val="0"/>
              </a:spcBef>
              <a:buNone/>
            </a:pPr>
            <a:r>
              <a:rPr lang="en-US" sz="1400" b="1">
                <a:solidFill>
                  <a:srgbClr val="0070C0"/>
                </a:solidFill>
                <a:latin typeface="Eras Light ITC" panose="020B0402030504020804" pitchFamily="34" charset="0"/>
              </a:rPr>
              <a:t>TABLE </a:t>
            </a:r>
            <a:r>
              <a:rPr lang="en-US" sz="1400" b="1" smtClean="0">
                <a:solidFill>
                  <a:srgbClr val="0070C0"/>
                </a:solidFill>
                <a:latin typeface="Eras Light ITC" panose="020B0402030504020804" pitchFamily="34" charset="0"/>
              </a:rPr>
              <a:t>12.2</a:t>
            </a:r>
            <a:r>
              <a:rPr lang="en-US" sz="1400" b="1" dirty="0">
                <a:solidFill>
                  <a:srgbClr val="0070C0"/>
                </a:solidFill>
                <a:latin typeface="Eras Light ITC" panose="020B0402030504020804" pitchFamily="34" charset="0"/>
              </a:rPr>
              <a:t/>
            </a:r>
            <a:br>
              <a:rPr lang="en-US" sz="1400" b="1" dirty="0">
                <a:solidFill>
                  <a:srgbClr val="0070C0"/>
                </a:solidFill>
                <a:latin typeface="Eras Light ITC" panose="020B0402030504020804" pitchFamily="34" charset="0"/>
              </a:rPr>
            </a:br>
            <a:r>
              <a:rPr lang="en-US" sz="1400" spc="300" dirty="0" smtClean="0">
                <a:solidFill>
                  <a:srgbClr val="0070C0"/>
                </a:solidFill>
                <a:latin typeface="Eras Light ITC" panose="020B0402030504020804" pitchFamily="34" charset="0"/>
              </a:rPr>
              <a:t>Quasi-Experimental </a:t>
            </a:r>
          </a:p>
          <a:p>
            <a:pPr marL="45720" indent="0" algn="ctr">
              <a:spcBef>
                <a:spcPts val="0"/>
              </a:spcBef>
              <a:buNone/>
            </a:pPr>
            <a:r>
              <a:rPr lang="en-US" sz="1400" spc="300" dirty="0" smtClean="0">
                <a:solidFill>
                  <a:srgbClr val="0070C0"/>
                </a:solidFill>
                <a:latin typeface="Eras Light ITC" panose="020B0402030504020804" pitchFamily="34" charset="0"/>
              </a:rPr>
              <a:t>and </a:t>
            </a:r>
            <a:r>
              <a:rPr lang="en-US" sz="1400" spc="300" dirty="0">
                <a:solidFill>
                  <a:srgbClr val="0070C0"/>
                </a:solidFill>
                <a:latin typeface="Eras Light ITC" panose="020B0402030504020804" pitchFamily="34" charset="0"/>
              </a:rPr>
              <a:t>Nonexperimental Research Designs</a:t>
            </a:r>
          </a:p>
        </p:txBody>
      </p:sp>
      <p:graphicFrame>
        <p:nvGraphicFramePr>
          <p:cNvPr id="3" name="Table 2"/>
          <p:cNvGraphicFramePr>
            <a:graphicFrameLocks noGrp="1"/>
          </p:cNvGraphicFramePr>
          <p:nvPr>
            <p:extLst>
              <p:ext uri="{D42A27DB-BD31-4B8C-83A1-F6EECF244321}">
                <p14:modId xmlns:p14="http://schemas.microsoft.com/office/powerpoint/2010/main" val="2349044970"/>
              </p:ext>
            </p:extLst>
          </p:nvPr>
        </p:nvGraphicFramePr>
        <p:xfrm>
          <a:off x="2676917" y="1806329"/>
          <a:ext cx="8338941" cy="4749800"/>
        </p:xfrm>
        <a:graphic>
          <a:graphicData uri="http://schemas.openxmlformats.org/drawingml/2006/table">
            <a:tbl>
              <a:tblPr firstRow="1" bandRow="1">
                <a:tableStyleId>{B301B821-A1FF-4177-AEE7-76D212191A09}</a:tableStyleId>
              </a:tblPr>
              <a:tblGrid>
                <a:gridCol w="2779647"/>
                <a:gridCol w="2880529"/>
                <a:gridCol w="2678765"/>
              </a:tblGrid>
              <a:tr h="370840">
                <a:tc gridSpan="3">
                  <a:txBody>
                    <a:bodyPr/>
                    <a:lstStyle/>
                    <a:p>
                      <a:pPr algn="ctr"/>
                      <a:r>
                        <a:rPr lang="en-US" sz="1100" noProof="0" dirty="0" smtClean="0">
                          <a:latin typeface="Eras Light ITC" panose="020B0402030504020804" pitchFamily="34" charset="0"/>
                        </a:rPr>
                        <a:t>Between-Subjects Nonequivalent Group Designs</a:t>
                      </a:r>
                      <a:endParaRPr lang="en-US" sz="1100" noProof="0" dirty="0">
                        <a:latin typeface="Eras Light ITC" panose="020B0402030504020804" pitchFamily="34" charset="0"/>
                      </a:endParaRPr>
                    </a:p>
                  </a:txBody>
                  <a:tcPr anchor="ctr"/>
                </a:tc>
                <a:tc hMerge="1">
                  <a:txBody>
                    <a:bodyPr/>
                    <a:lstStyle/>
                    <a:p>
                      <a:endParaRPr lang="id-ID" dirty="0"/>
                    </a:p>
                  </a:txBody>
                  <a:tcPr/>
                </a:tc>
                <a:tc hMerge="1">
                  <a:txBody>
                    <a:bodyPr/>
                    <a:lstStyle/>
                    <a:p>
                      <a:endParaRPr lang="id-ID"/>
                    </a:p>
                  </a:txBody>
                  <a:tcPr/>
                </a:tc>
              </a:tr>
              <a:tr h="370840">
                <a:tc>
                  <a:txBody>
                    <a:bodyPr/>
                    <a:lstStyle/>
                    <a:p>
                      <a:r>
                        <a:rPr lang="en-US" sz="1100" b="1" i="0" u="none" strike="noStrike" kern="1200" baseline="0" noProof="0" dirty="0" smtClean="0">
                          <a:solidFill>
                            <a:schemeClr val="dk1"/>
                          </a:solidFill>
                          <a:latin typeface="Eras Light ITC" panose="020B0402030504020804" pitchFamily="34" charset="0"/>
                          <a:ea typeface="+mn-ea"/>
                          <a:cs typeface="+mn-cs"/>
                        </a:rPr>
                        <a:t>Design Name</a:t>
                      </a:r>
                      <a:endParaRPr lang="en-US" sz="1100" noProof="0" dirty="0">
                        <a:latin typeface="Eras Light ITC" panose="020B0402030504020804" pitchFamily="34" charset="0"/>
                      </a:endParaRPr>
                    </a:p>
                  </a:txBody>
                  <a:tcPr anchor="ctr"/>
                </a:tc>
                <a:tc>
                  <a:txBody>
                    <a:bodyPr/>
                    <a:lstStyle/>
                    <a:p>
                      <a:r>
                        <a:rPr lang="en-US" sz="1100" b="1" i="0" u="none" strike="noStrike" kern="1200" baseline="0" noProof="0" dirty="0" smtClean="0">
                          <a:solidFill>
                            <a:schemeClr val="dk1"/>
                          </a:solidFill>
                          <a:latin typeface="Eras Light ITC" panose="020B0402030504020804" pitchFamily="34" charset="0"/>
                          <a:ea typeface="+mn-ea"/>
                          <a:cs typeface="+mn-cs"/>
                        </a:rPr>
                        <a:t>Description</a:t>
                      </a:r>
                      <a:endParaRPr lang="en-US" sz="1100" noProof="0" dirty="0">
                        <a:latin typeface="Eras Light ITC" panose="020B0402030504020804" pitchFamily="34" charset="0"/>
                      </a:endParaRPr>
                    </a:p>
                  </a:txBody>
                  <a:tcPr anchor="ctr"/>
                </a:tc>
                <a:tc>
                  <a:txBody>
                    <a:bodyPr/>
                    <a:lstStyle/>
                    <a:p>
                      <a:r>
                        <a:rPr lang="en-US" sz="1100" b="1" i="0" u="none" strike="noStrike" kern="1200" baseline="0" noProof="0" dirty="0" smtClean="0">
                          <a:solidFill>
                            <a:schemeClr val="dk1"/>
                          </a:solidFill>
                          <a:latin typeface="Eras Light ITC" panose="020B0402030504020804" pitchFamily="34" charset="0"/>
                          <a:ea typeface="+mn-ea"/>
                          <a:cs typeface="+mn-cs"/>
                        </a:rPr>
                        <a:t>Classification</a:t>
                      </a:r>
                      <a:endParaRPr lang="en-US" sz="1100" noProof="0" dirty="0">
                        <a:latin typeface="Eras Light ITC" panose="020B0402030504020804" pitchFamily="34" charset="0"/>
                      </a:endParaRPr>
                    </a:p>
                  </a:txBody>
                  <a:tcPr anchor="ctr"/>
                </a:tc>
              </a:tr>
              <a:tr h="370840">
                <a:tc>
                  <a:txBody>
                    <a:bodyPr/>
                    <a:lstStyle/>
                    <a:p>
                      <a:r>
                        <a:rPr lang="en-US" sz="1100" b="0" i="0" u="none" strike="noStrike" baseline="0" dirty="0" smtClean="0">
                          <a:latin typeface="Eras Light ITC" panose="020B0402030504020804" pitchFamily="34" charset="0"/>
                        </a:rPr>
                        <a:t>Differential research</a:t>
                      </a:r>
                      <a:endParaRPr lang="id-ID" sz="2800" dirty="0">
                        <a:latin typeface="Eras Light ITC" panose="020B0402030504020804" pitchFamily="34" charset="0"/>
                      </a:endParaRPr>
                    </a:p>
                  </a:txBody>
                  <a:tcPr anchor="ctr">
                    <a:solidFill>
                      <a:schemeClr val="bg1"/>
                    </a:solidFill>
                  </a:tcPr>
                </a:tc>
                <a:tc>
                  <a:txBody>
                    <a:bodyPr/>
                    <a:lstStyle/>
                    <a:p>
                      <a:r>
                        <a:rPr lang="en-US" sz="1100" b="0" i="0" u="none" strike="noStrike" baseline="0" dirty="0" smtClean="0">
                          <a:latin typeface="Eras Light ITC" panose="020B0402030504020804" pitchFamily="34" charset="0"/>
                        </a:rPr>
                        <a:t>Compares preexisting groups</a:t>
                      </a:r>
                      <a:endParaRPr lang="id-ID" sz="2800" dirty="0">
                        <a:latin typeface="Eras Light ITC" panose="020B0402030504020804" pitchFamily="34" charset="0"/>
                      </a:endParaRPr>
                    </a:p>
                  </a:txBody>
                  <a:tcPr anchor="ctr">
                    <a:solidFill>
                      <a:schemeClr val="bg1"/>
                    </a:solidFill>
                  </a:tcPr>
                </a:tc>
                <a:tc>
                  <a:txBody>
                    <a:bodyPr/>
                    <a:lstStyle/>
                    <a:p>
                      <a:r>
                        <a:rPr lang="en-US" sz="1100" b="0" i="0" u="none" strike="noStrike" baseline="0" dirty="0" smtClean="0">
                          <a:latin typeface="Eras Light ITC" panose="020B0402030504020804" pitchFamily="34" charset="0"/>
                        </a:rPr>
                        <a:t>Nonexperimental</a:t>
                      </a:r>
                      <a:endParaRPr lang="id-ID" sz="2800" dirty="0">
                        <a:latin typeface="Eras Light ITC" panose="020B0402030504020804" pitchFamily="34" charset="0"/>
                      </a:endParaRPr>
                    </a:p>
                  </a:txBody>
                  <a:tcPr anchor="ctr">
                    <a:solidFill>
                      <a:schemeClr val="bg1"/>
                    </a:solidFill>
                  </a:tcPr>
                </a:tc>
              </a:tr>
              <a:tr h="370840">
                <a:tc>
                  <a:txBody>
                    <a:bodyPr/>
                    <a:lstStyle/>
                    <a:p>
                      <a:r>
                        <a:rPr lang="en-US" sz="1100" b="0" i="0" u="none" strike="noStrike" kern="1200" baseline="0" dirty="0" smtClean="0">
                          <a:solidFill>
                            <a:schemeClr val="dk1"/>
                          </a:solidFill>
                          <a:latin typeface="Eras Light ITC" panose="020B0402030504020804" pitchFamily="34" charset="0"/>
                          <a:ea typeface="+mn-ea"/>
                          <a:cs typeface="+mn-cs"/>
                        </a:rPr>
                        <a:t>Posttest-only nonequivalent control group design </a:t>
                      </a:r>
                      <a:endParaRPr lang="id-ID" sz="1100" dirty="0">
                        <a:latin typeface="Eras Light ITC" panose="020B0402030504020804" pitchFamily="34" charset="0"/>
                      </a:endParaRPr>
                    </a:p>
                  </a:txBody>
                  <a:tcPr anchor="ctr">
                    <a:solidFill>
                      <a:schemeClr val="bg1"/>
                    </a:solidFill>
                  </a:tcPr>
                </a:tc>
                <a:tc>
                  <a:txBody>
                    <a:bodyPr/>
                    <a:lstStyle/>
                    <a:p>
                      <a:r>
                        <a:rPr lang="en-US" sz="1100" b="0" i="0" u="none" strike="noStrike" kern="1200" baseline="0" dirty="0" smtClean="0">
                          <a:solidFill>
                            <a:schemeClr val="dk1"/>
                          </a:solidFill>
                          <a:latin typeface="Eras Light ITC" panose="020B0402030504020804" pitchFamily="34" charset="0"/>
                          <a:ea typeface="+mn-ea"/>
                          <a:cs typeface="+mn-cs"/>
                        </a:rPr>
                        <a:t>Compares preexisting groups after one group </a:t>
                      </a:r>
                    </a:p>
                    <a:p>
                      <a:r>
                        <a:rPr lang="en-US" sz="1100" b="0" i="0" u="none" strike="noStrike" kern="1200" baseline="0" dirty="0" smtClean="0">
                          <a:solidFill>
                            <a:schemeClr val="dk1"/>
                          </a:solidFill>
                          <a:latin typeface="Eras Light ITC" panose="020B0402030504020804" pitchFamily="34" charset="0"/>
                          <a:ea typeface="+mn-ea"/>
                          <a:cs typeface="+mn-cs"/>
                        </a:rPr>
                        <a:t>receives a treatment</a:t>
                      </a:r>
                      <a:endParaRPr lang="id-ID" sz="1100" dirty="0">
                        <a:latin typeface="Eras Light ITC" panose="020B0402030504020804" pitchFamily="34" charset="0"/>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Eras Light ITC" panose="020B0402030504020804" pitchFamily="34" charset="0"/>
                          <a:ea typeface="+mn-ea"/>
                          <a:cs typeface="+mn-cs"/>
                        </a:rPr>
                        <a:t>Nonexperimental</a:t>
                      </a:r>
                    </a:p>
                    <a:p>
                      <a:endParaRPr lang="id-ID" sz="1100" dirty="0">
                        <a:latin typeface="Eras Light ITC" panose="020B0402030504020804" pitchFamily="34" charset="0"/>
                      </a:endParaRPr>
                    </a:p>
                  </a:txBody>
                  <a:tcPr anchor="ctr">
                    <a:solidFill>
                      <a:schemeClr val="bg1"/>
                    </a:solidFill>
                  </a:tcPr>
                </a:tc>
              </a:tr>
              <a:tr h="370840">
                <a:tc>
                  <a:txBody>
                    <a:bodyPr/>
                    <a:lstStyle/>
                    <a:p>
                      <a:r>
                        <a:rPr lang="en-US" sz="1100" b="0" i="0" u="none" strike="noStrike" kern="1200" baseline="0" dirty="0" smtClean="0">
                          <a:solidFill>
                            <a:schemeClr val="dk1"/>
                          </a:solidFill>
                          <a:latin typeface="Eras Light ITC" panose="020B0402030504020804" pitchFamily="34" charset="0"/>
                          <a:ea typeface="+mn-ea"/>
                          <a:cs typeface="+mn-cs"/>
                        </a:rPr>
                        <a:t>Pretest–posttest nonequivalent </a:t>
                      </a:r>
                      <a:r>
                        <a:rPr lang="en-US" sz="1100" b="0" i="0" u="none" strike="noStrike" kern="1200" baseline="0" noProof="0" dirty="0" smtClean="0">
                          <a:solidFill>
                            <a:schemeClr val="dk1"/>
                          </a:solidFill>
                          <a:latin typeface="Eras Light ITC" panose="020B0402030504020804" pitchFamily="34" charset="0"/>
                          <a:ea typeface="+mn-ea"/>
                          <a:cs typeface="+mn-cs"/>
                        </a:rPr>
                        <a:t>control group design</a:t>
                      </a:r>
                      <a:endParaRPr lang="en-US" sz="1100" noProof="0" dirty="0">
                        <a:latin typeface="Eras Light ITC" panose="020B0402030504020804" pitchFamily="34" charset="0"/>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Eras Light ITC" panose="020B0402030504020804" pitchFamily="34" charset="0"/>
                          <a:ea typeface="+mn-ea"/>
                          <a:cs typeface="+mn-cs"/>
                        </a:rPr>
                        <a:t> Compares preexisting groups before and after one group receives a treatment</a:t>
                      </a:r>
                      <a:endParaRPr lang="id-ID" sz="1100" dirty="0">
                        <a:latin typeface="Eras Light ITC" panose="020B0402030504020804" pitchFamily="34" charset="0"/>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Eras Light ITC" panose="020B0402030504020804" pitchFamily="34" charset="0"/>
                          <a:ea typeface="+mn-ea"/>
                          <a:cs typeface="+mn-cs"/>
                        </a:rPr>
                        <a:t>Quasi-experimental</a:t>
                      </a:r>
                    </a:p>
                    <a:p>
                      <a:endParaRPr lang="id-ID" sz="1100" dirty="0">
                        <a:latin typeface="Eras Light ITC" panose="020B0402030504020804" pitchFamily="34" charset="0"/>
                      </a:endParaRPr>
                    </a:p>
                  </a:txBody>
                  <a:tcPr anchor="ctr">
                    <a:solidFill>
                      <a:schemeClr val="bg1"/>
                    </a:solidFill>
                  </a:tcPr>
                </a:tc>
              </a:tr>
              <a:tr h="370840">
                <a:tc>
                  <a:txBody>
                    <a:bodyPr/>
                    <a:lstStyle/>
                    <a:p>
                      <a:r>
                        <a:rPr lang="en-US" sz="1100" b="0" i="0" u="none" strike="noStrike" kern="1200" baseline="0" dirty="0" smtClean="0">
                          <a:solidFill>
                            <a:schemeClr val="dk1"/>
                          </a:solidFill>
                          <a:latin typeface="Eras Light ITC" panose="020B0402030504020804" pitchFamily="34" charset="0"/>
                          <a:ea typeface="+mn-ea"/>
                          <a:cs typeface="+mn-cs"/>
                        </a:rPr>
                        <a:t>Cross-sectional developmental </a:t>
                      </a:r>
                      <a:r>
                        <a:rPr lang="en-US" sz="1100" b="0" i="0" u="none" strike="noStrike" kern="1200" baseline="0" noProof="0" dirty="0" smtClean="0">
                          <a:solidFill>
                            <a:schemeClr val="dk1"/>
                          </a:solidFill>
                          <a:latin typeface="Eras Light ITC" panose="020B0402030504020804" pitchFamily="34" charset="0"/>
                          <a:ea typeface="+mn-ea"/>
                          <a:cs typeface="+mn-cs"/>
                        </a:rPr>
                        <a:t>design</a:t>
                      </a:r>
                      <a:endParaRPr lang="en-US" sz="1100" noProof="0" dirty="0">
                        <a:latin typeface="Eras Light ITC" panose="020B0402030504020804" pitchFamily="34" charset="0"/>
                      </a:endParaRPr>
                    </a:p>
                  </a:txBody>
                  <a:tcPr anchor="ctr">
                    <a:solidFill>
                      <a:schemeClr val="bg1"/>
                    </a:solidFill>
                  </a:tcPr>
                </a:tc>
                <a:tc>
                  <a:txBody>
                    <a:bodyPr/>
                    <a:lstStyle/>
                    <a:p>
                      <a:r>
                        <a:rPr lang="en-US" sz="1100" b="0" i="0" u="none" strike="noStrike" kern="1200" baseline="0" dirty="0" smtClean="0">
                          <a:solidFill>
                            <a:schemeClr val="dk1"/>
                          </a:solidFill>
                          <a:latin typeface="Eras Light ITC" panose="020B0402030504020804" pitchFamily="34" charset="0"/>
                          <a:ea typeface="+mn-ea"/>
                          <a:cs typeface="+mn-cs"/>
                        </a:rPr>
                        <a:t>Compares preexisting groups of different ages</a:t>
                      </a:r>
                      <a:endParaRPr lang="id-ID" sz="1100" dirty="0">
                        <a:latin typeface="Eras Light ITC" panose="020B0402030504020804" pitchFamily="34" charset="0"/>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Eras Light ITC" panose="020B0402030504020804" pitchFamily="34" charset="0"/>
                          <a:ea typeface="+mn-ea"/>
                          <a:cs typeface="+mn-cs"/>
                        </a:rPr>
                        <a:t>Nonexperimental</a:t>
                      </a:r>
                    </a:p>
                    <a:p>
                      <a:endParaRPr lang="id-ID" sz="1100" dirty="0">
                        <a:latin typeface="Eras Light ITC" panose="020B0402030504020804" pitchFamily="34" charset="0"/>
                      </a:endParaRPr>
                    </a:p>
                  </a:txBody>
                  <a:tcPr anchor="ctr">
                    <a:solidFill>
                      <a:schemeClr val="bg1"/>
                    </a:solidFill>
                  </a:tcPr>
                </a:tc>
              </a:tr>
              <a:tr h="370840">
                <a:tc gridSpan="3">
                  <a:txBody>
                    <a:bodyPr/>
                    <a:lstStyle/>
                    <a:p>
                      <a:pPr algn="ctr"/>
                      <a:r>
                        <a:rPr lang="en-US" sz="1100" b="1" i="0" u="none" strike="noStrike" kern="1200" baseline="0" noProof="0" dirty="0" smtClean="0">
                          <a:solidFill>
                            <a:schemeClr val="bg1"/>
                          </a:solidFill>
                          <a:latin typeface="Eras Light ITC" panose="020B0402030504020804" pitchFamily="34" charset="0"/>
                          <a:ea typeface="+mn-ea"/>
                          <a:cs typeface="+mn-cs"/>
                        </a:rPr>
                        <a:t>Within-Subjects Pre–Post Designs</a:t>
                      </a:r>
                      <a:endParaRPr lang="en-US" sz="1100" noProof="0" dirty="0">
                        <a:solidFill>
                          <a:schemeClr val="bg1"/>
                        </a:solidFill>
                        <a:latin typeface="Eras Light ITC" panose="020B0402030504020804" pitchFamily="34" charset="0"/>
                      </a:endParaRPr>
                    </a:p>
                  </a:txBody>
                  <a:tcPr anchor="ctr">
                    <a:solidFill>
                      <a:srgbClr val="1CADE4"/>
                    </a:solidFill>
                  </a:tcPr>
                </a:tc>
                <a:tc hMerge="1">
                  <a:txBody>
                    <a:bodyPr/>
                    <a:lstStyle/>
                    <a:p>
                      <a:endParaRPr lang="id-ID" dirty="0"/>
                    </a:p>
                  </a:txBody>
                  <a:tcPr>
                    <a:solidFill>
                      <a:srgbClr val="1CADE4"/>
                    </a:solidFill>
                  </a:tcPr>
                </a:tc>
                <a:tc hMerge="1">
                  <a:txBody>
                    <a:bodyPr/>
                    <a:lstStyle/>
                    <a:p>
                      <a:endParaRPr lang="id-ID"/>
                    </a:p>
                  </a:txBody>
                  <a:tcPr/>
                </a:tc>
              </a:tr>
              <a:tr h="370840">
                <a:tc>
                  <a:txBody>
                    <a:bodyPr/>
                    <a:lstStyle/>
                    <a:p>
                      <a:r>
                        <a:rPr lang="en-US" sz="1100" b="1" i="0" u="none" strike="noStrike" kern="1200" baseline="0" noProof="0" dirty="0" smtClean="0">
                          <a:solidFill>
                            <a:schemeClr val="dk1"/>
                          </a:solidFill>
                          <a:latin typeface="Eras Light ITC" panose="020B0402030504020804" pitchFamily="34" charset="0"/>
                          <a:ea typeface="+mn-ea"/>
                          <a:cs typeface="+mn-cs"/>
                        </a:rPr>
                        <a:t>Design Name</a:t>
                      </a:r>
                      <a:endParaRPr lang="en-US" sz="1100" noProof="0" dirty="0">
                        <a:latin typeface="Eras Light ITC" panose="020B0402030504020804" pitchFamily="34" charset="0"/>
                      </a:endParaRPr>
                    </a:p>
                  </a:txBody>
                  <a:tcPr anchor="ctr">
                    <a:solidFill>
                      <a:srgbClr val="E7F1FA"/>
                    </a:solidFill>
                  </a:tcPr>
                </a:tc>
                <a:tc>
                  <a:txBody>
                    <a:bodyPr/>
                    <a:lstStyle/>
                    <a:p>
                      <a:r>
                        <a:rPr lang="en-US" sz="1100" b="1" i="0" u="none" strike="noStrike" kern="1200" baseline="0" noProof="0" dirty="0" smtClean="0">
                          <a:solidFill>
                            <a:schemeClr val="dk1"/>
                          </a:solidFill>
                          <a:latin typeface="Eras Light ITC" panose="020B0402030504020804" pitchFamily="34" charset="0"/>
                          <a:ea typeface="+mn-ea"/>
                          <a:cs typeface="+mn-cs"/>
                        </a:rPr>
                        <a:t>Description</a:t>
                      </a:r>
                      <a:endParaRPr lang="en-US" sz="1100" noProof="0" dirty="0">
                        <a:latin typeface="Eras Light ITC" panose="020B0402030504020804" pitchFamily="34" charset="0"/>
                      </a:endParaRPr>
                    </a:p>
                  </a:txBody>
                  <a:tcPr anchor="ctr">
                    <a:solidFill>
                      <a:srgbClr val="E7F1FA"/>
                    </a:solidFill>
                  </a:tcPr>
                </a:tc>
                <a:tc>
                  <a:txBody>
                    <a:bodyPr/>
                    <a:lstStyle/>
                    <a:p>
                      <a:r>
                        <a:rPr lang="en-US" sz="1100" b="1" i="0" u="none" strike="noStrike" kern="1200" baseline="0" noProof="0" dirty="0" smtClean="0">
                          <a:solidFill>
                            <a:schemeClr val="dk1"/>
                          </a:solidFill>
                          <a:latin typeface="Eras Light ITC" panose="020B0402030504020804" pitchFamily="34" charset="0"/>
                          <a:ea typeface="+mn-ea"/>
                          <a:cs typeface="+mn-cs"/>
                        </a:rPr>
                        <a:t>Classification</a:t>
                      </a:r>
                      <a:endParaRPr lang="en-US" sz="1100" noProof="0" dirty="0">
                        <a:latin typeface="Eras Light ITC" panose="020B0402030504020804" pitchFamily="34" charset="0"/>
                      </a:endParaRPr>
                    </a:p>
                  </a:txBody>
                  <a:tcPr anchor="ctr">
                    <a:solidFill>
                      <a:srgbClr val="E7F1FA"/>
                    </a:solidFill>
                  </a:tcPr>
                </a:tc>
              </a:tr>
              <a:tr h="370840">
                <a:tc>
                  <a:txBody>
                    <a:bodyPr/>
                    <a:lstStyle/>
                    <a:p>
                      <a:r>
                        <a:rPr lang="en-US" sz="1100" b="0" i="0" u="none" strike="noStrike" kern="1200" baseline="0" dirty="0" smtClean="0">
                          <a:solidFill>
                            <a:schemeClr val="dk1"/>
                          </a:solidFill>
                          <a:latin typeface="Eras Light ITC" panose="020B0402030504020804" pitchFamily="34" charset="0"/>
                          <a:ea typeface="+mn-ea"/>
                          <a:cs typeface="+mn-cs"/>
                        </a:rPr>
                        <a:t>One-group pretest–posttest </a:t>
                      </a:r>
                      <a:r>
                        <a:rPr lang="en-US" sz="1100" b="0" i="0" u="none" strike="noStrike" kern="1200" baseline="0" noProof="0" dirty="0" smtClean="0">
                          <a:solidFill>
                            <a:schemeClr val="dk1"/>
                          </a:solidFill>
                          <a:latin typeface="Eras Light ITC" panose="020B0402030504020804" pitchFamily="34" charset="0"/>
                          <a:ea typeface="+mn-ea"/>
                          <a:cs typeface="+mn-cs"/>
                        </a:rPr>
                        <a:t>design</a:t>
                      </a:r>
                      <a:endParaRPr lang="en-US" sz="1100" noProof="0" dirty="0">
                        <a:latin typeface="Eras Light ITC" panose="020B0402030504020804" pitchFamily="34" charset="0"/>
                      </a:endParaRPr>
                    </a:p>
                  </a:txBody>
                  <a:tcPr anchor="ctr">
                    <a:solidFill>
                      <a:schemeClr val="bg1"/>
                    </a:solidFill>
                  </a:tcPr>
                </a:tc>
                <a:tc>
                  <a:txBody>
                    <a:bodyPr/>
                    <a:lstStyle/>
                    <a:p>
                      <a:r>
                        <a:rPr lang="en-US" sz="1100" b="0" i="0" u="none" strike="noStrike" kern="1200" baseline="0" dirty="0" smtClean="0">
                          <a:solidFill>
                            <a:schemeClr val="dk1"/>
                          </a:solidFill>
                          <a:latin typeface="Eras Light ITC" panose="020B0402030504020804" pitchFamily="34" charset="0"/>
                          <a:ea typeface="+mn-ea"/>
                          <a:cs typeface="+mn-cs"/>
                        </a:rPr>
                        <a:t>Compares one observation before treatment </a:t>
                      </a:r>
                    </a:p>
                    <a:p>
                      <a:r>
                        <a:rPr lang="en-US" sz="1100" b="0" i="0" u="none" strike="noStrike" kern="1200" baseline="0" dirty="0" smtClean="0">
                          <a:solidFill>
                            <a:schemeClr val="dk1"/>
                          </a:solidFill>
                          <a:latin typeface="Eras Light ITC" panose="020B0402030504020804" pitchFamily="34" charset="0"/>
                          <a:ea typeface="+mn-ea"/>
                          <a:cs typeface="+mn-cs"/>
                        </a:rPr>
                        <a:t>(pretest) and one observation after treatment</a:t>
                      </a:r>
                    </a:p>
                    <a:p>
                      <a:r>
                        <a:rPr lang="en-US" sz="1100" b="0" i="0" u="none" strike="noStrike" kern="1200" baseline="0" dirty="0" smtClean="0">
                          <a:solidFill>
                            <a:schemeClr val="dk1"/>
                          </a:solidFill>
                          <a:latin typeface="Eras Light ITC" panose="020B0402030504020804" pitchFamily="34" charset="0"/>
                          <a:ea typeface="+mn-ea"/>
                          <a:cs typeface="+mn-cs"/>
                        </a:rPr>
                        <a:t>(posttest) for a single group of participants</a:t>
                      </a:r>
                      <a:endParaRPr lang="id-ID" sz="1100" dirty="0">
                        <a:latin typeface="Eras Light ITC" panose="020B0402030504020804" pitchFamily="34" charset="0"/>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Eras Light ITC" panose="020B0402030504020804" pitchFamily="34" charset="0"/>
                          <a:ea typeface="+mn-ea"/>
                          <a:cs typeface="+mn-cs"/>
                        </a:rPr>
                        <a:t>Nonexperimental</a:t>
                      </a:r>
                    </a:p>
                    <a:p>
                      <a:endParaRPr lang="id-ID" sz="1100" dirty="0">
                        <a:latin typeface="Eras Light ITC" panose="020B0402030504020804" pitchFamily="34" charset="0"/>
                      </a:endParaRPr>
                    </a:p>
                  </a:txBody>
                  <a:tcPr anchor="ctr">
                    <a:solidFill>
                      <a:schemeClr val="bg1"/>
                    </a:solidFill>
                  </a:tcPr>
                </a:tc>
              </a:tr>
              <a:tr h="370840">
                <a:tc>
                  <a:txBody>
                    <a:bodyPr/>
                    <a:lstStyle/>
                    <a:p>
                      <a:r>
                        <a:rPr lang="en-US" sz="1100" b="0" i="0" u="none" strike="noStrike" kern="1200" baseline="0" noProof="0" dirty="0" smtClean="0">
                          <a:solidFill>
                            <a:schemeClr val="dk1"/>
                          </a:solidFill>
                          <a:latin typeface="Eras Light ITC" panose="020B0402030504020804" pitchFamily="34" charset="0"/>
                          <a:ea typeface="+mn-ea"/>
                          <a:cs typeface="+mn-cs"/>
                        </a:rPr>
                        <a:t>Time-series design</a:t>
                      </a:r>
                      <a:endParaRPr lang="en-US" sz="1100" noProof="0" dirty="0">
                        <a:latin typeface="Eras Light ITC" panose="020B0402030504020804" pitchFamily="34" charset="0"/>
                      </a:endParaRPr>
                    </a:p>
                  </a:txBody>
                  <a:tcPr anchor="ctr">
                    <a:solidFill>
                      <a:schemeClr val="bg1"/>
                    </a:solidFill>
                  </a:tcPr>
                </a:tc>
                <a:tc>
                  <a:txBody>
                    <a:bodyPr/>
                    <a:lstStyle/>
                    <a:p>
                      <a:r>
                        <a:rPr lang="en-US" sz="1100" b="0" i="0" u="none" strike="noStrike" kern="1200" baseline="0" dirty="0" smtClean="0">
                          <a:solidFill>
                            <a:schemeClr val="dk1"/>
                          </a:solidFill>
                          <a:latin typeface="Eras Light ITC" panose="020B0402030504020804" pitchFamily="34" charset="0"/>
                          <a:ea typeface="+mn-ea"/>
                          <a:cs typeface="+mn-cs"/>
                        </a:rPr>
                        <a:t>Compares a series of observations before a treatment with a series of observations after</a:t>
                      </a:r>
                    </a:p>
                    <a:p>
                      <a:r>
                        <a:rPr lang="en-US" sz="1100" b="0" i="0" u="none" strike="noStrike" kern="1200" baseline="0" noProof="0" dirty="0" smtClean="0">
                          <a:solidFill>
                            <a:schemeClr val="dk1"/>
                          </a:solidFill>
                          <a:latin typeface="Eras Light ITC" panose="020B0402030504020804" pitchFamily="34" charset="0"/>
                          <a:ea typeface="+mn-ea"/>
                          <a:cs typeface="+mn-cs"/>
                        </a:rPr>
                        <a:t>the treatment</a:t>
                      </a:r>
                      <a:endParaRPr lang="en-US" sz="1100" noProof="0" dirty="0">
                        <a:latin typeface="Eras Light ITC" panose="020B0402030504020804" pitchFamily="34" charset="0"/>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Eras Light ITC" panose="020B0402030504020804" pitchFamily="34" charset="0"/>
                          <a:ea typeface="+mn-ea"/>
                          <a:cs typeface="+mn-cs"/>
                        </a:rPr>
                        <a:t>Quasi-experimental</a:t>
                      </a:r>
                    </a:p>
                    <a:p>
                      <a:endParaRPr lang="id-ID" sz="1100" dirty="0">
                        <a:latin typeface="Eras Light ITC" panose="020B0402030504020804" pitchFamily="34" charset="0"/>
                      </a:endParaRPr>
                    </a:p>
                  </a:txBody>
                  <a:tcPr anchor="ctr">
                    <a:solidFill>
                      <a:schemeClr val="bg1"/>
                    </a:solidFill>
                  </a:tcPr>
                </a:tc>
              </a:tr>
              <a:tr h="370840">
                <a:tc>
                  <a:txBody>
                    <a:bodyPr/>
                    <a:lstStyle/>
                    <a:p>
                      <a:r>
                        <a:rPr lang="en-US" sz="1100" b="0" i="0" u="none" strike="noStrike" kern="1200" baseline="0" dirty="0" smtClean="0">
                          <a:solidFill>
                            <a:schemeClr val="dk1"/>
                          </a:solidFill>
                          <a:latin typeface="Eras Light ITC" panose="020B0402030504020804" pitchFamily="34" charset="0"/>
                          <a:ea typeface="+mn-ea"/>
                          <a:cs typeface="+mn-cs"/>
                        </a:rPr>
                        <a:t>Longitudinal developmental</a:t>
                      </a:r>
                    </a:p>
                    <a:p>
                      <a:r>
                        <a:rPr lang="en-US" sz="1100" b="0" i="0" u="none" strike="noStrike" kern="1200" baseline="0" noProof="0" dirty="0" smtClean="0">
                          <a:solidFill>
                            <a:schemeClr val="dk1"/>
                          </a:solidFill>
                          <a:latin typeface="Eras Light ITC" panose="020B0402030504020804" pitchFamily="34" charset="0"/>
                          <a:ea typeface="+mn-ea"/>
                          <a:cs typeface="+mn-cs"/>
                        </a:rPr>
                        <a:t>design</a:t>
                      </a:r>
                      <a:endParaRPr lang="en-US" sz="1100" noProof="0" dirty="0">
                        <a:latin typeface="Eras Light ITC" panose="020B0402030504020804" pitchFamily="34" charset="0"/>
                      </a:endParaRPr>
                    </a:p>
                  </a:txBody>
                  <a:tcPr anchor="ctr">
                    <a:solidFill>
                      <a:schemeClr val="bg1"/>
                    </a:solidFill>
                  </a:tcPr>
                </a:tc>
                <a:tc>
                  <a:txBody>
                    <a:bodyPr/>
                    <a:lstStyle/>
                    <a:p>
                      <a:r>
                        <a:rPr lang="en-US" sz="1100" b="0" i="0" u="none" strike="noStrike" kern="1200" baseline="0" dirty="0" smtClean="0">
                          <a:solidFill>
                            <a:schemeClr val="dk1"/>
                          </a:solidFill>
                          <a:latin typeface="Eras Light ITC" panose="020B0402030504020804" pitchFamily="34" charset="0"/>
                          <a:ea typeface="+mn-ea"/>
                          <a:cs typeface="+mn-cs"/>
                        </a:rPr>
                        <a:t>Observes one group of participants at </a:t>
                      </a:r>
                      <a:r>
                        <a:rPr lang="en-US" sz="1100" b="0" i="0" u="none" strike="noStrike" kern="1200" baseline="0" noProof="0" dirty="0" smtClean="0">
                          <a:solidFill>
                            <a:schemeClr val="dk1"/>
                          </a:solidFill>
                          <a:latin typeface="Eras Light ITC" panose="020B0402030504020804" pitchFamily="34" charset="0"/>
                          <a:ea typeface="+mn-ea"/>
                          <a:cs typeface="+mn-cs"/>
                        </a:rPr>
                        <a:t>different points in time</a:t>
                      </a:r>
                      <a:endParaRPr lang="en-US" sz="1100" noProof="0" dirty="0">
                        <a:latin typeface="Eras Light ITC" panose="020B0402030504020804" pitchFamily="34" charset="0"/>
                      </a:endParaRPr>
                    </a:p>
                  </a:txBody>
                  <a:tcPr anchor="ctr">
                    <a:solidFill>
                      <a:schemeClr val="bg1"/>
                    </a:solidFill>
                  </a:tcPr>
                </a:tc>
                <a:tc>
                  <a:txBody>
                    <a:bodyPr/>
                    <a:lstStyle/>
                    <a:p>
                      <a:r>
                        <a:rPr lang="en-US" sz="1100" b="0" i="0" u="none" strike="noStrike" kern="1200" baseline="0" dirty="0" smtClean="0">
                          <a:solidFill>
                            <a:schemeClr val="dk1"/>
                          </a:solidFill>
                          <a:latin typeface="Eras Light ITC" panose="020B0402030504020804" pitchFamily="34" charset="0"/>
                          <a:ea typeface="+mn-ea"/>
                          <a:cs typeface="+mn-cs"/>
                        </a:rPr>
                        <a:t>Nonexperimental</a:t>
                      </a:r>
                      <a:endParaRPr lang="id-ID" sz="1100" dirty="0">
                        <a:latin typeface="Eras Light ITC" panose="020B0402030504020804" pitchFamily="34" charset="0"/>
                      </a:endParaRPr>
                    </a:p>
                  </a:txBody>
                  <a:tcPr anchor="ctr">
                    <a:solidFill>
                      <a:schemeClr val="bg1"/>
                    </a:solidFill>
                  </a:tcPr>
                </a:tc>
              </a:tr>
            </a:tbl>
          </a:graphicData>
        </a:graphic>
      </p:graphicFrame>
    </p:spTree>
    <p:extLst>
      <p:ext uri="{BB962C8B-B14F-4D97-AF65-F5344CB8AC3E}">
        <p14:creationId xmlns:p14="http://schemas.microsoft.com/office/powerpoint/2010/main" val="4170954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Introduction</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1008988" y="1809764"/>
            <a:ext cx="10006883" cy="4154984"/>
          </a:xfrm>
          <a:prstGeom prst="rect">
            <a:avLst/>
          </a:prstGeom>
        </p:spPr>
        <p:txBody>
          <a:bodyPr wrap="square">
            <a:spAutoFit/>
          </a:bodyPr>
          <a:lstStyle/>
          <a:p>
            <a:pPr marL="45720" indent="0" algn="ctr">
              <a:spcBef>
                <a:spcPts val="0"/>
              </a:spcBef>
              <a:buNone/>
            </a:pPr>
            <a:r>
              <a:rPr lang="en-US" sz="2400" spc="300" dirty="0" smtClean="0">
                <a:solidFill>
                  <a:srgbClr val="0070C0"/>
                </a:solidFill>
                <a:latin typeface="Eras Light ITC" panose="020B0402030504020804" pitchFamily="34" charset="0"/>
              </a:rPr>
              <a:t>A </a:t>
            </a:r>
            <a:r>
              <a:rPr lang="en-US" sz="2400" spc="300" dirty="0">
                <a:solidFill>
                  <a:srgbClr val="0070C0"/>
                </a:solidFill>
                <a:latin typeface="Eras Light ITC" panose="020B0402030504020804" pitchFamily="34" charset="0"/>
              </a:rPr>
              <a:t>researcher can often </a:t>
            </a:r>
            <a:r>
              <a:rPr lang="en-US" sz="2400" b="1" i="1" spc="300" dirty="0">
                <a:solidFill>
                  <a:srgbClr val="00B050"/>
                </a:solidFill>
                <a:latin typeface="Eras Light ITC" panose="020B0402030504020804" pitchFamily="34" charset="0"/>
              </a:rPr>
              <a:t>devise a research strategy </a:t>
            </a:r>
            <a:r>
              <a:rPr lang="en-US" sz="2400" spc="300" dirty="0">
                <a:solidFill>
                  <a:srgbClr val="0070C0"/>
                </a:solidFill>
                <a:latin typeface="Eras Light ITC" panose="020B0402030504020804" pitchFamily="34" charset="0"/>
              </a:rPr>
              <a:t>(a method of collecting data) that is </a:t>
            </a:r>
            <a:r>
              <a:rPr lang="en-US" sz="2400" b="1" i="1" spc="300" dirty="0">
                <a:solidFill>
                  <a:srgbClr val="00B050"/>
                </a:solidFill>
                <a:latin typeface="Eras Light ITC" panose="020B0402030504020804" pitchFamily="34" charset="0"/>
              </a:rPr>
              <a:t>similar to an experiment</a:t>
            </a:r>
            <a:r>
              <a:rPr lang="en-US" sz="2400" spc="300" dirty="0">
                <a:solidFill>
                  <a:srgbClr val="0070C0"/>
                </a:solidFill>
                <a:latin typeface="Eras Light ITC" panose="020B0402030504020804" pitchFamily="34" charset="0"/>
              </a:rPr>
              <a:t> but </a:t>
            </a:r>
            <a:r>
              <a:rPr lang="en-US" sz="2400" b="1" i="1" spc="300" dirty="0">
                <a:solidFill>
                  <a:srgbClr val="00B050"/>
                </a:solidFill>
                <a:latin typeface="Eras Light ITC" panose="020B0402030504020804" pitchFamily="34" charset="0"/>
              </a:rPr>
              <a:t>fails to satisfy at least one of the requirements of a true experiment.</a:t>
            </a:r>
            <a:r>
              <a:rPr lang="en-US" sz="2400" spc="300" dirty="0">
                <a:solidFill>
                  <a:srgbClr val="0070C0"/>
                </a:solidFill>
                <a:latin typeface="Eras Light ITC" panose="020B0402030504020804" pitchFamily="34" charset="0"/>
              </a:rPr>
              <a:t> </a:t>
            </a:r>
          </a:p>
          <a:p>
            <a:pPr marL="45720" indent="0" algn="ctr">
              <a:spcBef>
                <a:spcPts val="0"/>
              </a:spcBef>
              <a:buNone/>
            </a:pPr>
            <a:endParaRPr lang="en-US" sz="2400" spc="300" dirty="0">
              <a:solidFill>
                <a:srgbClr val="0070C0"/>
              </a:solidFill>
              <a:latin typeface="Eras Light ITC" panose="020B0402030504020804" pitchFamily="34" charset="0"/>
            </a:endParaRPr>
          </a:p>
          <a:p>
            <a:pPr marL="45720" indent="0" algn="ctr">
              <a:spcBef>
                <a:spcPts val="0"/>
              </a:spcBef>
              <a:buNone/>
            </a:pPr>
            <a:r>
              <a:rPr lang="en-US" sz="2400" spc="300" dirty="0">
                <a:solidFill>
                  <a:srgbClr val="0070C0"/>
                </a:solidFill>
                <a:latin typeface="Eras Light ITC" panose="020B0402030504020804" pitchFamily="34" charset="0"/>
              </a:rPr>
              <a:t>The </a:t>
            </a:r>
            <a:r>
              <a:rPr lang="en-US" sz="2400" b="1" i="1" spc="300" dirty="0">
                <a:solidFill>
                  <a:srgbClr val="00B050"/>
                </a:solidFill>
                <a:latin typeface="Eras Light ITC" panose="020B0402030504020804" pitchFamily="34" charset="0"/>
              </a:rPr>
              <a:t>existence of a confounding variable </a:t>
            </a:r>
            <a:r>
              <a:rPr lang="en-US" sz="2400" spc="300" dirty="0">
                <a:solidFill>
                  <a:srgbClr val="0070C0"/>
                </a:solidFill>
                <a:latin typeface="Eras Light ITC" panose="020B0402030504020804" pitchFamily="34" charset="0"/>
              </a:rPr>
              <a:t>means that these studies </a:t>
            </a:r>
            <a:r>
              <a:rPr lang="en-US" sz="2400" b="1" i="1" spc="300" dirty="0">
                <a:solidFill>
                  <a:srgbClr val="FF0000"/>
                </a:solidFill>
                <a:latin typeface="Eras Light ITC" panose="020B0402030504020804" pitchFamily="34" charset="0"/>
              </a:rPr>
              <a:t>cannot establish unambiguous cause-and-effect relationships</a:t>
            </a:r>
            <a:r>
              <a:rPr lang="en-US" sz="2400" spc="300" dirty="0">
                <a:solidFill>
                  <a:srgbClr val="0070C0"/>
                </a:solidFill>
                <a:latin typeface="Eras Light ITC" panose="020B0402030504020804" pitchFamily="34" charset="0"/>
              </a:rPr>
              <a:t> and, therefore, are </a:t>
            </a:r>
            <a:r>
              <a:rPr lang="en-US" sz="2400" b="1" i="1" spc="300" dirty="0">
                <a:solidFill>
                  <a:srgbClr val="FF0000"/>
                </a:solidFill>
                <a:latin typeface="Eras Light ITC" panose="020B0402030504020804" pitchFamily="34" charset="0"/>
              </a:rPr>
              <a:t>not true experiments</a:t>
            </a:r>
          </a:p>
          <a:p>
            <a:pPr marL="45720" indent="0" algn="ctr">
              <a:spcBef>
                <a:spcPts val="0"/>
              </a:spcBef>
              <a:buNone/>
            </a:pPr>
            <a:endParaRPr lang="en-US" sz="2400" spc="300" dirty="0">
              <a:solidFill>
                <a:srgbClr val="0070C0"/>
              </a:solidFill>
              <a:latin typeface="Eras Light ITC" panose="020B0402030504020804" pitchFamily="34" charset="0"/>
            </a:endParaRPr>
          </a:p>
          <a:p>
            <a:pPr marL="45720" indent="0" algn="ctr">
              <a:spcBef>
                <a:spcPts val="0"/>
              </a:spcBef>
              <a:buNone/>
            </a:pPr>
            <a:r>
              <a:rPr lang="en-US" sz="2400" spc="300" dirty="0">
                <a:solidFill>
                  <a:srgbClr val="0070C0"/>
                </a:solidFill>
                <a:latin typeface="Eras Light ITC" panose="020B0402030504020804" pitchFamily="34" charset="0"/>
              </a:rPr>
              <a:t>Such studies are generally </a:t>
            </a:r>
            <a:r>
              <a:rPr lang="en-US" sz="2400" b="1" i="1" spc="300" dirty="0">
                <a:solidFill>
                  <a:srgbClr val="00B050"/>
                </a:solidFill>
                <a:latin typeface="Eras Light ITC" panose="020B0402030504020804" pitchFamily="34" charset="0"/>
              </a:rPr>
              <a:t>called nonexperimental or quasi-experimental  research studies</a:t>
            </a:r>
            <a:r>
              <a:rPr lang="en-US" sz="2400" spc="300" dirty="0">
                <a:solidFill>
                  <a:srgbClr val="0070C0"/>
                </a:solidFill>
                <a:latin typeface="Eras Light ITC" panose="020B0402030504020804" pitchFamily="34" charset="0"/>
              </a:rPr>
              <a:t>. </a:t>
            </a:r>
          </a:p>
        </p:txBody>
      </p:sp>
    </p:spTree>
    <p:extLst>
      <p:ext uri="{BB962C8B-B14F-4D97-AF65-F5344CB8AC3E}">
        <p14:creationId xmlns:p14="http://schemas.microsoft.com/office/powerpoint/2010/main" val="357242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Introduction (2)</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1008988" y="1712782"/>
            <a:ext cx="10006883" cy="4939814"/>
          </a:xfrm>
          <a:prstGeom prst="rect">
            <a:avLst/>
          </a:prstGeom>
        </p:spPr>
        <p:txBody>
          <a:bodyPr wrap="square">
            <a:spAutoFit/>
          </a:bodyPr>
          <a:lstStyle/>
          <a:p>
            <a:pPr marL="45720" indent="0" algn="ctr">
              <a:spcBef>
                <a:spcPts val="0"/>
              </a:spcBef>
              <a:buNone/>
            </a:pPr>
            <a:r>
              <a:rPr lang="en-US" sz="2100" spc="300" dirty="0">
                <a:solidFill>
                  <a:srgbClr val="0070C0"/>
                </a:solidFill>
                <a:latin typeface="Eras Light ITC" panose="020B0402030504020804" pitchFamily="34" charset="0"/>
              </a:rPr>
              <a:t>Like true experiments, the </a:t>
            </a:r>
            <a:r>
              <a:rPr lang="en-US" sz="2100" b="1" i="1" spc="300" dirty="0">
                <a:solidFill>
                  <a:srgbClr val="0070C0"/>
                </a:solidFill>
                <a:latin typeface="Eras Light ITC" panose="020B0402030504020804" pitchFamily="34" charset="0"/>
              </a:rPr>
              <a:t>nonexperimental research strategy </a:t>
            </a:r>
            <a:r>
              <a:rPr lang="en-US" sz="2100" spc="300" dirty="0">
                <a:solidFill>
                  <a:srgbClr val="0070C0"/>
                </a:solidFill>
                <a:latin typeface="Eras Light ITC" panose="020B0402030504020804" pitchFamily="34" charset="0"/>
              </a:rPr>
              <a:t>and the </a:t>
            </a:r>
            <a:r>
              <a:rPr lang="en-US" sz="2100" b="1" i="1" spc="300" dirty="0">
                <a:solidFill>
                  <a:srgbClr val="0070C0"/>
                </a:solidFill>
                <a:latin typeface="Eras Light ITC" panose="020B0402030504020804" pitchFamily="34" charset="0"/>
              </a:rPr>
              <a:t>quasi-experimental research strategy </a:t>
            </a:r>
            <a:r>
              <a:rPr lang="en-US" sz="2100" spc="300" dirty="0">
                <a:solidFill>
                  <a:srgbClr val="0070C0"/>
                </a:solidFill>
                <a:latin typeface="Eras Light ITC" panose="020B0402030504020804" pitchFamily="34" charset="0"/>
              </a:rPr>
              <a:t>typically involve comparison of scores from different groups or different conditions. </a:t>
            </a:r>
          </a:p>
          <a:p>
            <a:pPr marL="45720" indent="0" algn="ctr">
              <a:spcBef>
                <a:spcPts val="0"/>
              </a:spcBef>
              <a:buNone/>
            </a:pPr>
            <a:endParaRPr lang="en-US" sz="2100" spc="300" dirty="0">
              <a:solidFill>
                <a:srgbClr val="0070C0"/>
              </a:solidFill>
              <a:latin typeface="Eras Light ITC" panose="020B0402030504020804" pitchFamily="34" charset="0"/>
            </a:endParaRPr>
          </a:p>
          <a:p>
            <a:pPr marL="45720" indent="0" algn="ctr">
              <a:spcBef>
                <a:spcPts val="0"/>
              </a:spcBef>
              <a:buNone/>
            </a:pPr>
            <a:r>
              <a:rPr lang="en-US" sz="2100" spc="300" dirty="0">
                <a:solidFill>
                  <a:srgbClr val="0070C0"/>
                </a:solidFill>
                <a:latin typeface="Eras Light ITC" panose="020B0402030504020804" pitchFamily="34" charset="0"/>
              </a:rPr>
              <a:t>However, these two strategies </a:t>
            </a:r>
            <a:r>
              <a:rPr lang="en-US" sz="2100" b="1" i="1" spc="300" dirty="0">
                <a:solidFill>
                  <a:srgbClr val="00B050"/>
                </a:solidFill>
                <a:latin typeface="Eras Light ITC" panose="020B0402030504020804" pitchFamily="34" charset="0"/>
              </a:rPr>
              <a:t>use a nonmanipulated variable to define the groups or conditions being compared</a:t>
            </a:r>
            <a:r>
              <a:rPr lang="en-US" sz="2100" spc="300" dirty="0">
                <a:solidFill>
                  <a:srgbClr val="0070C0"/>
                </a:solidFill>
                <a:latin typeface="Eras Light ITC" panose="020B0402030504020804" pitchFamily="34" charset="0"/>
              </a:rPr>
              <a:t>. The nonmanipulated variable is usually a participant characteristic (such as male versus female) or a time variable (such as before versus after treatment).</a:t>
            </a:r>
          </a:p>
          <a:p>
            <a:pPr marL="45720" indent="0" algn="ctr">
              <a:spcBef>
                <a:spcPts val="0"/>
              </a:spcBef>
              <a:buNone/>
            </a:pPr>
            <a:endParaRPr lang="en-US" sz="2100" spc="300" dirty="0">
              <a:solidFill>
                <a:srgbClr val="0070C0"/>
              </a:solidFill>
              <a:latin typeface="Eras Light ITC" panose="020B0402030504020804" pitchFamily="34" charset="0"/>
            </a:endParaRPr>
          </a:p>
          <a:p>
            <a:pPr marL="45720" indent="0" algn="ctr">
              <a:spcBef>
                <a:spcPts val="0"/>
              </a:spcBef>
              <a:buNone/>
            </a:pPr>
            <a:r>
              <a:rPr lang="en-US" sz="2100" spc="300" dirty="0">
                <a:solidFill>
                  <a:srgbClr val="0070C0"/>
                </a:solidFill>
                <a:latin typeface="Eras Light ITC" panose="020B0402030504020804" pitchFamily="34" charset="0"/>
              </a:rPr>
              <a:t>The </a:t>
            </a:r>
            <a:r>
              <a:rPr lang="en-US" sz="2100" b="1" i="1" spc="300" dirty="0">
                <a:solidFill>
                  <a:srgbClr val="00B050"/>
                </a:solidFill>
                <a:latin typeface="Eras Light ITC" panose="020B0402030504020804" pitchFamily="34" charset="0"/>
              </a:rPr>
              <a:t>distinction</a:t>
            </a:r>
            <a:r>
              <a:rPr lang="en-US" sz="2100" spc="300" dirty="0">
                <a:solidFill>
                  <a:srgbClr val="0070C0"/>
                </a:solidFill>
                <a:latin typeface="Eras Light ITC" panose="020B0402030504020804" pitchFamily="34" charset="0"/>
              </a:rPr>
              <a:t> between the two strategies is that </a:t>
            </a:r>
            <a:r>
              <a:rPr lang="en-US" sz="2100" b="1" i="1" spc="300" dirty="0">
                <a:solidFill>
                  <a:srgbClr val="0070C0"/>
                </a:solidFill>
                <a:latin typeface="Eras Light ITC" panose="020B0402030504020804" pitchFamily="34" charset="0"/>
              </a:rPr>
              <a:t>nonexperimental </a:t>
            </a:r>
            <a:r>
              <a:rPr lang="en-US" sz="2100" b="1" i="1" spc="300" dirty="0" smtClean="0">
                <a:solidFill>
                  <a:srgbClr val="0070C0"/>
                </a:solidFill>
                <a:latin typeface="Eras Light ITC" panose="020B0402030504020804" pitchFamily="34" charset="0"/>
              </a:rPr>
              <a:t>designs </a:t>
            </a:r>
            <a:r>
              <a:rPr lang="en-US" sz="2100" b="1" i="1" spc="300" dirty="0" smtClean="0">
                <a:solidFill>
                  <a:srgbClr val="00B050"/>
                </a:solidFill>
                <a:latin typeface="Eras Light ITC" panose="020B0402030504020804" pitchFamily="34" charset="0"/>
              </a:rPr>
              <a:t>make </a:t>
            </a:r>
            <a:r>
              <a:rPr lang="en-US" sz="2100" b="1" i="1" spc="300" dirty="0">
                <a:solidFill>
                  <a:srgbClr val="00B050"/>
                </a:solidFill>
                <a:latin typeface="Eras Light ITC" panose="020B0402030504020804" pitchFamily="34" charset="0"/>
              </a:rPr>
              <a:t>little </a:t>
            </a:r>
            <a:r>
              <a:rPr lang="en-US" sz="2100" spc="300" dirty="0">
                <a:solidFill>
                  <a:srgbClr val="0070C0"/>
                </a:solidFill>
                <a:latin typeface="Eras Light ITC" panose="020B0402030504020804" pitchFamily="34" charset="0"/>
              </a:rPr>
              <a:t>or </a:t>
            </a:r>
            <a:r>
              <a:rPr lang="en-US" sz="2100" b="1" i="1" spc="300" dirty="0">
                <a:solidFill>
                  <a:srgbClr val="00B050"/>
                </a:solidFill>
                <a:latin typeface="Eras Light ITC" panose="020B0402030504020804" pitchFamily="34" charset="0"/>
              </a:rPr>
              <a:t>no attempt to control threats to internal validity</a:t>
            </a:r>
            <a:r>
              <a:rPr lang="en-US" sz="2100" spc="300" dirty="0">
                <a:solidFill>
                  <a:srgbClr val="0070C0"/>
                </a:solidFill>
                <a:latin typeface="Eras Light ITC" panose="020B0402030504020804" pitchFamily="34" charset="0"/>
              </a:rPr>
              <a:t>, </a:t>
            </a:r>
            <a:r>
              <a:rPr lang="en-US" sz="2100" spc="300" dirty="0" smtClean="0">
                <a:solidFill>
                  <a:srgbClr val="0070C0"/>
                </a:solidFill>
                <a:latin typeface="Eras Light ITC" panose="020B0402030504020804" pitchFamily="34" charset="0"/>
              </a:rPr>
              <a:t>whereas </a:t>
            </a:r>
            <a:r>
              <a:rPr lang="en-US" sz="2100" b="1" i="1" spc="300" dirty="0" smtClean="0">
                <a:solidFill>
                  <a:srgbClr val="0070C0"/>
                </a:solidFill>
                <a:latin typeface="Eras Light ITC" panose="020B0402030504020804" pitchFamily="34" charset="0"/>
              </a:rPr>
              <a:t>quasi-experimental </a:t>
            </a:r>
            <a:r>
              <a:rPr lang="en-US" sz="2100" b="1" i="1" spc="300" dirty="0">
                <a:solidFill>
                  <a:srgbClr val="0070C0"/>
                </a:solidFill>
                <a:latin typeface="Eras Light ITC" panose="020B0402030504020804" pitchFamily="34" charset="0"/>
              </a:rPr>
              <a:t>designs </a:t>
            </a:r>
            <a:r>
              <a:rPr lang="en-US" sz="2100" spc="300" dirty="0">
                <a:solidFill>
                  <a:srgbClr val="0070C0"/>
                </a:solidFill>
                <a:latin typeface="Eras Light ITC" panose="020B0402030504020804" pitchFamily="34" charset="0"/>
              </a:rPr>
              <a:t>actively attempt to </a:t>
            </a:r>
            <a:r>
              <a:rPr lang="en-US" sz="2100" b="1" i="1" spc="300" dirty="0">
                <a:solidFill>
                  <a:srgbClr val="FF0000"/>
                </a:solidFill>
                <a:latin typeface="Eras Light ITC" panose="020B0402030504020804" pitchFamily="34" charset="0"/>
              </a:rPr>
              <a:t>limit threats to internal validity</a:t>
            </a:r>
            <a:r>
              <a:rPr lang="en-US" sz="2100" spc="300" dirty="0">
                <a:solidFill>
                  <a:srgbClr val="0070C0"/>
                </a:solidFill>
                <a:latin typeface="Eras Light ITC" panose="020B0402030504020804" pitchFamily="34" charset="0"/>
              </a:rPr>
              <a:t>.</a:t>
            </a:r>
          </a:p>
        </p:txBody>
      </p:sp>
    </p:spTree>
    <p:extLst>
      <p:ext uri="{BB962C8B-B14F-4D97-AF65-F5344CB8AC3E}">
        <p14:creationId xmlns:p14="http://schemas.microsoft.com/office/powerpoint/2010/main" val="284672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sz="29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Structure of Nonexperimental and </a:t>
            </a:r>
            <a:r>
              <a:rPr lang="en-US" sz="29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Quasi-experimental Designs</a:t>
            </a:r>
            <a:endParaRPr lang="id-ID" sz="29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1013077" y="1770586"/>
            <a:ext cx="10130067" cy="1077218"/>
          </a:xfrm>
          <a:prstGeom prst="rect">
            <a:avLst/>
          </a:prstGeom>
        </p:spPr>
        <p:txBody>
          <a:bodyPr wrap="square">
            <a:spAutoFit/>
          </a:bodyPr>
          <a:lstStyle/>
          <a:p>
            <a:pPr marL="45720" indent="0" algn="ctr">
              <a:spcBef>
                <a:spcPts val="0"/>
              </a:spcBef>
              <a:buNone/>
            </a:pPr>
            <a:r>
              <a:rPr lang="en-US" sz="1600" spc="300" dirty="0" smtClean="0">
                <a:solidFill>
                  <a:srgbClr val="0070C0"/>
                </a:solidFill>
                <a:latin typeface="Eras Light ITC" panose="020B0402030504020804" pitchFamily="34" charset="0"/>
              </a:rPr>
              <a:t>Two </a:t>
            </a:r>
            <a:r>
              <a:rPr lang="en-US" sz="1600" spc="300" dirty="0">
                <a:solidFill>
                  <a:srgbClr val="0070C0"/>
                </a:solidFill>
                <a:latin typeface="Eras Light ITC" panose="020B0402030504020804" pitchFamily="34" charset="0"/>
              </a:rPr>
              <a:t>methods of defining groups produce two general categories of nonexperimental and quasi-experimental designs :</a:t>
            </a:r>
          </a:p>
          <a:p>
            <a:pPr marL="45720" indent="0">
              <a:spcBef>
                <a:spcPts val="0"/>
              </a:spcBef>
              <a:buNone/>
            </a:pPr>
            <a:r>
              <a:rPr lang="en-US" sz="1600" b="1" spc="300" dirty="0" smtClean="0">
                <a:solidFill>
                  <a:srgbClr val="0070C0"/>
                </a:solidFill>
                <a:latin typeface="Eras Light ITC" panose="020B0402030504020804" pitchFamily="34" charset="0"/>
              </a:rPr>
              <a:t>a.	</a:t>
            </a:r>
            <a:r>
              <a:rPr lang="en-US" sz="1600" spc="300" dirty="0" smtClean="0">
                <a:solidFill>
                  <a:srgbClr val="0070C0"/>
                </a:solidFill>
                <a:latin typeface="Eras Light ITC" panose="020B0402030504020804" pitchFamily="34" charset="0"/>
              </a:rPr>
              <a:t>Between-subjects </a:t>
            </a:r>
            <a:r>
              <a:rPr lang="en-US" sz="1600" spc="300" dirty="0">
                <a:solidFill>
                  <a:srgbClr val="0070C0"/>
                </a:solidFill>
                <a:latin typeface="Eras Light ITC" panose="020B0402030504020804" pitchFamily="34" charset="0"/>
              </a:rPr>
              <a:t>designs, also known as nonequivalent group designs</a:t>
            </a:r>
          </a:p>
          <a:p>
            <a:pPr marL="45720" indent="0">
              <a:spcBef>
                <a:spcPts val="0"/>
              </a:spcBef>
              <a:buNone/>
            </a:pPr>
            <a:r>
              <a:rPr lang="en-US" sz="1600" b="1" spc="300" dirty="0" smtClean="0">
                <a:solidFill>
                  <a:srgbClr val="0070C0"/>
                </a:solidFill>
                <a:latin typeface="Eras Light ITC" panose="020B0402030504020804" pitchFamily="34" charset="0"/>
              </a:rPr>
              <a:t>b. 	</a:t>
            </a:r>
            <a:r>
              <a:rPr lang="en-US" sz="1600" spc="300" dirty="0" smtClean="0">
                <a:solidFill>
                  <a:srgbClr val="0070C0"/>
                </a:solidFill>
                <a:latin typeface="Eras Light ITC" panose="020B0402030504020804" pitchFamily="34" charset="0"/>
              </a:rPr>
              <a:t>Within-subjects </a:t>
            </a:r>
            <a:r>
              <a:rPr lang="en-US" sz="1600" spc="300" dirty="0">
                <a:solidFill>
                  <a:srgbClr val="0070C0"/>
                </a:solidFill>
                <a:latin typeface="Eras Light ITC" panose="020B0402030504020804" pitchFamily="34" charset="0"/>
              </a:rPr>
              <a:t>designs, also known as pre–post designs</a:t>
            </a:r>
            <a:r>
              <a:rPr lang="en-US" sz="1600" spc="300" dirty="0" smtClean="0">
                <a:solidFill>
                  <a:srgbClr val="0070C0"/>
                </a:solidFill>
                <a:latin typeface="Eras Light ITC" panose="020B0402030504020804" pitchFamily="34" charset="0"/>
              </a:rPr>
              <a:t>.</a:t>
            </a:r>
            <a:endParaRPr lang="en-US" sz="1600" spc="300" dirty="0">
              <a:solidFill>
                <a:srgbClr val="0070C0"/>
              </a:solidFill>
              <a:latin typeface="Eras Light ITC" panose="020B0402030504020804" pitchFamily="34" charset="0"/>
            </a:endParaRPr>
          </a:p>
        </p:txBody>
      </p:sp>
      <p:sp>
        <p:nvSpPr>
          <p:cNvPr id="2" name="Rectangle 1"/>
          <p:cNvSpPr/>
          <p:nvPr/>
        </p:nvSpPr>
        <p:spPr>
          <a:xfrm>
            <a:off x="296918" y="5373666"/>
            <a:ext cx="3350876" cy="830997"/>
          </a:xfrm>
          <a:prstGeom prst="rect">
            <a:avLst/>
          </a:prstGeom>
        </p:spPr>
        <p:txBody>
          <a:bodyPr wrap="square">
            <a:spAutoFit/>
          </a:bodyPr>
          <a:lstStyle/>
          <a:p>
            <a:pPr marL="45720" indent="0">
              <a:spcBef>
                <a:spcPts val="0"/>
              </a:spcBef>
              <a:buNone/>
            </a:pPr>
            <a:r>
              <a:rPr lang="en-US" sz="1200" b="1" dirty="0">
                <a:solidFill>
                  <a:srgbClr val="0070C0"/>
                </a:solidFill>
                <a:latin typeface="Eras Light ITC" panose="020B0402030504020804" pitchFamily="34" charset="0"/>
              </a:rPr>
              <a:t>FIGURE </a:t>
            </a:r>
            <a:r>
              <a:rPr lang="en-US" sz="1200" b="1" dirty="0" smtClean="0">
                <a:solidFill>
                  <a:srgbClr val="0070C0"/>
                </a:solidFill>
                <a:latin typeface="Eras Light ITC" panose="020B0402030504020804" pitchFamily="34" charset="0"/>
              </a:rPr>
              <a:t>12.2</a:t>
            </a:r>
            <a:r>
              <a:rPr lang="en-US" sz="1200" b="1" dirty="0">
                <a:solidFill>
                  <a:srgbClr val="0070C0"/>
                </a:solidFill>
                <a:latin typeface="Eras Light ITC" panose="020B0402030504020804" pitchFamily="34" charset="0"/>
              </a:rPr>
              <a:t/>
            </a:r>
            <a:br>
              <a:rPr lang="en-US" sz="1200" b="1" dirty="0">
                <a:solidFill>
                  <a:srgbClr val="0070C0"/>
                </a:solidFill>
                <a:latin typeface="Eras Light ITC" panose="020B0402030504020804" pitchFamily="34" charset="0"/>
              </a:rPr>
            </a:br>
            <a:r>
              <a:rPr lang="en-US" sz="1200" spc="300" dirty="0">
                <a:solidFill>
                  <a:srgbClr val="0070C0"/>
                </a:solidFill>
                <a:latin typeface="Eras Light ITC" panose="020B0402030504020804" pitchFamily="34" charset="0"/>
              </a:rPr>
              <a:t>Two Examples of Nonexperimental or </a:t>
            </a:r>
            <a:endParaRPr lang="en-US" sz="1200" spc="300" dirty="0" smtClean="0">
              <a:solidFill>
                <a:srgbClr val="0070C0"/>
              </a:solidFill>
              <a:latin typeface="Eras Light ITC" panose="020B0402030504020804" pitchFamily="34" charset="0"/>
            </a:endParaRPr>
          </a:p>
          <a:p>
            <a:pPr marL="45720" indent="0">
              <a:spcBef>
                <a:spcPts val="0"/>
              </a:spcBef>
              <a:buNone/>
            </a:pPr>
            <a:r>
              <a:rPr lang="en-US" sz="1200" spc="300" dirty="0" smtClean="0">
                <a:solidFill>
                  <a:srgbClr val="0070C0"/>
                </a:solidFill>
                <a:latin typeface="Eras Light ITC" panose="020B0402030504020804" pitchFamily="34" charset="0"/>
              </a:rPr>
              <a:t>Quasi-Experimental Studies</a:t>
            </a:r>
            <a:endParaRPr lang="en-US" sz="1200" spc="300" dirty="0">
              <a:solidFill>
                <a:srgbClr val="0070C0"/>
              </a:solidFill>
              <a:latin typeface="Eras Light ITC" panose="020B04020305040208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32404442"/>
              </p:ext>
            </p:extLst>
          </p:nvPr>
        </p:nvGraphicFramePr>
        <p:xfrm>
          <a:off x="4055761" y="3166124"/>
          <a:ext cx="1591644" cy="2423160"/>
        </p:xfrm>
        <a:graphic>
          <a:graphicData uri="http://schemas.openxmlformats.org/drawingml/2006/table">
            <a:tbl>
              <a:tblPr firstRow="1" bandRow="1">
                <a:tableStyleId>{3B4B98B0-60AC-42C2-AFA5-B58CD77FA1E5}</a:tableStyleId>
              </a:tblPr>
              <a:tblGrid>
                <a:gridCol w="795822"/>
                <a:gridCol w="795822"/>
              </a:tblGrid>
              <a:tr h="276605">
                <a:tc>
                  <a:txBody>
                    <a:bodyPr/>
                    <a:lstStyle/>
                    <a:p>
                      <a:pPr algn="ctr"/>
                      <a:r>
                        <a:rPr lang="en-US" sz="1050" dirty="0" smtClean="0">
                          <a:latin typeface="Eras Light ITC" panose="020B0402030504020804" pitchFamily="34" charset="0"/>
                        </a:rPr>
                        <a:t>College Graduate</a:t>
                      </a:r>
                      <a:endParaRPr lang="id-ID" sz="1050" dirty="0">
                        <a:latin typeface="Eras Light ITC" panose="020B0402030504020804" pitchFamily="34" charset="0"/>
                      </a:endParaRPr>
                    </a:p>
                  </a:txBody>
                  <a:tcPr>
                    <a:lnB w="12700" cap="flat" cmpd="sng" algn="ctr">
                      <a:noFill/>
                      <a:prstDash val="solid"/>
                      <a:round/>
                      <a:headEnd type="none" w="med" len="med"/>
                      <a:tailEnd type="none" w="med" len="med"/>
                    </a:lnB>
                  </a:tcPr>
                </a:tc>
                <a:tc>
                  <a:txBody>
                    <a:bodyPr/>
                    <a:lstStyle/>
                    <a:p>
                      <a:pPr algn="ctr"/>
                      <a:r>
                        <a:rPr lang="en-US" sz="1050" dirty="0" smtClean="0">
                          <a:latin typeface="Eras Light ITC" panose="020B0402030504020804" pitchFamily="34" charset="0"/>
                        </a:rPr>
                        <a:t>No College</a:t>
                      </a:r>
                      <a:endParaRPr lang="id-ID" sz="1050" dirty="0">
                        <a:latin typeface="Eras Light ITC" panose="020B0402030504020804" pitchFamily="34" charset="0"/>
                      </a:endParaRPr>
                    </a:p>
                  </a:txBody>
                  <a:tcPr>
                    <a:lnB w="12700" cap="flat" cmpd="sng" algn="ctr">
                      <a:noFill/>
                      <a:prstDash val="solid"/>
                      <a:round/>
                      <a:headEnd type="none" w="med" len="med"/>
                      <a:tailEnd type="none" w="med" len="med"/>
                    </a:lnB>
                  </a:tcPr>
                </a:tc>
              </a:tr>
              <a:tr h="169036">
                <a:tc>
                  <a:txBody>
                    <a:bodyPr/>
                    <a:lstStyle/>
                    <a:p>
                      <a:pPr algn="ctr"/>
                      <a:r>
                        <a:rPr lang="en-US" sz="1050" dirty="0" smtClean="0">
                          <a:latin typeface="Eras Light ITC" panose="020B0402030504020804" pitchFamily="34" charset="0"/>
                        </a:rPr>
                        <a:t>17</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12</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19</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10</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16</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14</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12</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15</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17</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13</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18</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12</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15</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11</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16</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13</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bl>
          </a:graphicData>
        </a:graphic>
      </p:graphicFrame>
      <p:sp>
        <p:nvSpPr>
          <p:cNvPr id="11" name="Left Bracket 10"/>
          <p:cNvSpPr/>
          <p:nvPr/>
        </p:nvSpPr>
        <p:spPr>
          <a:xfrm>
            <a:off x="3780724" y="3644695"/>
            <a:ext cx="251546" cy="180109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cxnSp>
        <p:nvCxnSpPr>
          <p:cNvPr id="13" name="Straight Connector 12"/>
          <p:cNvCxnSpPr>
            <a:stCxn id="11" idx="1"/>
            <a:endCxn id="14" idx="3"/>
          </p:cNvCxnSpPr>
          <p:nvPr/>
        </p:nvCxnSpPr>
        <p:spPr>
          <a:xfrm flipH="1" flipV="1">
            <a:off x="3529178" y="4545239"/>
            <a:ext cx="251546" cy="1"/>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443203" y="4129740"/>
            <a:ext cx="2085975" cy="830997"/>
          </a:xfrm>
          <a:prstGeom prst="rect">
            <a:avLst/>
          </a:prstGeom>
        </p:spPr>
        <p:txBody>
          <a:bodyPr wrap="square">
            <a:spAutoFit/>
          </a:bodyPr>
          <a:lstStyle/>
          <a:p>
            <a:pPr marL="45720" indent="0">
              <a:spcBef>
                <a:spcPts val="0"/>
              </a:spcBef>
              <a:buNone/>
            </a:pPr>
            <a:r>
              <a:rPr lang="en-US" sz="1200" dirty="0">
                <a:solidFill>
                  <a:srgbClr val="0070C0"/>
                </a:solidFill>
                <a:latin typeface="Eras Light ITC" panose="020B0402030504020804" pitchFamily="34" charset="0"/>
              </a:rPr>
              <a:t>Variable 2: Verbal Test Scores</a:t>
            </a:r>
          </a:p>
          <a:p>
            <a:pPr marL="45720" indent="0">
              <a:spcBef>
                <a:spcPts val="0"/>
              </a:spcBef>
              <a:buNone/>
            </a:pPr>
            <a:r>
              <a:rPr lang="en-US" sz="1200" dirty="0">
                <a:solidFill>
                  <a:srgbClr val="0070C0"/>
                </a:solidFill>
                <a:latin typeface="Eras Light ITC" panose="020B0402030504020804" pitchFamily="34" charset="0"/>
              </a:rPr>
              <a:t>(the Dependent Variable)</a:t>
            </a:r>
          </a:p>
          <a:p>
            <a:pPr marL="45720" indent="0">
              <a:spcBef>
                <a:spcPts val="0"/>
              </a:spcBef>
              <a:buNone/>
            </a:pPr>
            <a:r>
              <a:rPr lang="en-US" sz="1200" dirty="0">
                <a:solidFill>
                  <a:srgbClr val="0070C0"/>
                </a:solidFill>
                <a:latin typeface="Eras Light ITC" panose="020B0402030504020804" pitchFamily="34" charset="0"/>
              </a:rPr>
              <a:t>Measured in each of the</a:t>
            </a:r>
          </a:p>
          <a:p>
            <a:pPr marL="45720" indent="0">
              <a:spcBef>
                <a:spcPts val="0"/>
              </a:spcBef>
              <a:buNone/>
            </a:pPr>
            <a:r>
              <a:rPr lang="en-US" sz="1200" dirty="0">
                <a:solidFill>
                  <a:srgbClr val="0070C0"/>
                </a:solidFill>
                <a:latin typeface="Eras Light ITC" panose="020B0402030504020804" pitchFamily="34" charset="0"/>
              </a:rPr>
              <a:t>two groups</a:t>
            </a:r>
          </a:p>
        </p:txBody>
      </p:sp>
      <p:sp>
        <p:nvSpPr>
          <p:cNvPr id="20" name="Rectangle 19"/>
          <p:cNvSpPr/>
          <p:nvPr/>
        </p:nvSpPr>
        <p:spPr>
          <a:xfrm>
            <a:off x="1140351" y="3036464"/>
            <a:ext cx="2514600" cy="646331"/>
          </a:xfrm>
          <a:prstGeom prst="rect">
            <a:avLst/>
          </a:prstGeom>
        </p:spPr>
        <p:txBody>
          <a:bodyPr wrap="square">
            <a:spAutoFit/>
          </a:bodyPr>
          <a:lstStyle/>
          <a:p>
            <a:pPr marL="45720" indent="0">
              <a:spcBef>
                <a:spcPts val="0"/>
              </a:spcBef>
              <a:buNone/>
            </a:pPr>
            <a:r>
              <a:rPr lang="en-US" sz="1200" dirty="0" smtClean="0">
                <a:solidFill>
                  <a:srgbClr val="0070C0"/>
                </a:solidFill>
                <a:latin typeface="Eras Light ITC" panose="020B0402030504020804" pitchFamily="34" charset="0"/>
              </a:rPr>
              <a:t>(a) Variable </a:t>
            </a:r>
            <a:r>
              <a:rPr lang="en-US" sz="1200" dirty="0">
                <a:solidFill>
                  <a:srgbClr val="0070C0"/>
                </a:solidFill>
                <a:latin typeface="Eras Light ITC" panose="020B0402030504020804" pitchFamily="34" charset="0"/>
              </a:rPr>
              <a:t>1: </a:t>
            </a:r>
            <a:r>
              <a:rPr lang="en-US" sz="1200" dirty="0" smtClean="0">
                <a:solidFill>
                  <a:srgbClr val="0070C0"/>
                </a:solidFill>
                <a:latin typeface="Eras Light ITC" panose="020B0402030504020804" pitchFamily="34" charset="0"/>
              </a:rPr>
              <a:t>Participant Education</a:t>
            </a:r>
            <a:endParaRPr lang="en-US" sz="1200" dirty="0">
              <a:solidFill>
                <a:srgbClr val="0070C0"/>
              </a:solidFill>
              <a:latin typeface="Eras Light ITC" panose="020B0402030504020804" pitchFamily="34" charset="0"/>
            </a:endParaRPr>
          </a:p>
          <a:p>
            <a:pPr marL="45720" indent="0">
              <a:spcBef>
                <a:spcPts val="0"/>
              </a:spcBef>
              <a:buNone/>
            </a:pPr>
            <a:r>
              <a:rPr lang="en-US" sz="1200" dirty="0" smtClean="0">
                <a:solidFill>
                  <a:srgbClr val="0070C0"/>
                </a:solidFill>
                <a:latin typeface="Eras Light ITC" panose="020B0402030504020804" pitchFamily="34" charset="0"/>
              </a:rPr>
              <a:t>     Not </a:t>
            </a:r>
            <a:r>
              <a:rPr lang="en-US" sz="1200" dirty="0">
                <a:solidFill>
                  <a:srgbClr val="0070C0"/>
                </a:solidFill>
                <a:latin typeface="Eras Light ITC" panose="020B0402030504020804" pitchFamily="34" charset="0"/>
              </a:rPr>
              <a:t>manipulated but used to</a:t>
            </a:r>
          </a:p>
          <a:p>
            <a:pPr marL="45720" indent="0">
              <a:spcBef>
                <a:spcPts val="0"/>
              </a:spcBef>
              <a:buNone/>
            </a:pPr>
            <a:r>
              <a:rPr lang="en-US" sz="1200" dirty="0" smtClean="0">
                <a:solidFill>
                  <a:srgbClr val="0070C0"/>
                </a:solidFill>
                <a:latin typeface="Eras Light ITC" panose="020B0402030504020804" pitchFamily="34" charset="0"/>
              </a:rPr>
              <a:t>     define </a:t>
            </a:r>
            <a:r>
              <a:rPr lang="en-US" sz="1200" dirty="0">
                <a:solidFill>
                  <a:srgbClr val="0070C0"/>
                </a:solidFill>
                <a:latin typeface="Eras Light ITC" panose="020B0402030504020804" pitchFamily="34" charset="0"/>
              </a:rPr>
              <a:t>two groups of </a:t>
            </a:r>
            <a:r>
              <a:rPr lang="en-US" sz="1200" dirty="0" smtClean="0">
                <a:solidFill>
                  <a:srgbClr val="0070C0"/>
                </a:solidFill>
                <a:latin typeface="Eras Light ITC" panose="020B0402030504020804" pitchFamily="34" charset="0"/>
              </a:rPr>
              <a:t>participants</a:t>
            </a:r>
            <a:endParaRPr lang="en-US" sz="1200" dirty="0">
              <a:solidFill>
                <a:srgbClr val="0070C0"/>
              </a:solidFill>
              <a:latin typeface="Eras Light ITC" panose="020B0402030504020804" pitchFamily="34" charset="0"/>
            </a:endParaRPr>
          </a:p>
        </p:txBody>
      </p:sp>
      <p:sp>
        <p:nvSpPr>
          <p:cNvPr id="21" name="Right Arrow 20"/>
          <p:cNvSpPr/>
          <p:nvPr/>
        </p:nvSpPr>
        <p:spPr>
          <a:xfrm>
            <a:off x="3654951" y="3160633"/>
            <a:ext cx="261938"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22" name="Table 21"/>
          <p:cNvGraphicFramePr>
            <a:graphicFrameLocks noGrp="1"/>
          </p:cNvGraphicFramePr>
          <p:nvPr>
            <p:extLst>
              <p:ext uri="{D42A27DB-BD31-4B8C-83A1-F6EECF244321}">
                <p14:modId xmlns:p14="http://schemas.microsoft.com/office/powerpoint/2010/main" val="1292012898"/>
              </p:ext>
            </p:extLst>
          </p:nvPr>
        </p:nvGraphicFramePr>
        <p:xfrm>
          <a:off x="9192010" y="3219634"/>
          <a:ext cx="1591644" cy="2423160"/>
        </p:xfrm>
        <a:graphic>
          <a:graphicData uri="http://schemas.openxmlformats.org/drawingml/2006/table">
            <a:tbl>
              <a:tblPr firstRow="1" bandRow="1">
                <a:tableStyleId>{3B4B98B0-60AC-42C2-AFA5-B58CD77FA1E5}</a:tableStyleId>
              </a:tblPr>
              <a:tblGrid>
                <a:gridCol w="795822"/>
                <a:gridCol w="795822"/>
              </a:tblGrid>
              <a:tr h="276605">
                <a:tc>
                  <a:txBody>
                    <a:bodyPr/>
                    <a:lstStyle/>
                    <a:p>
                      <a:pPr algn="ctr"/>
                      <a:r>
                        <a:rPr lang="en-US" sz="1050" dirty="0" smtClean="0">
                          <a:latin typeface="Eras Light ITC" panose="020B0402030504020804" pitchFamily="34" charset="0"/>
                        </a:rPr>
                        <a:t>Before</a:t>
                      </a:r>
                    </a:p>
                    <a:p>
                      <a:pPr algn="ctr"/>
                      <a:r>
                        <a:rPr lang="en-US" sz="1050" dirty="0" smtClean="0">
                          <a:latin typeface="Eras Light ITC" panose="020B0402030504020804" pitchFamily="34" charset="0"/>
                        </a:rPr>
                        <a:t>Therapy</a:t>
                      </a:r>
                      <a:endParaRPr lang="id-ID" sz="1050" dirty="0">
                        <a:latin typeface="Eras Light ITC" panose="020B0402030504020804" pitchFamily="34" charset="0"/>
                      </a:endParaRPr>
                    </a:p>
                  </a:txBody>
                  <a:tcPr>
                    <a:lnB w="12700" cap="flat" cmpd="sng" algn="ctr">
                      <a:noFill/>
                      <a:prstDash val="solid"/>
                      <a:round/>
                      <a:headEnd type="none" w="med" len="med"/>
                      <a:tailEnd type="none" w="med" len="med"/>
                    </a:lnB>
                  </a:tcPr>
                </a:tc>
                <a:tc>
                  <a:txBody>
                    <a:bodyPr/>
                    <a:lstStyle/>
                    <a:p>
                      <a:pPr algn="ctr"/>
                      <a:r>
                        <a:rPr lang="en-US" sz="1050" dirty="0" smtClean="0">
                          <a:latin typeface="Eras Light ITC" panose="020B0402030504020804" pitchFamily="34" charset="0"/>
                        </a:rPr>
                        <a:t>After</a:t>
                      </a:r>
                    </a:p>
                    <a:p>
                      <a:pPr algn="ctr"/>
                      <a:r>
                        <a:rPr lang="en-US" sz="1050" dirty="0" smtClean="0">
                          <a:latin typeface="Eras Light ITC" panose="020B0402030504020804" pitchFamily="34" charset="0"/>
                        </a:rPr>
                        <a:t>Therapy</a:t>
                      </a:r>
                      <a:endParaRPr lang="id-ID" sz="1050" dirty="0">
                        <a:latin typeface="Eras Light ITC" panose="020B0402030504020804" pitchFamily="34" charset="0"/>
                      </a:endParaRPr>
                    </a:p>
                  </a:txBody>
                  <a:tcPr>
                    <a:lnB w="12700" cap="flat" cmpd="sng" algn="ctr">
                      <a:noFill/>
                      <a:prstDash val="solid"/>
                      <a:round/>
                      <a:headEnd type="none" w="med" len="med"/>
                      <a:tailEnd type="none" w="med" len="med"/>
                    </a:lnB>
                  </a:tcPr>
                </a:tc>
              </a:tr>
              <a:tr h="169036">
                <a:tc>
                  <a:txBody>
                    <a:bodyPr/>
                    <a:lstStyle/>
                    <a:p>
                      <a:pPr algn="ctr"/>
                      <a:r>
                        <a:rPr lang="en-US" sz="1050" dirty="0" smtClean="0">
                          <a:latin typeface="Eras Light ITC" panose="020B0402030504020804" pitchFamily="34" charset="0"/>
                        </a:rPr>
                        <a:t>17</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12</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19</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10</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16</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14</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12</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15</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17</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13</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18</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12</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15</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11</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16</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13</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bl>
          </a:graphicData>
        </a:graphic>
      </p:graphicFrame>
      <p:sp>
        <p:nvSpPr>
          <p:cNvPr id="23" name="Left Bracket 22"/>
          <p:cNvSpPr/>
          <p:nvPr/>
        </p:nvSpPr>
        <p:spPr>
          <a:xfrm>
            <a:off x="8814143" y="3724965"/>
            <a:ext cx="251546" cy="180109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cxnSp>
        <p:nvCxnSpPr>
          <p:cNvPr id="24" name="Straight Connector 23"/>
          <p:cNvCxnSpPr>
            <a:stCxn id="23" idx="1"/>
            <a:endCxn id="25" idx="3"/>
          </p:cNvCxnSpPr>
          <p:nvPr/>
        </p:nvCxnSpPr>
        <p:spPr>
          <a:xfrm flipH="1">
            <a:off x="8552205" y="4625510"/>
            <a:ext cx="261938"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466230" y="4210011"/>
            <a:ext cx="2085975" cy="830997"/>
          </a:xfrm>
          <a:prstGeom prst="rect">
            <a:avLst/>
          </a:prstGeom>
        </p:spPr>
        <p:txBody>
          <a:bodyPr wrap="square">
            <a:spAutoFit/>
          </a:bodyPr>
          <a:lstStyle/>
          <a:p>
            <a:pPr marL="45720" indent="0">
              <a:spcBef>
                <a:spcPts val="0"/>
              </a:spcBef>
              <a:buNone/>
            </a:pPr>
            <a:r>
              <a:rPr lang="en-US" sz="1200" dirty="0">
                <a:solidFill>
                  <a:srgbClr val="0070C0"/>
                </a:solidFill>
                <a:latin typeface="Eras Light ITC" panose="020B0402030504020804" pitchFamily="34" charset="0"/>
              </a:rPr>
              <a:t>Variable 2: Depression Scores</a:t>
            </a:r>
          </a:p>
          <a:p>
            <a:pPr marL="45720" indent="0">
              <a:spcBef>
                <a:spcPts val="0"/>
              </a:spcBef>
              <a:buNone/>
            </a:pPr>
            <a:r>
              <a:rPr lang="en-US" sz="1200" dirty="0">
                <a:solidFill>
                  <a:srgbClr val="0070C0"/>
                </a:solidFill>
                <a:latin typeface="Eras Light ITC" panose="020B0402030504020804" pitchFamily="34" charset="0"/>
              </a:rPr>
              <a:t>(the Dependent Variable)</a:t>
            </a:r>
          </a:p>
          <a:p>
            <a:pPr marL="45720" indent="0">
              <a:spcBef>
                <a:spcPts val="0"/>
              </a:spcBef>
              <a:buNone/>
            </a:pPr>
            <a:r>
              <a:rPr lang="en-US" sz="1200" dirty="0">
                <a:solidFill>
                  <a:srgbClr val="0070C0"/>
                </a:solidFill>
                <a:latin typeface="Eras Light ITC" panose="020B0402030504020804" pitchFamily="34" charset="0"/>
              </a:rPr>
              <a:t>Measured at each of the two</a:t>
            </a:r>
          </a:p>
          <a:p>
            <a:pPr marL="45720" indent="0">
              <a:spcBef>
                <a:spcPts val="0"/>
              </a:spcBef>
              <a:buNone/>
            </a:pPr>
            <a:r>
              <a:rPr lang="en-US" sz="1200" dirty="0">
                <a:solidFill>
                  <a:srgbClr val="0070C0"/>
                </a:solidFill>
                <a:latin typeface="Eras Light ITC" panose="020B0402030504020804" pitchFamily="34" charset="0"/>
              </a:rPr>
              <a:t>different times</a:t>
            </a:r>
          </a:p>
        </p:txBody>
      </p:sp>
      <p:sp>
        <p:nvSpPr>
          <p:cNvPr id="26" name="Rectangle 25"/>
          <p:cNvSpPr/>
          <p:nvPr/>
        </p:nvSpPr>
        <p:spPr>
          <a:xfrm>
            <a:off x="6169551" y="3078634"/>
            <a:ext cx="2644592" cy="646331"/>
          </a:xfrm>
          <a:prstGeom prst="rect">
            <a:avLst/>
          </a:prstGeom>
        </p:spPr>
        <p:txBody>
          <a:bodyPr wrap="square">
            <a:spAutoFit/>
          </a:bodyPr>
          <a:lstStyle/>
          <a:p>
            <a:pPr marL="45720" indent="0">
              <a:spcBef>
                <a:spcPts val="0"/>
              </a:spcBef>
              <a:buNone/>
            </a:pPr>
            <a:r>
              <a:rPr lang="en-US" sz="1200" dirty="0" smtClean="0">
                <a:solidFill>
                  <a:srgbClr val="0070C0"/>
                </a:solidFill>
                <a:latin typeface="Eras Light ITC" panose="020B0402030504020804" pitchFamily="34" charset="0"/>
              </a:rPr>
              <a:t>(b) </a:t>
            </a:r>
            <a:r>
              <a:rPr lang="en-US" sz="1200" dirty="0">
                <a:solidFill>
                  <a:srgbClr val="0070C0"/>
                </a:solidFill>
                <a:latin typeface="Eras Light ITC" panose="020B0402030504020804" pitchFamily="34" charset="0"/>
              </a:rPr>
              <a:t>Variable 1: Time of Measurement</a:t>
            </a:r>
          </a:p>
          <a:p>
            <a:pPr marL="45720" indent="0">
              <a:spcBef>
                <a:spcPts val="0"/>
              </a:spcBef>
              <a:buNone/>
            </a:pPr>
            <a:r>
              <a:rPr lang="en-US" sz="1200" dirty="0" smtClean="0">
                <a:solidFill>
                  <a:srgbClr val="0070C0"/>
                </a:solidFill>
                <a:latin typeface="Eras Light ITC" panose="020B0402030504020804" pitchFamily="34" charset="0"/>
              </a:rPr>
              <a:t>      Not </a:t>
            </a:r>
            <a:r>
              <a:rPr lang="en-US" sz="1200" dirty="0">
                <a:solidFill>
                  <a:srgbClr val="0070C0"/>
                </a:solidFill>
                <a:latin typeface="Eras Light ITC" panose="020B0402030504020804" pitchFamily="34" charset="0"/>
              </a:rPr>
              <a:t>manipulated but used to</a:t>
            </a:r>
          </a:p>
          <a:p>
            <a:pPr marL="45720" indent="0">
              <a:spcBef>
                <a:spcPts val="0"/>
              </a:spcBef>
              <a:buNone/>
            </a:pPr>
            <a:r>
              <a:rPr lang="en-US" sz="1200" dirty="0" smtClean="0">
                <a:solidFill>
                  <a:srgbClr val="0070C0"/>
                </a:solidFill>
                <a:latin typeface="Eras Light ITC" panose="020B0402030504020804" pitchFamily="34" charset="0"/>
              </a:rPr>
              <a:t>      define </a:t>
            </a:r>
            <a:r>
              <a:rPr lang="en-US" sz="1200" dirty="0">
                <a:solidFill>
                  <a:srgbClr val="0070C0"/>
                </a:solidFill>
                <a:latin typeface="Eras Light ITC" panose="020B0402030504020804" pitchFamily="34" charset="0"/>
              </a:rPr>
              <a:t>two groups of scores</a:t>
            </a:r>
          </a:p>
        </p:txBody>
      </p:sp>
      <p:sp>
        <p:nvSpPr>
          <p:cNvPr id="29" name="Right Arrow 28"/>
          <p:cNvSpPr/>
          <p:nvPr/>
        </p:nvSpPr>
        <p:spPr>
          <a:xfrm>
            <a:off x="8841636" y="3197427"/>
            <a:ext cx="261938"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Rectangle 29"/>
          <p:cNvSpPr/>
          <p:nvPr/>
        </p:nvSpPr>
        <p:spPr>
          <a:xfrm>
            <a:off x="4336473" y="5577462"/>
            <a:ext cx="961647" cy="461665"/>
          </a:xfrm>
          <a:prstGeom prst="rect">
            <a:avLst/>
          </a:prstGeom>
        </p:spPr>
        <p:txBody>
          <a:bodyPr wrap="square">
            <a:spAutoFit/>
          </a:bodyPr>
          <a:lstStyle/>
          <a:p>
            <a:pPr marL="45720" indent="0" algn="ctr">
              <a:spcBef>
                <a:spcPts val="0"/>
              </a:spcBef>
              <a:buNone/>
            </a:pPr>
            <a:r>
              <a:rPr lang="en-US" sz="1200" dirty="0" smtClean="0">
                <a:solidFill>
                  <a:srgbClr val="0070C0"/>
                </a:solidFill>
                <a:latin typeface="Eras Light ITC" panose="020B0402030504020804" pitchFamily="34" charset="0"/>
              </a:rPr>
              <a:t>Any</a:t>
            </a:r>
          </a:p>
          <a:p>
            <a:pPr marL="45720" indent="0" algn="ctr">
              <a:spcBef>
                <a:spcPts val="0"/>
              </a:spcBef>
              <a:buNone/>
            </a:pPr>
            <a:r>
              <a:rPr lang="en-US" sz="1200" dirty="0" smtClean="0">
                <a:solidFill>
                  <a:srgbClr val="0070C0"/>
                </a:solidFill>
                <a:latin typeface="Eras Light ITC" panose="020B0402030504020804" pitchFamily="34" charset="0"/>
              </a:rPr>
              <a:t>Difference?</a:t>
            </a:r>
            <a:endParaRPr lang="en-US" sz="1200" dirty="0">
              <a:solidFill>
                <a:srgbClr val="0070C0"/>
              </a:solidFill>
              <a:latin typeface="Eras Light ITC" panose="020B0402030504020804" pitchFamily="34" charset="0"/>
            </a:endParaRPr>
          </a:p>
        </p:txBody>
      </p:sp>
      <p:cxnSp>
        <p:nvCxnSpPr>
          <p:cNvPr id="32" name="Curved Connector 31"/>
          <p:cNvCxnSpPr>
            <a:stCxn id="30" idx="1"/>
          </p:cNvCxnSpPr>
          <p:nvPr/>
        </p:nvCxnSpPr>
        <p:spPr>
          <a:xfrm rot="10800000">
            <a:off x="4181475" y="5577463"/>
            <a:ext cx="154998" cy="23083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rot="10800000" flipH="1">
            <a:off x="5298121" y="5591037"/>
            <a:ext cx="154998" cy="23083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9492673" y="5591038"/>
            <a:ext cx="961647" cy="461665"/>
          </a:xfrm>
          <a:prstGeom prst="rect">
            <a:avLst/>
          </a:prstGeom>
        </p:spPr>
        <p:txBody>
          <a:bodyPr wrap="square">
            <a:spAutoFit/>
          </a:bodyPr>
          <a:lstStyle/>
          <a:p>
            <a:pPr marL="45720" indent="0" algn="ctr">
              <a:spcBef>
                <a:spcPts val="0"/>
              </a:spcBef>
              <a:buNone/>
            </a:pPr>
            <a:r>
              <a:rPr lang="en-US" sz="1200" dirty="0" smtClean="0">
                <a:solidFill>
                  <a:srgbClr val="0070C0"/>
                </a:solidFill>
                <a:latin typeface="Eras Light ITC" panose="020B0402030504020804" pitchFamily="34" charset="0"/>
              </a:rPr>
              <a:t>Any</a:t>
            </a:r>
          </a:p>
          <a:p>
            <a:pPr marL="45720" indent="0" algn="ctr">
              <a:spcBef>
                <a:spcPts val="0"/>
              </a:spcBef>
              <a:buNone/>
            </a:pPr>
            <a:r>
              <a:rPr lang="en-US" sz="1200" dirty="0" smtClean="0">
                <a:solidFill>
                  <a:srgbClr val="0070C0"/>
                </a:solidFill>
                <a:latin typeface="Eras Light ITC" panose="020B0402030504020804" pitchFamily="34" charset="0"/>
              </a:rPr>
              <a:t>Difference?</a:t>
            </a:r>
            <a:endParaRPr lang="en-US" sz="1200" dirty="0">
              <a:solidFill>
                <a:srgbClr val="0070C0"/>
              </a:solidFill>
              <a:latin typeface="Eras Light ITC" panose="020B0402030504020804" pitchFamily="34" charset="0"/>
            </a:endParaRPr>
          </a:p>
        </p:txBody>
      </p:sp>
      <p:cxnSp>
        <p:nvCxnSpPr>
          <p:cNvPr id="35" name="Curved Connector 34"/>
          <p:cNvCxnSpPr>
            <a:stCxn id="34" idx="1"/>
          </p:cNvCxnSpPr>
          <p:nvPr/>
        </p:nvCxnSpPr>
        <p:spPr>
          <a:xfrm rot="10800000">
            <a:off x="9337675" y="5591039"/>
            <a:ext cx="154998" cy="23083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rot="10800000" flipH="1">
            <a:off x="10454321" y="5604613"/>
            <a:ext cx="154998" cy="23083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04075" y="6132543"/>
            <a:ext cx="10947400" cy="461665"/>
          </a:xfrm>
          <a:prstGeom prst="rect">
            <a:avLst/>
          </a:prstGeom>
        </p:spPr>
        <p:txBody>
          <a:bodyPr wrap="square">
            <a:spAutoFit/>
          </a:bodyPr>
          <a:lstStyle/>
          <a:p>
            <a:pPr marL="45720" indent="0">
              <a:spcBef>
                <a:spcPts val="0"/>
              </a:spcBef>
              <a:buNone/>
            </a:pPr>
            <a:r>
              <a:rPr lang="en-US" sz="1200" dirty="0">
                <a:solidFill>
                  <a:srgbClr val="0070C0"/>
                </a:solidFill>
                <a:latin typeface="Eras Light ITC" panose="020B0402030504020804" pitchFamily="34" charset="0"/>
              </a:rPr>
              <a:t>(a) A preexisting participant variable (education) is used to </a:t>
            </a:r>
            <a:r>
              <a:rPr lang="en-US" sz="1200" dirty="0" smtClean="0">
                <a:solidFill>
                  <a:srgbClr val="0070C0"/>
                </a:solidFill>
                <a:latin typeface="Eras Light ITC" panose="020B0402030504020804" pitchFamily="34" charset="0"/>
              </a:rPr>
              <a:t>define </a:t>
            </a:r>
            <a:r>
              <a:rPr lang="en-US" sz="1200" dirty="0">
                <a:solidFill>
                  <a:srgbClr val="0070C0"/>
                </a:solidFill>
                <a:latin typeface="Eras Light ITC" panose="020B0402030504020804" pitchFamily="34" charset="0"/>
              </a:rPr>
              <a:t>two groups, </a:t>
            </a:r>
            <a:r>
              <a:rPr lang="en-US" sz="1200" dirty="0" smtClean="0">
                <a:solidFill>
                  <a:srgbClr val="0070C0"/>
                </a:solidFill>
                <a:latin typeface="Eras Light ITC" panose="020B0402030504020804" pitchFamily="34" charset="0"/>
              </a:rPr>
              <a:t>and then </a:t>
            </a:r>
            <a:r>
              <a:rPr lang="en-US" sz="1200" dirty="0">
                <a:solidFill>
                  <a:srgbClr val="0070C0"/>
                </a:solidFill>
                <a:latin typeface="Eras Light ITC" panose="020B0402030504020804" pitchFamily="34" charset="0"/>
              </a:rPr>
              <a:t>a dependent variable (verbal test score) is measured in each group.</a:t>
            </a:r>
          </a:p>
          <a:p>
            <a:pPr marL="45720" indent="0">
              <a:spcBef>
                <a:spcPts val="0"/>
              </a:spcBef>
              <a:buNone/>
            </a:pPr>
            <a:r>
              <a:rPr lang="en-US" sz="1200" dirty="0">
                <a:solidFill>
                  <a:srgbClr val="0070C0"/>
                </a:solidFill>
                <a:latin typeface="Eras Light ITC" panose="020B0402030504020804" pitchFamily="34" charset="0"/>
              </a:rPr>
              <a:t>(b) The two groups of scores are </a:t>
            </a:r>
            <a:r>
              <a:rPr lang="en-US" sz="1200" dirty="0" smtClean="0">
                <a:solidFill>
                  <a:srgbClr val="0070C0"/>
                </a:solidFill>
                <a:latin typeface="Eras Light ITC" panose="020B0402030504020804" pitchFamily="34" charset="0"/>
              </a:rPr>
              <a:t>defined </a:t>
            </a:r>
            <a:r>
              <a:rPr lang="en-US" sz="1200" dirty="0">
                <a:solidFill>
                  <a:srgbClr val="0070C0"/>
                </a:solidFill>
                <a:latin typeface="Eras Light ITC" panose="020B0402030504020804" pitchFamily="34" charset="0"/>
              </a:rPr>
              <a:t>by the time of measurement, and </a:t>
            </a:r>
            <a:r>
              <a:rPr lang="en-US" sz="1200" dirty="0" smtClean="0">
                <a:solidFill>
                  <a:srgbClr val="0070C0"/>
                </a:solidFill>
                <a:latin typeface="Eras Light ITC" panose="020B0402030504020804" pitchFamily="34" charset="0"/>
              </a:rPr>
              <a:t>a dependent </a:t>
            </a:r>
            <a:r>
              <a:rPr lang="en-US" sz="1200" dirty="0">
                <a:solidFill>
                  <a:srgbClr val="0070C0"/>
                </a:solidFill>
                <a:latin typeface="Eras Light ITC" panose="020B0402030504020804" pitchFamily="34" charset="0"/>
              </a:rPr>
              <a:t>variable (depression) is measured at each of the two times.</a:t>
            </a:r>
            <a:endParaRPr lang="en-US" sz="1200" spc="300" dirty="0">
              <a:solidFill>
                <a:srgbClr val="0070C0"/>
              </a:solidFill>
              <a:latin typeface="Eras Light ITC" panose="020B0402030504020804" pitchFamily="34" charset="0"/>
            </a:endParaRPr>
          </a:p>
        </p:txBody>
      </p:sp>
    </p:spTree>
    <p:extLst>
      <p:ext uri="{BB962C8B-B14F-4D97-AF65-F5344CB8AC3E}">
        <p14:creationId xmlns:p14="http://schemas.microsoft.com/office/powerpoint/2010/main" val="3937929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sz="36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Between-subjects </a:t>
            </a:r>
            <a:r>
              <a:rPr lang="en-US" sz="36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Designs : </a:t>
            </a:r>
            <a:br>
              <a:rPr lang="en-US" sz="36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br>
            <a:r>
              <a:rPr lang="en-US" sz="36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Nonequivalent Group Designs</a:t>
            </a:r>
            <a:endParaRPr lang="id-ID" sz="36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1074669" y="1822234"/>
            <a:ext cx="10006883" cy="4770537"/>
          </a:xfrm>
          <a:prstGeom prst="rect">
            <a:avLst/>
          </a:prstGeom>
        </p:spPr>
        <p:txBody>
          <a:bodyPr wrap="square">
            <a:spAutoFit/>
          </a:bodyPr>
          <a:lstStyle/>
          <a:p>
            <a:pPr marL="45720" indent="0" algn="ctr">
              <a:spcBef>
                <a:spcPts val="0"/>
              </a:spcBef>
              <a:buNone/>
            </a:pPr>
            <a:r>
              <a:rPr lang="en-US" sz="1900" spc="300" dirty="0">
                <a:solidFill>
                  <a:srgbClr val="0070C0"/>
                </a:solidFill>
                <a:latin typeface="Eras Light ITC" panose="020B0402030504020804" pitchFamily="34" charset="0"/>
              </a:rPr>
              <a:t>A </a:t>
            </a:r>
            <a:r>
              <a:rPr lang="en-US" sz="1900" b="1" spc="300" dirty="0" smtClean="0">
                <a:solidFill>
                  <a:srgbClr val="0070C0"/>
                </a:solidFill>
                <a:latin typeface="Eras Light ITC" panose="020B0402030504020804" pitchFamily="34" charset="0"/>
              </a:rPr>
              <a:t>NONEQUIVALENT GROUP DESIGN </a:t>
            </a:r>
            <a:r>
              <a:rPr lang="en-US" sz="1900" spc="300" dirty="0" smtClean="0">
                <a:solidFill>
                  <a:srgbClr val="0070C0"/>
                </a:solidFill>
                <a:latin typeface="Eras Light ITC" panose="020B0402030504020804" pitchFamily="34" charset="0"/>
              </a:rPr>
              <a:t>is </a:t>
            </a:r>
            <a:r>
              <a:rPr lang="en-US" sz="1900" spc="300" dirty="0">
                <a:solidFill>
                  <a:srgbClr val="0070C0"/>
                </a:solidFill>
                <a:latin typeface="Eras Light ITC" panose="020B0402030504020804" pitchFamily="34" charset="0"/>
              </a:rPr>
              <a:t>a research study in which the </a:t>
            </a:r>
            <a:r>
              <a:rPr lang="en-US" sz="1900" b="1" i="1" spc="300" dirty="0">
                <a:solidFill>
                  <a:srgbClr val="00B050"/>
                </a:solidFill>
                <a:latin typeface="Eras Light ITC" panose="020B0402030504020804" pitchFamily="34" charset="0"/>
              </a:rPr>
              <a:t>different groups of participants </a:t>
            </a:r>
            <a:r>
              <a:rPr lang="en-US" sz="1900" spc="300" dirty="0">
                <a:solidFill>
                  <a:srgbClr val="0070C0"/>
                </a:solidFill>
                <a:latin typeface="Eras Light ITC" panose="020B0402030504020804" pitchFamily="34" charset="0"/>
              </a:rPr>
              <a:t>are </a:t>
            </a:r>
            <a:r>
              <a:rPr lang="en-US" sz="1900" b="1" i="1" spc="300" dirty="0">
                <a:solidFill>
                  <a:srgbClr val="00B050"/>
                </a:solidFill>
                <a:latin typeface="Eras Light ITC" panose="020B0402030504020804" pitchFamily="34" charset="0"/>
              </a:rPr>
              <a:t>formed under circumstances </a:t>
            </a:r>
            <a:r>
              <a:rPr lang="en-US" sz="1900" spc="300" dirty="0">
                <a:solidFill>
                  <a:srgbClr val="0070C0"/>
                </a:solidFill>
                <a:latin typeface="Eras Light ITC" panose="020B0402030504020804" pitchFamily="34" charset="0"/>
              </a:rPr>
              <a:t>that </a:t>
            </a:r>
            <a:r>
              <a:rPr lang="en-US" sz="1900" b="1" i="1" spc="300" dirty="0">
                <a:solidFill>
                  <a:srgbClr val="FF0000"/>
                </a:solidFill>
                <a:latin typeface="Eras Light ITC" panose="020B0402030504020804" pitchFamily="34" charset="0"/>
              </a:rPr>
              <a:t>do not permit </a:t>
            </a:r>
            <a:r>
              <a:rPr lang="en-US" sz="1900" spc="300" dirty="0">
                <a:solidFill>
                  <a:srgbClr val="0070C0"/>
                </a:solidFill>
                <a:latin typeface="Eras Light ITC" panose="020B0402030504020804" pitchFamily="34" charset="0"/>
              </a:rPr>
              <a:t>the </a:t>
            </a:r>
            <a:r>
              <a:rPr lang="en-US" sz="1900" b="1" i="1" spc="300" dirty="0">
                <a:solidFill>
                  <a:srgbClr val="00B050"/>
                </a:solidFill>
                <a:latin typeface="Eras Light ITC" panose="020B0402030504020804" pitchFamily="34" charset="0"/>
              </a:rPr>
              <a:t>researcher to control the assignment of individuals to groups</a:t>
            </a:r>
            <a:r>
              <a:rPr lang="en-US" sz="1900" spc="300" dirty="0">
                <a:solidFill>
                  <a:srgbClr val="0070C0"/>
                </a:solidFill>
                <a:latin typeface="Eras Light ITC" panose="020B0402030504020804" pitchFamily="34" charset="0"/>
              </a:rPr>
              <a:t>, and the </a:t>
            </a:r>
            <a:r>
              <a:rPr lang="en-US" sz="1900" b="1" i="1" spc="300" dirty="0">
                <a:solidFill>
                  <a:srgbClr val="00B050"/>
                </a:solidFill>
                <a:latin typeface="Eras Light ITC" panose="020B0402030504020804" pitchFamily="34" charset="0"/>
              </a:rPr>
              <a:t>groups of participants are</a:t>
            </a:r>
            <a:r>
              <a:rPr lang="en-US" sz="1900" spc="300" dirty="0">
                <a:solidFill>
                  <a:srgbClr val="0070C0"/>
                </a:solidFill>
                <a:latin typeface="Eras Light ITC" panose="020B0402030504020804" pitchFamily="34" charset="0"/>
              </a:rPr>
              <a:t>, therefore, </a:t>
            </a:r>
            <a:r>
              <a:rPr lang="en-US" sz="1900" b="1" i="1" spc="300" dirty="0">
                <a:solidFill>
                  <a:srgbClr val="00B050"/>
                </a:solidFill>
                <a:latin typeface="Eras Light ITC" panose="020B0402030504020804" pitchFamily="34" charset="0"/>
              </a:rPr>
              <a:t>considered nonequivalent</a:t>
            </a:r>
            <a:r>
              <a:rPr lang="en-US" sz="1900" spc="300" dirty="0">
                <a:solidFill>
                  <a:srgbClr val="0070C0"/>
                </a:solidFill>
                <a:latin typeface="Eras Light ITC" panose="020B0402030504020804" pitchFamily="34" charset="0"/>
              </a:rPr>
              <a:t>. </a:t>
            </a:r>
            <a:r>
              <a:rPr lang="en-US" sz="1900" spc="300" dirty="0" smtClean="0">
                <a:solidFill>
                  <a:srgbClr val="0070C0"/>
                </a:solidFill>
                <a:latin typeface="Eras Light ITC" panose="020B0402030504020804" pitchFamily="34" charset="0"/>
              </a:rPr>
              <a:t>Specifically</a:t>
            </a:r>
            <a:r>
              <a:rPr lang="en-US" sz="1900" spc="300" dirty="0">
                <a:solidFill>
                  <a:srgbClr val="0070C0"/>
                </a:solidFill>
                <a:latin typeface="Eras Light ITC" panose="020B0402030504020804" pitchFamily="34" charset="0"/>
              </a:rPr>
              <a:t>, the researcher cannot use random assignment to create groups of participants.</a:t>
            </a:r>
          </a:p>
          <a:p>
            <a:pPr marL="45720" indent="0" algn="ctr">
              <a:spcBef>
                <a:spcPts val="0"/>
              </a:spcBef>
              <a:buNone/>
            </a:pPr>
            <a:endParaRPr lang="en-US" sz="1900" spc="300" dirty="0">
              <a:solidFill>
                <a:srgbClr val="0070C0"/>
              </a:solidFill>
              <a:latin typeface="Eras Light ITC" panose="020B0402030504020804" pitchFamily="34" charset="0"/>
            </a:endParaRPr>
          </a:p>
          <a:p>
            <a:pPr marL="45720" indent="0" algn="ctr">
              <a:spcBef>
                <a:spcPts val="0"/>
              </a:spcBef>
              <a:buNone/>
            </a:pPr>
            <a:r>
              <a:rPr lang="en-US" sz="1900" spc="300" dirty="0" smtClean="0">
                <a:solidFill>
                  <a:srgbClr val="0070C0"/>
                </a:solidFill>
                <a:latin typeface="Eras Light ITC" panose="020B0402030504020804" pitchFamily="34" charset="0"/>
              </a:rPr>
              <a:t>A </a:t>
            </a:r>
            <a:r>
              <a:rPr lang="en-US" sz="1900" spc="300" dirty="0">
                <a:solidFill>
                  <a:srgbClr val="0070C0"/>
                </a:solidFill>
                <a:latin typeface="Eras Light ITC" panose="020B0402030504020804" pitchFamily="34" charset="0"/>
              </a:rPr>
              <a:t>nonequivalent group design </a:t>
            </a:r>
            <a:r>
              <a:rPr lang="en-US" sz="1900" b="1" i="1" spc="300" dirty="0">
                <a:solidFill>
                  <a:srgbClr val="FF0000"/>
                </a:solidFill>
                <a:latin typeface="Eras Light ITC" panose="020B0402030504020804" pitchFamily="34" charset="0"/>
              </a:rPr>
              <a:t>has a built-in threat to internal validity </a:t>
            </a:r>
            <a:r>
              <a:rPr lang="en-US" sz="1900" spc="300" dirty="0">
                <a:solidFill>
                  <a:srgbClr val="0070C0"/>
                </a:solidFill>
                <a:latin typeface="Eras Light ITC" panose="020B0402030504020804" pitchFamily="34" charset="0"/>
              </a:rPr>
              <a:t>that precludes an unambiguous cause-and-effect explanation.</a:t>
            </a:r>
          </a:p>
          <a:p>
            <a:pPr marL="45720" indent="0" algn="ctr">
              <a:spcBef>
                <a:spcPts val="0"/>
              </a:spcBef>
              <a:buNone/>
            </a:pPr>
            <a:endParaRPr lang="en-US" sz="1900" spc="300" dirty="0">
              <a:solidFill>
                <a:srgbClr val="0070C0"/>
              </a:solidFill>
              <a:latin typeface="Eras Light ITC" panose="020B0402030504020804" pitchFamily="34" charset="0"/>
            </a:endParaRPr>
          </a:p>
          <a:p>
            <a:pPr marL="45720" indent="0" algn="ctr">
              <a:spcBef>
                <a:spcPts val="0"/>
              </a:spcBef>
              <a:buNone/>
            </a:pPr>
            <a:r>
              <a:rPr lang="en-US" sz="1900" spc="300" dirty="0">
                <a:solidFill>
                  <a:srgbClr val="0070C0"/>
                </a:solidFill>
                <a:latin typeface="Eras Light ITC" panose="020B0402030504020804" pitchFamily="34" charset="0"/>
              </a:rPr>
              <a:t>Because the assignment of participants is not controlled in a study using  nonequivalent groups, this type of research </a:t>
            </a:r>
            <a:r>
              <a:rPr lang="en-US" sz="1900" b="1" i="1" spc="300" dirty="0">
                <a:solidFill>
                  <a:srgbClr val="FF0000"/>
                </a:solidFill>
                <a:latin typeface="Eras Light ITC" panose="020B0402030504020804" pitchFamily="34" charset="0"/>
              </a:rPr>
              <a:t>always is threatened by assignment bias</a:t>
            </a:r>
            <a:r>
              <a:rPr lang="en-US" sz="1900" spc="300" dirty="0">
                <a:solidFill>
                  <a:srgbClr val="0070C0"/>
                </a:solidFill>
                <a:latin typeface="Eras Light ITC" panose="020B0402030504020804" pitchFamily="34" charset="0"/>
              </a:rPr>
              <a:t>. In the experimental design always uses some form of random assignment to ensure equivalent groups. In a nonequivalent groups design, there is no random assignment and there is no assurance of equivalent groups.</a:t>
            </a:r>
          </a:p>
        </p:txBody>
      </p:sp>
    </p:spTree>
    <p:extLst>
      <p:ext uri="{BB962C8B-B14F-4D97-AF65-F5344CB8AC3E}">
        <p14:creationId xmlns:p14="http://schemas.microsoft.com/office/powerpoint/2010/main" val="8393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sz="40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Structure of a </a:t>
            </a: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Nonequivalent Group Designs</a:t>
            </a:r>
            <a:endParaRPr lang="id-ID" sz="40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1074669" y="5966460"/>
            <a:ext cx="10006883" cy="646331"/>
          </a:xfrm>
          <a:prstGeom prst="rect">
            <a:avLst/>
          </a:prstGeom>
        </p:spPr>
        <p:txBody>
          <a:bodyPr wrap="square">
            <a:spAutoFit/>
          </a:bodyPr>
          <a:lstStyle/>
          <a:p>
            <a:pPr marL="45720" indent="0" algn="ctr">
              <a:spcBef>
                <a:spcPts val="0"/>
              </a:spcBef>
              <a:buNone/>
            </a:pPr>
            <a:r>
              <a:rPr lang="en-US" b="1" dirty="0" smtClean="0">
                <a:solidFill>
                  <a:srgbClr val="0070C0"/>
                </a:solidFill>
                <a:latin typeface="Eras Light ITC" panose="020B0402030504020804" pitchFamily="34" charset="0"/>
              </a:rPr>
              <a:t>FIGURE </a:t>
            </a:r>
            <a:r>
              <a:rPr lang="en-US" b="1" dirty="0" smtClean="0">
                <a:solidFill>
                  <a:srgbClr val="0070C0"/>
                </a:solidFill>
                <a:latin typeface="Eras Light ITC" panose="020B0402030504020804" pitchFamily="34" charset="0"/>
              </a:rPr>
              <a:t>12.3</a:t>
            </a:r>
            <a:r>
              <a:rPr lang="en-US" b="1" dirty="0">
                <a:solidFill>
                  <a:srgbClr val="0070C0"/>
                </a:solidFill>
                <a:latin typeface="Eras Light ITC" panose="020B0402030504020804" pitchFamily="34" charset="0"/>
              </a:rPr>
              <a:t/>
            </a:r>
            <a:br>
              <a:rPr lang="en-US" b="1" dirty="0">
                <a:solidFill>
                  <a:srgbClr val="0070C0"/>
                </a:solidFill>
                <a:latin typeface="Eras Light ITC" panose="020B0402030504020804" pitchFamily="34" charset="0"/>
              </a:rPr>
            </a:br>
            <a:r>
              <a:rPr lang="en-US" spc="300" dirty="0">
                <a:solidFill>
                  <a:srgbClr val="0070C0"/>
                </a:solidFill>
                <a:latin typeface="Eras Light ITC" panose="020B0402030504020804" pitchFamily="34" charset="0"/>
              </a:rPr>
              <a:t>The General Structure of a Nonequivalent Group Study</a:t>
            </a:r>
          </a:p>
        </p:txBody>
      </p:sp>
      <p:graphicFrame>
        <p:nvGraphicFramePr>
          <p:cNvPr id="6" name="Table 5"/>
          <p:cNvGraphicFramePr>
            <a:graphicFrameLocks noGrp="1"/>
          </p:cNvGraphicFramePr>
          <p:nvPr>
            <p:extLst>
              <p:ext uri="{D42A27DB-BD31-4B8C-83A1-F6EECF244321}">
                <p14:modId xmlns:p14="http://schemas.microsoft.com/office/powerpoint/2010/main" val="3750894893"/>
              </p:ext>
            </p:extLst>
          </p:nvPr>
        </p:nvGraphicFramePr>
        <p:xfrm>
          <a:off x="5365770" y="3128713"/>
          <a:ext cx="1849740" cy="2171700"/>
        </p:xfrm>
        <a:graphic>
          <a:graphicData uri="http://schemas.openxmlformats.org/drawingml/2006/table">
            <a:tbl>
              <a:tblPr firstRow="1" bandRow="1">
                <a:tableStyleId>{3B4B98B0-60AC-42C2-AFA5-B58CD77FA1E5}</a:tableStyleId>
              </a:tblPr>
              <a:tblGrid>
                <a:gridCol w="924870"/>
                <a:gridCol w="924870"/>
              </a:tblGrid>
              <a:tr h="276605">
                <a:tc>
                  <a:txBody>
                    <a:bodyPr/>
                    <a:lstStyle/>
                    <a:p>
                      <a:pPr algn="ctr"/>
                      <a:r>
                        <a:rPr lang="en-US" sz="1050" dirty="0" smtClean="0">
                          <a:latin typeface="Eras Light ITC" panose="020B0402030504020804" pitchFamily="34" charset="0"/>
                        </a:rPr>
                        <a:t>Group 1</a:t>
                      </a:r>
                    </a:p>
                    <a:p>
                      <a:pPr algn="ctr"/>
                      <a:r>
                        <a:rPr lang="en-US" sz="1050" dirty="0" smtClean="0">
                          <a:latin typeface="Eras Light ITC" panose="020B0402030504020804" pitchFamily="34" charset="0"/>
                        </a:rPr>
                        <a:t>(Condition 1)</a:t>
                      </a:r>
                      <a:endParaRPr lang="id-ID" sz="1050" dirty="0">
                        <a:latin typeface="Eras Light ITC" panose="020B0402030504020804" pitchFamily="34" charset="0"/>
                      </a:endParaRPr>
                    </a:p>
                  </a:txBody>
                  <a:tcPr>
                    <a:lnB w="12700" cap="flat" cmpd="sng" algn="ctr">
                      <a:noFill/>
                      <a:prstDash val="solid"/>
                      <a:round/>
                      <a:headEnd type="none" w="med" len="med"/>
                      <a:tailEnd type="none" w="med" len="med"/>
                    </a:lnB>
                  </a:tcPr>
                </a:tc>
                <a:tc>
                  <a:txBody>
                    <a:bodyPr/>
                    <a:lstStyle/>
                    <a:p>
                      <a:pPr algn="ctr"/>
                      <a:r>
                        <a:rPr lang="en-US" sz="1050" dirty="0" smtClean="0">
                          <a:latin typeface="Eras Light ITC" panose="020B0402030504020804" pitchFamily="34" charset="0"/>
                        </a:rPr>
                        <a:t>Group 2</a:t>
                      </a:r>
                    </a:p>
                    <a:p>
                      <a:pPr algn="ctr"/>
                      <a:r>
                        <a:rPr lang="en-US" sz="1050" dirty="0" smtClean="0">
                          <a:latin typeface="Eras Light ITC" panose="020B0402030504020804" pitchFamily="34" charset="0"/>
                        </a:rPr>
                        <a:t>(Condition 2)</a:t>
                      </a:r>
                      <a:endParaRPr lang="id-ID" sz="1050" dirty="0">
                        <a:latin typeface="Eras Light ITC" panose="020B0402030504020804" pitchFamily="34" charset="0"/>
                      </a:endParaRPr>
                    </a:p>
                  </a:txBody>
                  <a:tcPr>
                    <a:lnB w="12700" cap="flat" cmpd="sng" algn="ctr">
                      <a:noFill/>
                      <a:prstDash val="solid"/>
                      <a:round/>
                      <a:headEnd type="none" w="med" len="med"/>
                      <a:tailEnd type="none" w="med" len="med"/>
                    </a:lnB>
                  </a:tcPr>
                </a:tc>
              </a:tr>
              <a:tr h="169036">
                <a:tc>
                  <a:txBody>
                    <a:bodyPr/>
                    <a:lstStyle/>
                    <a:p>
                      <a:pPr algn="ctr"/>
                      <a:r>
                        <a:rPr lang="en-US" sz="1050" dirty="0" smtClean="0">
                          <a:latin typeface="Eras Light ITC" panose="020B0402030504020804" pitchFamily="34" charset="0"/>
                        </a:rPr>
                        <a:t>23</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14</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21</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19</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28</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13</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25</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20</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18</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19</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22</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19</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r h="169036">
                <a:tc>
                  <a:txBody>
                    <a:bodyPr/>
                    <a:lstStyle/>
                    <a:p>
                      <a:pPr algn="ctr"/>
                      <a:r>
                        <a:rPr lang="en-US" sz="1050" dirty="0" smtClean="0">
                          <a:latin typeface="Eras Light ITC" panose="020B0402030504020804" pitchFamily="34" charset="0"/>
                        </a:rPr>
                        <a:t>26</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c>
                  <a:txBody>
                    <a:bodyPr/>
                    <a:lstStyle/>
                    <a:p>
                      <a:pPr algn="ctr"/>
                      <a:r>
                        <a:rPr lang="en-US" sz="1050" dirty="0" smtClean="0">
                          <a:latin typeface="Eras Light ITC" panose="020B0402030504020804" pitchFamily="34" charset="0"/>
                        </a:rPr>
                        <a:t>13</a:t>
                      </a:r>
                      <a:endParaRPr lang="id-ID" sz="1050" dirty="0">
                        <a:latin typeface="Eras Light ITC" panose="020B04020305040208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3F5"/>
                    </a:solidFill>
                  </a:tcPr>
                </a:tc>
              </a:tr>
            </a:tbl>
          </a:graphicData>
        </a:graphic>
      </p:graphicFrame>
      <p:sp>
        <p:nvSpPr>
          <p:cNvPr id="8" name="Left Bracket 7"/>
          <p:cNvSpPr/>
          <p:nvPr/>
        </p:nvSpPr>
        <p:spPr>
          <a:xfrm>
            <a:off x="5092700" y="3644899"/>
            <a:ext cx="273070" cy="154688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cxnSp>
        <p:nvCxnSpPr>
          <p:cNvPr id="11" name="Straight Connector 10"/>
          <p:cNvCxnSpPr>
            <a:stCxn id="8" idx="1"/>
            <a:endCxn id="12" idx="3"/>
          </p:cNvCxnSpPr>
          <p:nvPr/>
        </p:nvCxnSpPr>
        <p:spPr>
          <a:xfrm flipH="1" flipV="1">
            <a:off x="4722978" y="4405540"/>
            <a:ext cx="369722" cy="12802"/>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02000" y="4082374"/>
            <a:ext cx="1420978" cy="646331"/>
          </a:xfrm>
          <a:prstGeom prst="rect">
            <a:avLst/>
          </a:prstGeom>
        </p:spPr>
        <p:txBody>
          <a:bodyPr wrap="square">
            <a:spAutoFit/>
          </a:bodyPr>
          <a:lstStyle/>
          <a:p>
            <a:pPr marL="45720" indent="0">
              <a:spcBef>
                <a:spcPts val="0"/>
              </a:spcBef>
              <a:buNone/>
            </a:pPr>
            <a:r>
              <a:rPr lang="en-US" sz="1200" dirty="0">
                <a:solidFill>
                  <a:srgbClr val="0070C0"/>
                </a:solidFill>
                <a:latin typeface="Eras Light ITC" panose="020B0402030504020804" pitchFamily="34" charset="0"/>
              </a:rPr>
              <a:t>Scores obtained</a:t>
            </a:r>
          </a:p>
          <a:p>
            <a:pPr marL="45720" indent="0">
              <a:spcBef>
                <a:spcPts val="0"/>
              </a:spcBef>
              <a:buNone/>
            </a:pPr>
            <a:r>
              <a:rPr lang="en-US" sz="1200" dirty="0">
                <a:solidFill>
                  <a:srgbClr val="0070C0"/>
                </a:solidFill>
                <a:latin typeface="Eras Light ITC" panose="020B0402030504020804" pitchFamily="34" charset="0"/>
              </a:rPr>
              <a:t>for the individuals</a:t>
            </a:r>
          </a:p>
          <a:p>
            <a:pPr marL="45720" indent="0">
              <a:spcBef>
                <a:spcPts val="0"/>
              </a:spcBef>
              <a:buNone/>
            </a:pPr>
            <a:r>
              <a:rPr lang="en-US" sz="1200" dirty="0">
                <a:solidFill>
                  <a:srgbClr val="0070C0"/>
                </a:solidFill>
                <a:latin typeface="Eras Light ITC" panose="020B0402030504020804" pitchFamily="34" charset="0"/>
              </a:rPr>
              <a:t>in each group</a:t>
            </a:r>
          </a:p>
        </p:txBody>
      </p:sp>
      <p:sp>
        <p:nvSpPr>
          <p:cNvPr id="13" name="Rectangle 12"/>
          <p:cNvSpPr/>
          <p:nvPr/>
        </p:nvSpPr>
        <p:spPr>
          <a:xfrm>
            <a:off x="5824972" y="5337037"/>
            <a:ext cx="961647" cy="461665"/>
          </a:xfrm>
          <a:prstGeom prst="rect">
            <a:avLst/>
          </a:prstGeom>
        </p:spPr>
        <p:txBody>
          <a:bodyPr wrap="square">
            <a:spAutoFit/>
          </a:bodyPr>
          <a:lstStyle/>
          <a:p>
            <a:pPr marL="45720" indent="0" algn="ctr">
              <a:spcBef>
                <a:spcPts val="0"/>
              </a:spcBef>
              <a:buNone/>
            </a:pPr>
            <a:r>
              <a:rPr lang="en-US" sz="1200" dirty="0" smtClean="0">
                <a:solidFill>
                  <a:srgbClr val="0070C0"/>
                </a:solidFill>
                <a:latin typeface="Eras Light ITC" panose="020B0402030504020804" pitchFamily="34" charset="0"/>
              </a:rPr>
              <a:t>Any</a:t>
            </a:r>
          </a:p>
          <a:p>
            <a:pPr marL="45720" indent="0" algn="ctr">
              <a:spcBef>
                <a:spcPts val="0"/>
              </a:spcBef>
              <a:buNone/>
            </a:pPr>
            <a:r>
              <a:rPr lang="en-US" sz="1200" dirty="0" smtClean="0">
                <a:solidFill>
                  <a:srgbClr val="0070C0"/>
                </a:solidFill>
                <a:latin typeface="Eras Light ITC" panose="020B0402030504020804" pitchFamily="34" charset="0"/>
              </a:rPr>
              <a:t>Difference?</a:t>
            </a:r>
            <a:endParaRPr lang="en-US" sz="1200" dirty="0">
              <a:solidFill>
                <a:srgbClr val="0070C0"/>
              </a:solidFill>
              <a:latin typeface="Eras Light ITC" panose="020B0402030504020804" pitchFamily="34" charset="0"/>
            </a:endParaRPr>
          </a:p>
        </p:txBody>
      </p:sp>
      <p:cxnSp>
        <p:nvCxnSpPr>
          <p:cNvPr id="14" name="Curved Connector 13"/>
          <p:cNvCxnSpPr>
            <a:stCxn id="13" idx="1"/>
          </p:cNvCxnSpPr>
          <p:nvPr/>
        </p:nvCxnSpPr>
        <p:spPr>
          <a:xfrm rot="10800000">
            <a:off x="5669974" y="5337038"/>
            <a:ext cx="154998" cy="23083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10800000" flipH="1">
            <a:off x="6753338" y="5337036"/>
            <a:ext cx="154998" cy="23083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731457" y="1696669"/>
            <a:ext cx="3148676" cy="1015663"/>
          </a:xfrm>
          <a:prstGeom prst="rect">
            <a:avLst/>
          </a:prstGeom>
        </p:spPr>
        <p:txBody>
          <a:bodyPr wrap="square">
            <a:spAutoFit/>
          </a:bodyPr>
          <a:lstStyle/>
          <a:p>
            <a:pPr marL="45720" indent="0">
              <a:spcBef>
                <a:spcPts val="0"/>
              </a:spcBef>
              <a:buNone/>
            </a:pPr>
            <a:r>
              <a:rPr lang="en-US" sz="1200" dirty="0">
                <a:solidFill>
                  <a:srgbClr val="0070C0"/>
                </a:solidFill>
                <a:latin typeface="Eras Light ITC" panose="020B0402030504020804" pitchFamily="34" charset="0"/>
              </a:rPr>
              <a:t>Nonequivalent groups (usually preexisting).</a:t>
            </a:r>
          </a:p>
          <a:p>
            <a:pPr marL="45720" indent="0">
              <a:spcBef>
                <a:spcPts val="0"/>
              </a:spcBef>
              <a:buNone/>
            </a:pPr>
            <a:r>
              <a:rPr lang="en-US" sz="1200" dirty="0">
                <a:solidFill>
                  <a:srgbClr val="0070C0"/>
                </a:solidFill>
                <a:latin typeface="Eras Light ITC" panose="020B0402030504020804" pitchFamily="34" charset="0"/>
              </a:rPr>
              <a:t>The researcher has no control over the</a:t>
            </a:r>
          </a:p>
          <a:p>
            <a:pPr marL="45720" indent="0">
              <a:spcBef>
                <a:spcPts val="0"/>
              </a:spcBef>
              <a:buNone/>
            </a:pPr>
            <a:r>
              <a:rPr lang="en-US" sz="1200" dirty="0">
                <a:solidFill>
                  <a:srgbClr val="0070C0"/>
                </a:solidFill>
                <a:latin typeface="Eras Light ITC" panose="020B0402030504020804" pitchFamily="34" charset="0"/>
              </a:rPr>
              <a:t>assignment of individuals to groups. The</a:t>
            </a:r>
          </a:p>
          <a:p>
            <a:pPr marL="45720" indent="0">
              <a:spcBef>
                <a:spcPts val="0"/>
              </a:spcBef>
              <a:buNone/>
            </a:pPr>
            <a:r>
              <a:rPr lang="en-US" sz="1200" dirty="0">
                <a:solidFill>
                  <a:srgbClr val="0070C0"/>
                </a:solidFill>
                <a:latin typeface="Eras Light ITC" panose="020B0402030504020804" pitchFamily="34" charset="0"/>
              </a:rPr>
              <a:t>groups may experience different conditions</a:t>
            </a:r>
          </a:p>
          <a:p>
            <a:pPr marL="45720" indent="0">
              <a:spcBef>
                <a:spcPts val="0"/>
              </a:spcBef>
              <a:buNone/>
            </a:pPr>
            <a:r>
              <a:rPr lang="en-US" sz="1200" dirty="0">
                <a:solidFill>
                  <a:srgbClr val="0070C0"/>
                </a:solidFill>
                <a:latin typeface="Eras Light ITC" panose="020B0402030504020804" pitchFamily="34" charset="0"/>
              </a:rPr>
              <a:t>or treatments.</a:t>
            </a:r>
          </a:p>
        </p:txBody>
      </p:sp>
      <p:cxnSp>
        <p:nvCxnSpPr>
          <p:cNvPr id="19" name="Straight Arrow Connector 18"/>
          <p:cNvCxnSpPr>
            <a:stCxn id="17" idx="2"/>
          </p:cNvCxnSpPr>
          <p:nvPr/>
        </p:nvCxnSpPr>
        <p:spPr>
          <a:xfrm flipH="1">
            <a:off x="5791200" y="2712332"/>
            <a:ext cx="514595" cy="398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305795" y="2714775"/>
            <a:ext cx="514595" cy="398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382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858410" y="609600"/>
            <a:ext cx="10439400" cy="1356360"/>
          </a:xfrm>
        </p:spPr>
        <p:txBody>
          <a:bodyPr>
            <a:normAutofit/>
          </a:body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Examples of </a:t>
            </a: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Nonequivalent Group Designs</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960010" y="2488447"/>
            <a:ext cx="11034203" cy="3046988"/>
          </a:xfrm>
          <a:prstGeom prst="rect">
            <a:avLst/>
          </a:prstGeom>
        </p:spPr>
        <p:txBody>
          <a:bodyPr wrap="square">
            <a:spAutoFit/>
          </a:bodyPr>
          <a:lstStyle/>
          <a:p>
            <a:pPr marL="45720">
              <a:spcBef>
                <a:spcPts val="0"/>
              </a:spcBef>
            </a:pPr>
            <a:r>
              <a:rPr lang="en-US" sz="3200" b="1" spc="300" dirty="0" smtClean="0">
                <a:solidFill>
                  <a:srgbClr val="0070C0"/>
                </a:solidFill>
                <a:latin typeface="Eras Light ITC" panose="020B0402030504020804" pitchFamily="34" charset="0"/>
              </a:rPr>
              <a:t>a.	</a:t>
            </a:r>
            <a:r>
              <a:rPr lang="en-US" sz="3200" spc="300" dirty="0" smtClean="0">
                <a:solidFill>
                  <a:srgbClr val="0070C0"/>
                </a:solidFill>
                <a:latin typeface="Eras Light ITC" panose="020B0402030504020804" pitchFamily="34" charset="0"/>
              </a:rPr>
              <a:t>The </a:t>
            </a:r>
            <a:r>
              <a:rPr lang="en-US" sz="3200" b="1" i="1" spc="300" dirty="0" smtClean="0">
                <a:solidFill>
                  <a:srgbClr val="00B050"/>
                </a:solidFill>
                <a:latin typeface="Eras Light ITC" panose="020B0402030504020804" pitchFamily="34" charset="0"/>
              </a:rPr>
              <a:t>Differential Research </a:t>
            </a:r>
            <a:r>
              <a:rPr lang="en-US" sz="3200" spc="300" dirty="0" smtClean="0">
                <a:solidFill>
                  <a:srgbClr val="0070C0"/>
                </a:solidFill>
                <a:latin typeface="Eras Light ITC" panose="020B0402030504020804" pitchFamily="34" charset="0"/>
              </a:rPr>
              <a:t>Design</a:t>
            </a:r>
          </a:p>
          <a:p>
            <a:pPr marL="45720">
              <a:spcBef>
                <a:spcPts val="0"/>
              </a:spcBef>
            </a:pPr>
            <a:endParaRPr lang="en-US" sz="3200" spc="300" dirty="0" smtClean="0">
              <a:solidFill>
                <a:srgbClr val="0070C0"/>
              </a:solidFill>
              <a:latin typeface="Eras Light ITC" panose="020B0402030504020804" pitchFamily="34" charset="0"/>
            </a:endParaRPr>
          </a:p>
          <a:p>
            <a:pPr marL="45720">
              <a:spcBef>
                <a:spcPts val="0"/>
              </a:spcBef>
            </a:pPr>
            <a:r>
              <a:rPr lang="en-US" sz="3200" b="1" spc="300" dirty="0" smtClean="0">
                <a:solidFill>
                  <a:srgbClr val="0070C0"/>
                </a:solidFill>
                <a:latin typeface="Eras Light ITC" panose="020B0402030504020804" pitchFamily="34" charset="0"/>
              </a:rPr>
              <a:t>b.	</a:t>
            </a:r>
            <a:r>
              <a:rPr lang="en-US" sz="3200" spc="300" dirty="0" smtClean="0">
                <a:solidFill>
                  <a:srgbClr val="0070C0"/>
                </a:solidFill>
                <a:latin typeface="Eras Light ITC" panose="020B0402030504020804" pitchFamily="34" charset="0"/>
              </a:rPr>
              <a:t>The </a:t>
            </a:r>
            <a:r>
              <a:rPr lang="en-US" sz="3200" b="1" i="1" spc="300" dirty="0" smtClean="0">
                <a:solidFill>
                  <a:srgbClr val="00B050"/>
                </a:solidFill>
                <a:latin typeface="Eras Light ITC" panose="020B0402030504020804" pitchFamily="34" charset="0"/>
              </a:rPr>
              <a:t>Posttest-only Nonequivalent Control </a:t>
            </a:r>
            <a:r>
              <a:rPr lang="en-US" sz="3200" spc="300" dirty="0" smtClean="0">
                <a:solidFill>
                  <a:srgbClr val="0070C0"/>
                </a:solidFill>
                <a:latin typeface="Eras Light ITC" panose="020B0402030504020804" pitchFamily="34" charset="0"/>
              </a:rPr>
              <a:t>Group 	Design</a:t>
            </a:r>
          </a:p>
          <a:p>
            <a:pPr marL="560070" indent="-514350">
              <a:spcBef>
                <a:spcPts val="0"/>
              </a:spcBef>
              <a:buAutoNum type="alphaLcPeriod" startAt="2"/>
            </a:pPr>
            <a:endParaRPr lang="en-US" sz="3200" spc="300" dirty="0">
              <a:solidFill>
                <a:srgbClr val="0070C0"/>
              </a:solidFill>
              <a:latin typeface="Eras Light ITC" panose="020B0402030504020804" pitchFamily="34" charset="0"/>
            </a:endParaRPr>
          </a:p>
          <a:p>
            <a:pPr marL="45720" indent="0">
              <a:spcBef>
                <a:spcPts val="0"/>
              </a:spcBef>
              <a:buNone/>
            </a:pPr>
            <a:r>
              <a:rPr lang="en-US" sz="3200" b="1" spc="300" dirty="0" smtClean="0">
                <a:solidFill>
                  <a:srgbClr val="0070C0"/>
                </a:solidFill>
                <a:latin typeface="Eras Light ITC" panose="020B0402030504020804" pitchFamily="34" charset="0"/>
              </a:rPr>
              <a:t>c.	</a:t>
            </a:r>
            <a:r>
              <a:rPr lang="en-US" sz="3200" spc="300" dirty="0" smtClean="0">
                <a:solidFill>
                  <a:srgbClr val="0070C0"/>
                </a:solidFill>
                <a:latin typeface="Eras Light ITC" panose="020B0402030504020804" pitchFamily="34" charset="0"/>
              </a:rPr>
              <a:t>The </a:t>
            </a:r>
            <a:r>
              <a:rPr lang="en-US" sz="3200" b="1" i="1" spc="300" dirty="0" smtClean="0">
                <a:solidFill>
                  <a:srgbClr val="00B050"/>
                </a:solidFill>
                <a:latin typeface="Eras Light ITC" panose="020B0402030504020804" pitchFamily="34" charset="0"/>
              </a:rPr>
              <a:t>Pretest-posttest Nonequivalent</a:t>
            </a:r>
            <a:endParaRPr lang="en-US" sz="3200" b="1" i="1" spc="300" dirty="0">
              <a:solidFill>
                <a:srgbClr val="00B050"/>
              </a:solidFill>
              <a:latin typeface="Eras Light ITC" panose="020B0402030504020804" pitchFamily="34" charset="0"/>
            </a:endParaRPr>
          </a:p>
        </p:txBody>
      </p:sp>
    </p:spTree>
    <p:extLst>
      <p:ext uri="{BB962C8B-B14F-4D97-AF65-F5344CB8AC3E}">
        <p14:creationId xmlns:p14="http://schemas.microsoft.com/office/powerpoint/2010/main" val="158393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6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20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659604" y="1818224"/>
            <a:ext cx="10837001" cy="4893647"/>
          </a:xfrm>
          <a:prstGeom prst="rect">
            <a:avLst/>
          </a:prstGeom>
        </p:spPr>
        <p:txBody>
          <a:bodyPr wrap="square">
            <a:spAutoFit/>
          </a:bodyPr>
          <a:lstStyle/>
          <a:p>
            <a:pPr marL="45720" indent="0" algn="ctr">
              <a:spcBef>
                <a:spcPts val="0"/>
              </a:spcBef>
              <a:buNone/>
            </a:pPr>
            <a:r>
              <a:rPr lang="en-US" sz="2400" spc="300" dirty="0" smtClean="0">
                <a:solidFill>
                  <a:srgbClr val="0070C0"/>
                </a:solidFill>
                <a:latin typeface="Eras Light ITC" panose="020B0402030504020804" pitchFamily="34" charset="0"/>
              </a:rPr>
              <a:t>Research study </a:t>
            </a:r>
            <a:r>
              <a:rPr lang="en-US" sz="2400" spc="300" dirty="0">
                <a:solidFill>
                  <a:srgbClr val="0070C0"/>
                </a:solidFill>
                <a:latin typeface="Eras Light ITC" panose="020B0402030504020804" pitchFamily="34" charset="0"/>
              </a:rPr>
              <a:t>that simply </a:t>
            </a:r>
            <a:r>
              <a:rPr lang="en-US" sz="2400" b="1" i="1" spc="300" dirty="0">
                <a:solidFill>
                  <a:srgbClr val="00B050"/>
                </a:solidFill>
                <a:latin typeface="Eras Light ITC" panose="020B0402030504020804" pitchFamily="34" charset="0"/>
              </a:rPr>
              <a:t>compares preexisting groups </a:t>
            </a:r>
            <a:r>
              <a:rPr lang="en-US" sz="2400" spc="300" dirty="0">
                <a:solidFill>
                  <a:srgbClr val="0070C0"/>
                </a:solidFill>
                <a:latin typeface="Eras Light ITC" panose="020B0402030504020804" pitchFamily="34" charset="0"/>
              </a:rPr>
              <a:t>is called a </a:t>
            </a:r>
            <a:r>
              <a:rPr lang="en-US" sz="2400" b="1" i="1" spc="300" dirty="0" smtClean="0">
                <a:solidFill>
                  <a:srgbClr val="0070C0"/>
                </a:solidFill>
                <a:latin typeface="Eras Light ITC" panose="020B0402030504020804" pitchFamily="34" charset="0"/>
              </a:rPr>
              <a:t>differential research </a:t>
            </a:r>
            <a:r>
              <a:rPr lang="en-US" sz="2400" b="1" i="1" spc="300" dirty="0">
                <a:solidFill>
                  <a:srgbClr val="0070C0"/>
                </a:solidFill>
                <a:latin typeface="Eras Light ITC" panose="020B0402030504020804" pitchFamily="34" charset="0"/>
              </a:rPr>
              <a:t>design</a:t>
            </a:r>
            <a:r>
              <a:rPr lang="en-US" sz="2400" spc="300" dirty="0">
                <a:solidFill>
                  <a:srgbClr val="0070C0"/>
                </a:solidFill>
                <a:latin typeface="Eras Light ITC" panose="020B0402030504020804" pitchFamily="34" charset="0"/>
              </a:rPr>
              <a:t>. A differential study </a:t>
            </a:r>
            <a:r>
              <a:rPr lang="en-US" sz="2400" b="1" i="1" spc="300" dirty="0">
                <a:solidFill>
                  <a:srgbClr val="00B050"/>
                </a:solidFill>
                <a:latin typeface="Eras Light ITC" panose="020B0402030504020804" pitchFamily="34" charset="0"/>
              </a:rPr>
              <a:t>uses a participant characteristic</a:t>
            </a:r>
            <a:r>
              <a:rPr lang="en-US" sz="2400" spc="300" dirty="0">
                <a:solidFill>
                  <a:srgbClr val="0070C0"/>
                </a:solidFill>
                <a:latin typeface="Eras Light ITC" panose="020B0402030504020804" pitchFamily="34" charset="0"/>
              </a:rPr>
              <a:t> such as gender, race, or personality to automatically assign participants to groups. </a:t>
            </a:r>
          </a:p>
          <a:p>
            <a:pPr marL="45720" indent="0" algn="ctr">
              <a:spcBef>
                <a:spcPts val="0"/>
              </a:spcBef>
              <a:buNone/>
            </a:pPr>
            <a:endParaRPr lang="en-US" sz="2400" spc="300" dirty="0">
              <a:solidFill>
                <a:srgbClr val="0070C0"/>
              </a:solidFill>
              <a:latin typeface="Eras Light ITC" panose="020B0402030504020804" pitchFamily="34" charset="0"/>
            </a:endParaRPr>
          </a:p>
          <a:p>
            <a:pPr marL="45720" indent="0" algn="ctr">
              <a:spcBef>
                <a:spcPts val="0"/>
              </a:spcBef>
              <a:buNone/>
            </a:pPr>
            <a:r>
              <a:rPr lang="en-US" sz="2400" spc="300" dirty="0">
                <a:solidFill>
                  <a:srgbClr val="0070C0"/>
                </a:solidFill>
                <a:latin typeface="Eras Light ITC" panose="020B0402030504020804" pitchFamily="34" charset="0"/>
              </a:rPr>
              <a:t>The researcher </a:t>
            </a:r>
            <a:r>
              <a:rPr lang="en-US" sz="2400" b="1" i="1" spc="300" dirty="0">
                <a:solidFill>
                  <a:srgbClr val="FF0000"/>
                </a:solidFill>
                <a:latin typeface="Eras Light ITC" panose="020B0402030504020804" pitchFamily="34" charset="0"/>
              </a:rPr>
              <a:t>does not randomly assign individuals </a:t>
            </a:r>
            <a:r>
              <a:rPr lang="en-US" sz="2400" spc="300" dirty="0">
                <a:solidFill>
                  <a:srgbClr val="0070C0"/>
                </a:solidFill>
                <a:latin typeface="Eras Light ITC" panose="020B0402030504020804" pitchFamily="34" charset="0"/>
              </a:rPr>
              <a:t>to groups.</a:t>
            </a:r>
          </a:p>
          <a:p>
            <a:pPr marL="45720" indent="0" algn="ctr">
              <a:spcBef>
                <a:spcPts val="0"/>
              </a:spcBef>
              <a:buNone/>
            </a:pPr>
            <a:endParaRPr lang="en-US" sz="2400" spc="300" dirty="0">
              <a:solidFill>
                <a:srgbClr val="0070C0"/>
              </a:solidFill>
              <a:latin typeface="Eras Light ITC" panose="020B0402030504020804" pitchFamily="34" charset="0"/>
            </a:endParaRPr>
          </a:p>
          <a:p>
            <a:pPr marL="45720" indent="0" algn="ctr">
              <a:spcBef>
                <a:spcPts val="0"/>
              </a:spcBef>
              <a:buNone/>
            </a:pPr>
            <a:r>
              <a:rPr lang="en-US" sz="2400" spc="300" dirty="0">
                <a:solidFill>
                  <a:srgbClr val="0070C0"/>
                </a:solidFill>
                <a:latin typeface="Eras Light ITC" panose="020B0402030504020804" pitchFamily="34" charset="0"/>
              </a:rPr>
              <a:t>A </a:t>
            </a:r>
            <a:r>
              <a:rPr lang="en-US" sz="2400" b="1" i="1" spc="300" dirty="0">
                <a:solidFill>
                  <a:srgbClr val="00B050"/>
                </a:solidFill>
                <a:latin typeface="Eras Light ITC" panose="020B0402030504020804" pitchFamily="34" charset="0"/>
              </a:rPr>
              <a:t>dependent variable is then measured </a:t>
            </a:r>
            <a:r>
              <a:rPr lang="en-US" sz="2400" spc="300" dirty="0">
                <a:solidFill>
                  <a:srgbClr val="0070C0"/>
                </a:solidFill>
                <a:latin typeface="Eras Light ITC" panose="020B0402030504020804" pitchFamily="34" charset="0"/>
              </a:rPr>
              <a:t>for each participant to </a:t>
            </a:r>
            <a:r>
              <a:rPr lang="en-US" sz="2400" b="1" i="1" spc="300" dirty="0">
                <a:solidFill>
                  <a:srgbClr val="00B050"/>
                </a:solidFill>
                <a:latin typeface="Eras Light ITC" panose="020B0402030504020804" pitchFamily="34" charset="0"/>
              </a:rPr>
              <a:t>obtain a set of scores </a:t>
            </a:r>
            <a:r>
              <a:rPr lang="en-US" sz="2400" spc="300" dirty="0">
                <a:solidFill>
                  <a:srgbClr val="0070C0"/>
                </a:solidFill>
                <a:latin typeface="Eras Light ITC" panose="020B0402030504020804" pitchFamily="34" charset="0"/>
              </a:rPr>
              <a:t>within each group. </a:t>
            </a:r>
          </a:p>
          <a:p>
            <a:pPr marL="45720" indent="0" algn="ctr">
              <a:spcBef>
                <a:spcPts val="0"/>
              </a:spcBef>
              <a:buNone/>
            </a:pPr>
            <a:endParaRPr lang="en-US" sz="2400" spc="300" dirty="0">
              <a:solidFill>
                <a:srgbClr val="0070C0"/>
              </a:solidFill>
              <a:latin typeface="Eras Light ITC" panose="020B0402030504020804" pitchFamily="34" charset="0"/>
            </a:endParaRPr>
          </a:p>
          <a:p>
            <a:pPr marL="45720" indent="0" algn="ctr">
              <a:spcBef>
                <a:spcPts val="0"/>
              </a:spcBef>
              <a:buNone/>
            </a:pPr>
            <a:r>
              <a:rPr lang="en-US" sz="2400" spc="300" dirty="0">
                <a:solidFill>
                  <a:srgbClr val="0070C0"/>
                </a:solidFill>
                <a:latin typeface="Eras Light ITC" panose="020B0402030504020804" pitchFamily="34" charset="0"/>
              </a:rPr>
              <a:t>The </a:t>
            </a:r>
            <a:r>
              <a:rPr lang="en-US" sz="2400" b="1" i="1" spc="300" dirty="0">
                <a:solidFill>
                  <a:srgbClr val="00B050"/>
                </a:solidFill>
                <a:latin typeface="Eras Light ITC" panose="020B0402030504020804" pitchFamily="34" charset="0"/>
              </a:rPr>
              <a:t>goal</a:t>
            </a:r>
            <a:r>
              <a:rPr lang="en-US" sz="2400" spc="300" dirty="0">
                <a:solidFill>
                  <a:srgbClr val="0070C0"/>
                </a:solidFill>
                <a:latin typeface="Eras Light ITC" panose="020B0402030504020804" pitchFamily="34" charset="0"/>
              </a:rPr>
              <a:t> of the study is </a:t>
            </a:r>
            <a:r>
              <a:rPr lang="en-US" sz="2400" b="1" i="1" spc="300" dirty="0">
                <a:solidFill>
                  <a:srgbClr val="00B050"/>
                </a:solidFill>
                <a:latin typeface="Eras Light ITC" panose="020B0402030504020804" pitchFamily="34" charset="0"/>
              </a:rPr>
              <a:t>to determine whether the scores for one group are consistently different from the scores of another group</a:t>
            </a:r>
            <a:r>
              <a:rPr lang="en-US" sz="2400" spc="300" dirty="0">
                <a:solidFill>
                  <a:srgbClr val="0070C0"/>
                </a:solidFill>
                <a:latin typeface="Eras Light ITC" panose="020B0402030504020804" pitchFamily="34" charset="0"/>
              </a:rPr>
              <a:t>. </a:t>
            </a:r>
          </a:p>
        </p:txBody>
      </p:sp>
      <p:sp>
        <p:nvSpPr>
          <p:cNvPr id="11" name="Title 1"/>
          <p:cNvSpPr txBox="1">
            <a:spLocks/>
          </p:cNvSpPr>
          <p:nvPr/>
        </p:nvSpPr>
        <p:spPr>
          <a:xfrm>
            <a:off x="1168983" y="572700"/>
            <a:ext cx="9818244"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The </a:t>
            </a: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Differential Research Design</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Tree>
    <p:extLst>
      <p:ext uri="{BB962C8B-B14F-4D97-AF65-F5344CB8AC3E}">
        <p14:creationId xmlns:p14="http://schemas.microsoft.com/office/powerpoint/2010/main" val="285762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6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20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180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3337</TotalTime>
  <Words>1857</Words>
  <Application>Microsoft Office PowerPoint</Application>
  <PresentationFormat>Widescreen</PresentationFormat>
  <Paragraphs>289</Paragraphs>
  <Slides>22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Corbel</vt:lpstr>
      <vt:lpstr>Calibri</vt:lpstr>
      <vt:lpstr>Eras Light ITC</vt:lpstr>
      <vt:lpstr>Basis</vt:lpstr>
      <vt:lpstr>RESEARCH METHODS FOR THE BEHAVIORAL SCIENCES </vt:lpstr>
      <vt:lpstr>CHAPTER 12</vt:lpstr>
      <vt:lpstr>Introduction</vt:lpstr>
      <vt:lpstr>Introduction (2)</vt:lpstr>
      <vt:lpstr>Structure of Nonexperimental and Quasi-experimental Designs</vt:lpstr>
      <vt:lpstr>Between-subjects Designs :  Nonequivalent Group Designs</vt:lpstr>
      <vt:lpstr>Structure of a Nonequivalent Group Designs</vt:lpstr>
      <vt:lpstr>Examples of Nonequivalent Group Designs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Marshell Adi Putra</dc:creator>
  <cp:lastModifiedBy>SONY</cp:lastModifiedBy>
  <cp:revision>299</cp:revision>
  <dcterms:created xsi:type="dcterms:W3CDTF">2013-07-24T14:55:18Z</dcterms:created>
  <dcterms:modified xsi:type="dcterms:W3CDTF">2014-07-14T19:12:48Z</dcterms:modified>
</cp:coreProperties>
</file>