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notesMasterIdLst>
    <p:notesMasterId r:id="rId17"/>
  </p:notesMasterIdLst>
  <p:sldIdLst>
    <p:sldId id="256" r:id="rId2"/>
    <p:sldId id="264" r:id="rId3"/>
    <p:sldId id="277" r:id="rId4"/>
    <p:sldId id="329" r:id="rId5"/>
    <p:sldId id="330" r:id="rId6"/>
    <p:sldId id="333" r:id="rId7"/>
    <p:sldId id="331" r:id="rId8"/>
    <p:sldId id="306" r:id="rId9"/>
    <p:sldId id="334" r:id="rId10"/>
    <p:sldId id="335" r:id="rId11"/>
    <p:sldId id="324" r:id="rId12"/>
    <p:sldId id="336" r:id="rId13"/>
    <p:sldId id="332" r:id="rId14"/>
    <p:sldId id="337" r:id="rId15"/>
    <p:sldId id="33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ras Light ITC" panose="020B0402030504020804" pitchFamily="34" charset="0"/>
      <p:regular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FFA"/>
    <a:srgbClr val="E7F1FA"/>
    <a:srgbClr val="CCE3F5"/>
    <a:srgbClr val="E8EDF5"/>
    <a:srgbClr val="B7BDC3"/>
    <a:srgbClr val="1CADE4"/>
    <a:srgbClr val="A5B4C0"/>
    <a:srgbClr val="0070C0"/>
    <a:srgbClr val="FF5D5D"/>
    <a:srgbClr val="FCE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0" autoAdjust="0"/>
    <p:restoredTop sz="93357" autoAdjust="0"/>
  </p:normalViewPr>
  <p:slideViewPr>
    <p:cSldViewPr snapToGrid="0">
      <p:cViewPr varScale="1">
        <p:scale>
          <a:sx n="69" d="100"/>
          <a:sy n="69" d="100"/>
        </p:scale>
        <p:origin x="1014" y="78"/>
      </p:cViewPr>
      <p:guideLst/>
    </p:cSldViewPr>
  </p:slideViewPr>
  <p:outlineViewPr>
    <p:cViewPr>
      <p:scale>
        <a:sx n="33" d="100"/>
        <a:sy n="33" d="100"/>
      </p:scale>
      <p:origin x="0" y="-8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25D0-C634-445E-ADB9-7E56C1A75CA8}" type="datetimeFigureOut">
              <a:rPr lang="id-ID" smtClean="0"/>
              <a:t>16/07/2014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8ACAE-A6C1-4783-B978-4E913A83CCD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8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761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875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8ACAE-A6C1-4783-B978-4E913A83CCD1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567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4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7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1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6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5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550" y="785253"/>
            <a:ext cx="10497820" cy="3046456"/>
          </a:xfrm>
        </p:spPr>
        <p:txBody>
          <a:bodyPr anchor="ctr">
            <a:noAutofit/>
          </a:bodyPr>
          <a:lstStyle/>
          <a:p>
            <a:r>
              <a:rPr lang="en-US" sz="6300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RESEARCH METHODS FOR THE BEHAVIORAL SCIENCES </a:t>
            </a:r>
            <a:endParaRPr lang="id-ID" sz="6300" cap="none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986256"/>
            <a:ext cx="8767860" cy="162893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latin typeface="Eras Light ITC" panose="020B0402030504020804" pitchFamily="34" charset="0"/>
              </a:rPr>
              <a:t>Frederick J. Gravetter </a:t>
            </a:r>
            <a:endParaRPr lang="en-US" sz="2800" dirty="0" smtClean="0">
              <a:latin typeface="Eras Light ITC" panose="020B04020305040208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and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Eras Light ITC" panose="020B0402030504020804" pitchFamily="34" charset="0"/>
              </a:rPr>
              <a:t>Lori-Ann b</a:t>
            </a:r>
            <a:r>
              <a:rPr lang="en-US" sz="2800" dirty="0">
                <a:latin typeface="Eras Light ITC" panose="020B0402030504020804" pitchFamily="34" charset="0"/>
              </a:rPr>
              <a:t>. forzano</a:t>
            </a:r>
            <a:endParaRPr lang="en-US" sz="2800" dirty="0" smtClean="0"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0342" y="1746424"/>
            <a:ext cx="98755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Example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 : The study reported that 5-year-old children who watched a lot of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noneducational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TV programs had relatively low high-school grades compared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to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their peers. Figure 13.4 shows a data matrix and a graph presenting this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combination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of results. Notice that the data show no main effect for the factor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representing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the amount of time that the children watched TV. Overall, the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grades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for students who watched a lot of TV as children are the same as the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grades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for students who watched a small or moderate amount of TV. However,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lines in the graph show an interaction, suggesting that the effect of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watching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a lot of TV depends on the type of programs the children are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watching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. Educational programs are related to an increase in grades and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noneducational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programs are related to a decrease. Averaging these two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results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produces the zero value for the main effect. However, the main effect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does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not accurately describe the results. In particular, it would be incorrect to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conclude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that there is no relationship between the amount of time spent </a:t>
            </a:r>
            <a:r>
              <a:rPr lang="en-US" sz="2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watching </a:t>
            </a:r>
            <a:r>
              <a:rPr lang="en-US" sz="2200" dirty="0">
                <a:solidFill>
                  <a:srgbClr val="0070C0"/>
                </a:solidFill>
                <a:latin typeface="Eras Light ITC" panose="020B0402030504020804" pitchFamily="34" charset="0"/>
              </a:rPr>
              <a:t>TV as a child and future high-school grades.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0613" y="589209"/>
            <a:ext cx="1045498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Interpreting Main Effect and Interactions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(2)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48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Type of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Factorial Designs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0352" y="2178354"/>
            <a:ext cx="98755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</a:t>
            </a:r>
            <a:r>
              <a:rPr lang="en-US" sz="3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Between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-Subjects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and </a:t>
            </a:r>
            <a:r>
              <a:rPr lang="en-US" sz="32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Within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-Subjects 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Designs</a:t>
            </a:r>
            <a:endParaRPr lang="en-US" sz="32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</a:t>
            </a:r>
            <a:r>
              <a:rPr lang="en-US" sz="3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Mixed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Designs : Within and between 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subjects</a:t>
            </a:r>
            <a:endParaRPr lang="en-US" sz="32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Experimental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and Nonexperimental or </a:t>
            </a:r>
            <a:r>
              <a:rPr lang="en-US" sz="3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Quasi-	Experimental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	research strategies</a:t>
            </a:r>
            <a:endParaRPr lang="en-US" sz="32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d.	</a:t>
            </a:r>
            <a:r>
              <a:rPr lang="en-US" sz="3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Combined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strategies : Experimental and 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Nonexperimental or Quasi-Experimental</a:t>
            </a:r>
            <a:endParaRPr lang="en-US" sz="32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e.	</a:t>
            </a:r>
            <a:r>
              <a:rPr lang="en-US" sz="3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Pretest-Posttest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Control Groups 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designs</a:t>
            </a:r>
            <a:endParaRPr lang="en-US" sz="32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f.	</a:t>
            </a:r>
            <a:r>
              <a:rPr lang="en-US" sz="32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Higher-order</a:t>
            </a:r>
            <a:r>
              <a:rPr lang="en-US" sz="32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Eras Light ITC" panose="020B0402030504020804" pitchFamily="34" charset="0"/>
              </a:rPr>
              <a:t>factorial designs</a:t>
            </a:r>
          </a:p>
        </p:txBody>
      </p:sp>
    </p:spTree>
    <p:extLst>
      <p:ext uri="{BB962C8B-B14F-4D97-AF65-F5344CB8AC3E}">
        <p14:creationId xmlns:p14="http://schemas.microsoft.com/office/powerpoint/2010/main" val="9929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48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Applications of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Factorial Designs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8598" y="2574776"/>
            <a:ext cx="9907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</a:t>
            </a:r>
            <a:r>
              <a:rPr lang="en-US" sz="3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Expanding</a:t>
            </a:r>
            <a:r>
              <a:rPr lang="en-US" sz="3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and </a:t>
            </a:r>
            <a:r>
              <a:rPr lang="en-US" sz="3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replicating</a:t>
            </a:r>
            <a:r>
              <a:rPr lang="en-US" sz="3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a previous study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</a:t>
            </a:r>
            <a:r>
              <a:rPr lang="en-US" sz="3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Reducing variance </a:t>
            </a:r>
            <a:r>
              <a:rPr lang="en-US" sz="3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 between-subjects designs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</a:t>
            </a:r>
            <a:r>
              <a:rPr lang="en-US" sz="3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Evaluating order effects </a:t>
            </a:r>
            <a:r>
              <a:rPr lang="en-US" sz="3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in within-subjects 	designs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d.	</a:t>
            </a:r>
            <a:r>
              <a:rPr lang="en-US" sz="36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Using order of treatments </a:t>
            </a:r>
            <a:r>
              <a:rPr lang="en-US" sz="3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as a second factor</a:t>
            </a:r>
            <a:endParaRPr lang="en-US" sz="36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50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Order Effect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3" y="1860002"/>
            <a:ext cx="108370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7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By using the order of treatments as a second factor, it is possible to evaluate any order effects that exist in the data. There are </a:t>
            </a:r>
            <a:r>
              <a:rPr lang="en-US" sz="2700" b="1" i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three possible outcomes that can occur</a:t>
            </a:r>
            <a:r>
              <a:rPr lang="en-US" sz="27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, and </a:t>
            </a:r>
            <a:r>
              <a:rPr lang="en-US" sz="27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each produces its own pattern of results </a:t>
            </a:r>
            <a:r>
              <a:rPr lang="en-US" sz="27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: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27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7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</a:t>
            </a:r>
            <a:r>
              <a:rPr lang="en-US" sz="27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No order effects</a:t>
            </a:r>
            <a:r>
              <a:rPr lang="en-US" sz="27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When there are no order effects, it does not matter 	if a treatment is presented first or second.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7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</a:t>
            </a:r>
            <a:r>
              <a:rPr lang="en-US" sz="27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Symmetrical order effects</a:t>
            </a:r>
            <a:r>
              <a:rPr lang="en-US" sz="27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When order effects exist, the scores in the 	second treatment 	are influenced by participation in the first 	treatment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7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</a:t>
            </a:r>
            <a:r>
              <a:rPr lang="en-US" sz="27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Nonsymmetrical order effects</a:t>
            </a:r>
            <a:r>
              <a:rPr lang="en-US" sz="27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 Often, order effects are not 	symmetrical.</a:t>
            </a:r>
            <a:endParaRPr lang="en-US" sz="27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50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Symmetrical Order Effects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603" y="4838730"/>
            <a:ext cx="10837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FIGURE 13.13</a:t>
            </a:r>
            <a:b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Symmetrical Order Effects Revealed in a Two-Factor Design Using Order of Treatments as a Second Factor</a:t>
            </a:r>
            <a:b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A 10-point difference between the two treatment conditions is assumed, with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mean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score for treatment I equal to M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=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20 and the mean score for treatment II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equal to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M =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30. There is also a symmetrical 5-point order effect. After participating in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one treatment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, the order effect adds 5 points to each participant’s score in the second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treatment. In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this situation, the order effect appears as an interaction between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treatments and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the order of treatments.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03569" y="2603570"/>
            <a:ext cx="3360274" cy="1628224"/>
            <a:chOff x="553503" y="2618236"/>
            <a:chExt cx="3360274" cy="16282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5208" t="19034" r="41482" b="61458"/>
            <a:stretch/>
          </p:blipFill>
          <p:spPr>
            <a:xfrm>
              <a:off x="659603" y="2819442"/>
              <a:ext cx="1731819" cy="142701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3503" y="2618236"/>
              <a:ext cx="103643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05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Treatment I</a:t>
              </a:r>
              <a:endParaRPr lang="en-US" sz="105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54988" y="2624656"/>
              <a:ext cx="103643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05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Treatment II</a:t>
              </a:r>
              <a:endParaRPr lang="en-US" sz="105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89003" y="2828458"/>
              <a:ext cx="17247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Group </a:t>
              </a:r>
              <a:r>
                <a:rPr lang="en-US" sz="10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1</a:t>
              </a: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Half </a:t>
              </a: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the participants</a:t>
              </a: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get treatment I first and</a:t>
              </a: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treatment II second.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89003" y="3511480"/>
              <a:ext cx="17247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Group 2</a:t>
              </a:r>
              <a:endParaRPr lang="en-US" sz="1000" dirty="0" smtClean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Half the participants</a:t>
              </a: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get treatment II first and</a:t>
              </a: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treatment I second.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6843"/>
              </p:ext>
            </p:extLst>
          </p:nvPr>
        </p:nvGraphicFramePr>
        <p:xfrm>
          <a:off x="4989755" y="2445706"/>
          <a:ext cx="2449826" cy="1859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4913"/>
                <a:gridCol w="1224913"/>
              </a:tblGrid>
              <a:tr h="902494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 score in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 I</a:t>
                      </a:r>
                    </a:p>
                    <a:p>
                      <a:pPr algn="ctr"/>
                      <a:r>
                        <a:rPr lang="en-US" sz="11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= 20</a:t>
                      </a:r>
                      <a:endParaRPr lang="en-US" sz="1100" noProof="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 score in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 II plus a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5-point order effect</a:t>
                      </a:r>
                    </a:p>
                    <a:p>
                      <a:pPr algn="ctr"/>
                      <a:r>
                        <a:rPr lang="en-US" sz="11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= 35</a:t>
                      </a:r>
                      <a:endParaRPr lang="en-US" sz="1100" noProof="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</a:tr>
              <a:tr h="902494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 score in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 I plus a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five-point order effect</a:t>
                      </a:r>
                    </a:p>
                    <a:p>
                      <a:pPr algn="ctr"/>
                      <a:r>
                        <a:rPr lang="en-US" sz="11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= 25</a:t>
                      </a:r>
                      <a:endParaRPr lang="en-US" sz="110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 score in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 II</a:t>
                      </a:r>
                    </a:p>
                    <a:p>
                      <a:pPr algn="ctr"/>
                      <a:r>
                        <a:rPr lang="en-US" sz="11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= 30</a:t>
                      </a:r>
                      <a:endParaRPr lang="en-US" sz="110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293980" y="2189969"/>
            <a:ext cx="10364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 II</a:t>
            </a:r>
            <a:endParaRPr lang="en-US" sz="11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22465" y="2189969"/>
            <a:ext cx="10364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 I</a:t>
            </a:r>
            <a:endParaRPr lang="en-US" sz="11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78836" y="2713188"/>
            <a:ext cx="748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Group 1</a:t>
            </a:r>
            <a:endParaRPr lang="en-US" sz="11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2138" y="3651969"/>
            <a:ext cx="7649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Group 2</a:t>
            </a:r>
            <a:endParaRPr lang="en-US" sz="11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278836" y="2950960"/>
            <a:ext cx="764973" cy="261610"/>
            <a:chOff x="4411979" y="3198939"/>
            <a:chExt cx="764973" cy="261610"/>
          </a:xfrm>
        </p:grpSpPr>
        <p:sp>
          <p:nvSpPr>
            <p:cNvPr id="21" name="Rectangle 20"/>
            <p:cNvSpPr/>
            <p:nvPr/>
          </p:nvSpPr>
          <p:spPr>
            <a:xfrm>
              <a:off x="4411979" y="3198939"/>
              <a:ext cx="76497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I	II</a:t>
              </a:r>
              <a:endParaRPr lang="en-US" sz="11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667250" y="3328736"/>
              <a:ext cx="2905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262137" y="3889741"/>
            <a:ext cx="764973" cy="261610"/>
            <a:chOff x="4395280" y="4137720"/>
            <a:chExt cx="764973" cy="261610"/>
          </a:xfrm>
        </p:grpSpPr>
        <p:sp>
          <p:nvSpPr>
            <p:cNvPr id="20" name="Rectangle 19"/>
            <p:cNvSpPr/>
            <p:nvPr/>
          </p:nvSpPr>
          <p:spPr>
            <a:xfrm>
              <a:off x="4395280" y="4137720"/>
              <a:ext cx="76497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II	I</a:t>
              </a:r>
              <a:endParaRPr lang="en-US" sz="11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649208" y="4270655"/>
              <a:ext cx="2905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3534748" y="3208559"/>
            <a:ext cx="9993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r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Order</a:t>
            </a:r>
            <a:br>
              <a:rPr lang="en-US" sz="10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0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of Treatments</a:t>
            </a:r>
            <a:endParaRPr lang="en-US" sz="105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27110" y="4259628"/>
            <a:ext cx="1097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Overall M=22.5</a:t>
            </a:r>
            <a:endParaRPr lang="en-US" sz="10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33333" y="4278247"/>
            <a:ext cx="1097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Overall M=32.5</a:t>
            </a:r>
            <a:endParaRPr lang="en-US" sz="10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30414" y="2758877"/>
            <a:ext cx="1097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Overall M=27.5</a:t>
            </a:r>
            <a:endParaRPr lang="en-US" sz="10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30413" y="3728424"/>
            <a:ext cx="1097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Overall M=27.5</a:t>
            </a:r>
            <a:endParaRPr lang="en-US" sz="10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410796" y="2559686"/>
            <a:ext cx="3477291" cy="2158911"/>
            <a:chOff x="8347639" y="2637368"/>
            <a:chExt cx="3477291" cy="215891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745" b="79427" l="48609" r="70571">
                          <a14:foregroundMark x1="49048" y1="47266" x2="70132" y2="78906"/>
                          <a14:backgroundMark x1="67496" y1="50000" x2="67496" y2="56380"/>
                          <a14:backgroundMark x1="67350" y1="56510" x2="70864" y2="56771"/>
                          <a14:backgroundMark x1="67277" y1="50130" x2="70864" y2="50130"/>
                          <a14:backgroundMark x1="67496" y1="52083" x2="70937" y2="51953"/>
                          <a14:backgroundMark x1="67570" y1="55859" x2="70864" y2="55729"/>
                          <a14:backgroundMark x1="67570" y1="56250" x2="70864" y2="50260"/>
                          <a14:backgroundMark x1="69253" y1="56510" x2="70864" y2="52214"/>
                          <a14:backgroundMark x1="70278" y1="56380" x2="71010" y2="54167"/>
                          <a14:backgroundMark x1="69839" y1="55990" x2="70717" y2="53516"/>
                          <a14:backgroundMark x1="70205" y1="56250" x2="70791" y2="56250"/>
                          <a14:backgroundMark x1="70864" y1="49089" x2="70717" y2="56380"/>
                        </a14:backgroundRemoval>
                      </a14:imgEffect>
                    </a14:imgLayer>
                  </a14:imgProps>
                </a:ext>
              </a:extLst>
            </a:blip>
            <a:srcRect l="48438" t="46180" r="29251" b="20288"/>
            <a:stretch/>
          </p:blipFill>
          <p:spPr>
            <a:xfrm>
              <a:off x="8870943" y="2637368"/>
              <a:ext cx="2345163" cy="1981662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8347639" y="3343005"/>
              <a:ext cx="6390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0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Mean Score</a:t>
              </a:r>
              <a:endParaRPr lang="en-US" sz="10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565422" y="2810531"/>
              <a:ext cx="12176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Group 1 (I</a:t>
              </a: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  <a:sym typeface="Wingdings" panose="05000000000000000000" pitchFamily="2" charset="2"/>
                </a:rPr>
                <a:t>II</a:t>
              </a: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)</a:t>
              </a:r>
              <a:endParaRPr lang="en-US" sz="11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607281" y="3078945"/>
              <a:ext cx="12176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Group 2 (II</a:t>
              </a: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  <a:sym typeface="Wingdings" panose="05000000000000000000" pitchFamily="2" charset="2"/>
                </a:rPr>
                <a:t>I</a:t>
              </a: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)</a:t>
              </a:r>
              <a:endParaRPr lang="en-US" sz="11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529210" y="4534669"/>
              <a:ext cx="12176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Treatments</a:t>
              </a:r>
              <a:endParaRPr lang="en-US" sz="11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1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09350" y="642188"/>
            <a:ext cx="933750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Nonsymmetrical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Order Effects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603" y="4538479"/>
            <a:ext cx="10837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b="1" smtClean="0">
                <a:solidFill>
                  <a:srgbClr val="0070C0"/>
                </a:solidFill>
                <a:latin typeface="Eras Light ITC" panose="020B0402030504020804" pitchFamily="34" charset="0"/>
              </a:rPr>
              <a:t>FIGURE 13.14</a:t>
            </a:r>
            <a: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Nonsymmetrical Order Effects Revealed in a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Two-Factor Design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Using Order of Treatments as a Second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Factor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A 10-point difference between the two treatment conditions is assumed, with the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mean score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for treatment I equal to M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=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20 and the mean score for treatment II equal to M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= 30. An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asymmetrical order effect is added. After participating in treatment I.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order effect adds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10 points to each participant’s score, and after participating in treatment II, the order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effect adds 5 points to each participant’s score. In this situation, the order effects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appear as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an interaction between treatments and order of treatments. Because the order 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effects are </a:t>
            </a:r>
            <a:r>
              <a:rPr lang="en-US" sz="1600" dirty="0">
                <a:solidFill>
                  <a:srgbClr val="0070C0"/>
                </a:solidFill>
                <a:latin typeface="Eras Light ITC" panose="020B0402030504020804" pitchFamily="34" charset="0"/>
              </a:rPr>
              <a:t>not symmetrical, the structure of the interaction is also not symmetrical.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70227"/>
              </p:ext>
            </p:extLst>
          </p:nvPr>
        </p:nvGraphicFramePr>
        <p:xfrm>
          <a:off x="4989755" y="2265588"/>
          <a:ext cx="2449826" cy="1859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4913"/>
                <a:gridCol w="1224913"/>
              </a:tblGrid>
              <a:tr h="902494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 score in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 I</a:t>
                      </a:r>
                    </a:p>
                    <a:p>
                      <a:pPr algn="ctr"/>
                      <a:r>
                        <a:rPr lang="en-US" sz="11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= 20</a:t>
                      </a:r>
                      <a:endParaRPr lang="en-US" sz="1100" noProof="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 score in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 II plus a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10-point order effect</a:t>
                      </a:r>
                    </a:p>
                    <a:p>
                      <a:pPr algn="ctr"/>
                      <a:r>
                        <a:rPr lang="en-US" sz="11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= 40</a:t>
                      </a:r>
                      <a:endParaRPr lang="en-US" sz="1100" noProof="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D2EFFA"/>
                    </a:solidFill>
                  </a:tcPr>
                </a:tc>
              </a:tr>
              <a:tr h="902494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 score in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 I plus a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5-point order effect</a:t>
                      </a:r>
                    </a:p>
                    <a:p>
                      <a:pPr algn="ctr"/>
                      <a:r>
                        <a:rPr lang="en-US" sz="11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= 25</a:t>
                      </a:r>
                      <a:endParaRPr lang="en-US" sz="110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Mean score in</a:t>
                      </a:r>
                    </a:p>
                    <a:p>
                      <a:pPr algn="l"/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treatment II</a:t>
                      </a:r>
                    </a:p>
                    <a:p>
                      <a:pPr algn="ctr"/>
                      <a:r>
                        <a:rPr lang="en-US" sz="1100" b="0" i="1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</a:t>
                      </a: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= 30</a:t>
                      </a:r>
                      <a:endParaRPr lang="en-US" sz="110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293980" y="2009851"/>
            <a:ext cx="10364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 II</a:t>
            </a:r>
            <a:endParaRPr lang="en-US" sz="11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22465" y="2009851"/>
            <a:ext cx="10364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Treatment I</a:t>
            </a:r>
            <a:endParaRPr lang="en-US" sz="11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78836" y="2533070"/>
            <a:ext cx="748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Group 1</a:t>
            </a:r>
            <a:endParaRPr lang="en-US" sz="11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2138" y="3471851"/>
            <a:ext cx="7649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Group 2</a:t>
            </a:r>
            <a:endParaRPr lang="en-US" sz="11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278836" y="2770842"/>
            <a:ext cx="764973" cy="261610"/>
            <a:chOff x="4411979" y="3198939"/>
            <a:chExt cx="764973" cy="261610"/>
          </a:xfrm>
        </p:grpSpPr>
        <p:sp>
          <p:nvSpPr>
            <p:cNvPr id="24" name="Rectangle 23"/>
            <p:cNvSpPr/>
            <p:nvPr/>
          </p:nvSpPr>
          <p:spPr>
            <a:xfrm>
              <a:off x="4411979" y="3198939"/>
              <a:ext cx="76497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I	II</a:t>
              </a:r>
              <a:endParaRPr lang="en-US" sz="11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667250" y="3328736"/>
              <a:ext cx="2905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62137" y="3709623"/>
            <a:ext cx="764973" cy="261610"/>
            <a:chOff x="4395280" y="4137720"/>
            <a:chExt cx="764973" cy="261610"/>
          </a:xfrm>
        </p:grpSpPr>
        <p:sp>
          <p:nvSpPr>
            <p:cNvPr id="27" name="Rectangle 26"/>
            <p:cNvSpPr/>
            <p:nvPr/>
          </p:nvSpPr>
          <p:spPr>
            <a:xfrm>
              <a:off x="4395280" y="4137720"/>
              <a:ext cx="76497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II	I</a:t>
              </a:r>
              <a:endParaRPr lang="en-US" sz="11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649208" y="4270655"/>
              <a:ext cx="2905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534748" y="3028441"/>
            <a:ext cx="9993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r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Order</a:t>
            </a:r>
            <a:br>
              <a:rPr lang="en-US" sz="10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05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of Treatments</a:t>
            </a:r>
            <a:endParaRPr lang="en-US" sz="105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13481" y="4115009"/>
            <a:ext cx="1097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Overall M=22.5</a:t>
            </a:r>
            <a:endParaRPr lang="en-US" sz="10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33333" y="4098129"/>
            <a:ext cx="1097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Overall M=35</a:t>
            </a:r>
            <a:endParaRPr lang="en-US" sz="10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30414" y="2578759"/>
            <a:ext cx="1097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Overall M=30</a:t>
            </a:r>
            <a:endParaRPr lang="en-US" sz="10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30413" y="3548306"/>
            <a:ext cx="1097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Overall M=27.5</a:t>
            </a:r>
            <a:endParaRPr lang="en-US" sz="10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410796" y="2372064"/>
            <a:ext cx="3477291" cy="2166415"/>
            <a:chOff x="8410796" y="2372064"/>
            <a:chExt cx="3477291" cy="21664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964" b="79948" l="43338" r="66764">
                          <a14:foregroundMark x1="43485" y1="46484" x2="66618" y2="79557"/>
                          <a14:foregroundMark x1="43558" y1="79427" x2="61713" y2="47266"/>
                          <a14:foregroundMark x1="46852" y1="47005" x2="47145" y2="77995"/>
                          <a14:foregroundMark x1="53734" y1="47656" x2="53587" y2="78776"/>
                          <a14:foregroundMark x1="59444" y1="48307" x2="59956" y2="78255"/>
                          <a14:foregroundMark x1="44290" y1="70833" x2="65007" y2="70833"/>
                          <a14:foregroundMark x1="43631" y1="61589" x2="64714" y2="61979"/>
                          <a14:foregroundMark x1="44656" y1="52734" x2="58053" y2="48438"/>
                          <a14:foregroundMark x1="44510" y1="74740" x2="56662" y2="74089"/>
                          <a14:foregroundMark x1="44656" y1="78646" x2="66545" y2="78125"/>
                          <a14:foregroundMark x1="44802" y1="79557" x2="66179" y2="79167"/>
                          <a14:foregroundMark x1="44217" y1="76953" x2="43924" y2="47396"/>
                          <a14:foregroundMark x1="45095" y1="69922" x2="44802" y2="52344"/>
                          <a14:foregroundMark x1="43851" y1="78125" x2="43485" y2="47266"/>
                          <a14:foregroundMark x1="44510" y1="46484" x2="45681" y2="48047"/>
                          <a14:foregroundMark x1="45095" y1="46224" x2="53367" y2="48958"/>
                          <a14:foregroundMark x1="48243" y1="67578" x2="53001" y2="51432"/>
                          <a14:foregroundMark x1="54612" y1="56380" x2="59663" y2="46745"/>
                          <a14:foregroundMark x1="56076" y1="60156" x2="61567" y2="48047"/>
                          <a14:foregroundMark x1="61054" y1="47135" x2="61713" y2="68880"/>
                          <a14:foregroundMark x1="63470" y1="72396" x2="66471" y2="76953"/>
                          <a14:foregroundMark x1="47804" y1="46484" x2="62518" y2="46484"/>
                          <a14:foregroundMark x1="62665" y1="47786" x2="64495" y2="70964"/>
                          <a14:foregroundMark x1="65007" y1="58073" x2="66105" y2="76172"/>
                          <a14:foregroundMark x1="66398" y1="58203" x2="66691" y2="77474"/>
                          <a14:foregroundMark x1="63690" y1="57422" x2="66471" y2="57552"/>
                          <a14:foregroundMark x1="63250" y1="58073" x2="63104" y2="56641"/>
                          <a14:foregroundMark x1="62665" y1="48568" x2="62811" y2="46354"/>
                          <a14:foregroundMark x1="48316" y1="46224" x2="43485" y2="46224"/>
                          <a14:foregroundMark x1="48097" y1="46224" x2="62518" y2="45964"/>
                          <a14:foregroundMark x1="43411" y1="46484" x2="43265" y2="79557"/>
                          <a14:foregroundMark x1="45242" y1="79297" x2="43558" y2="79818"/>
                          <a14:foregroundMark x1="50220" y1="79557" x2="53880" y2="79688"/>
                          <a14:foregroundMark x1="58638" y1="79557" x2="66398" y2="79688"/>
                          <a14:backgroundMark x1="63250" y1="46484" x2="63324" y2="57422"/>
                          <a14:backgroundMark x1="63397" y1="57161" x2="67057" y2="57161"/>
                          <a14:backgroundMark x1="63104" y1="46224" x2="67277" y2="46224"/>
                          <a14:backgroundMark x1="63250" y1="56771" x2="66837" y2="45964"/>
                          <a14:backgroundMark x1="63397" y1="46615" x2="66837" y2="56901"/>
                        </a14:backgroundRemoval>
                      </a14:imgEffect>
                    </a14:imgLayer>
                  </a14:imgProps>
                </a:ext>
              </a:extLst>
            </a:blip>
            <a:srcRect l="43398" t="45928" r="32963" b="20171"/>
            <a:stretch/>
          </p:blipFill>
          <p:spPr>
            <a:xfrm>
              <a:off x="8951013" y="2410186"/>
              <a:ext cx="2395765" cy="1931721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410796" y="3085205"/>
              <a:ext cx="6390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0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Mean Score</a:t>
              </a:r>
              <a:endParaRPr lang="en-US" sz="10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666028" y="2372064"/>
              <a:ext cx="12176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Group 1 (I</a:t>
              </a: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  <a:sym typeface="Wingdings" panose="05000000000000000000" pitchFamily="2" charset="2"/>
                </a:rPr>
                <a:t>II</a:t>
              </a: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)</a:t>
              </a:r>
              <a:endParaRPr lang="en-US" sz="11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670438" y="2821145"/>
              <a:ext cx="12176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Group 2 (II</a:t>
              </a: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  <a:sym typeface="Wingdings" panose="05000000000000000000" pitchFamily="2" charset="2"/>
                </a:rPr>
                <a:t>I</a:t>
              </a: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)</a:t>
              </a:r>
              <a:endParaRPr lang="en-US" sz="11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592367" y="4276869"/>
              <a:ext cx="12176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Treatments</a:t>
              </a:r>
              <a:endParaRPr lang="en-US" sz="110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3569" y="2423452"/>
            <a:ext cx="3360274" cy="1641808"/>
            <a:chOff x="403569" y="2423452"/>
            <a:chExt cx="3360274" cy="1641808"/>
          </a:xfrm>
        </p:grpSpPr>
        <p:sp>
          <p:nvSpPr>
            <p:cNvPr id="14" name="Rectangle 13"/>
            <p:cNvSpPr/>
            <p:nvPr/>
          </p:nvSpPr>
          <p:spPr>
            <a:xfrm>
              <a:off x="403569" y="2423452"/>
              <a:ext cx="103643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05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Treatment I</a:t>
              </a:r>
              <a:endParaRPr lang="en-US" sz="105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05054" y="2429872"/>
              <a:ext cx="103643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05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Treatment II</a:t>
              </a:r>
              <a:endParaRPr lang="en-US" sz="1050" dirty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39069" y="2633674"/>
              <a:ext cx="17247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Group </a:t>
              </a:r>
              <a:r>
                <a:rPr lang="en-US" sz="10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1</a:t>
              </a: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 smtClean="0">
                  <a:solidFill>
                    <a:srgbClr val="0070C0"/>
                  </a:solidFill>
                  <a:latin typeface="Eras Light ITC" panose="020B0402030504020804" pitchFamily="34" charset="0"/>
                </a:rPr>
                <a:t>Half </a:t>
              </a: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the participants</a:t>
              </a: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get treatment I first and</a:t>
              </a: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treatment II second.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39069" y="3316696"/>
              <a:ext cx="17247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indent="0" algn="ctr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Group 2</a:t>
              </a:r>
              <a:endParaRPr lang="en-US" sz="1000" dirty="0" smtClean="0">
                <a:solidFill>
                  <a:srgbClr val="0070C0"/>
                </a:solidFill>
                <a:latin typeface="Eras Light ITC" panose="020B0402030504020804" pitchFamily="34" charset="0"/>
              </a:endParaRP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Half the participants</a:t>
              </a: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get treatment II first and</a:t>
              </a:r>
            </a:p>
            <a:p>
              <a:pPr marL="45720" indent="0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0070C0"/>
                  </a:solidFill>
                  <a:latin typeface="Eras Light ITC" panose="020B0402030504020804" pitchFamily="34" charset="0"/>
                </a:rPr>
                <a:t>treatment I second.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41434" t="17678" r="46293" b="63479"/>
            <a:stretch/>
          </p:blipFill>
          <p:spPr>
            <a:xfrm>
              <a:off x="557732" y="2686835"/>
              <a:ext cx="1596788" cy="137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2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7864" y="2477037"/>
            <a:ext cx="9875520" cy="1356360"/>
          </a:xfrm>
        </p:spPr>
        <p:txBody>
          <a:bodyPr/>
          <a:lstStyle/>
          <a:p>
            <a:pPr algn="ctr"/>
            <a:r>
              <a:rPr lang="en-US" sz="7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CHAPTER 13</a:t>
            </a:r>
            <a:endParaRPr lang="id-ID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19771" y="3790253"/>
            <a:ext cx="9231705" cy="4314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1090891" y="4000110"/>
            <a:ext cx="10089463" cy="1628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spc="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Factorial Designs</a:t>
            </a:r>
          </a:p>
        </p:txBody>
      </p:sp>
    </p:spTree>
    <p:extLst>
      <p:ext uri="{BB962C8B-B14F-4D97-AF65-F5344CB8AC3E}">
        <p14:creationId xmlns:p14="http://schemas.microsoft.com/office/powerpoint/2010/main" val="56535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Introduction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08988" y="1809764"/>
            <a:ext cx="100068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 an experiment, an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independent variable 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is often called a </a:t>
            </a:r>
            <a:r>
              <a:rPr lang="en-US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factor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especially in 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experiments that include two or more independent variables.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research design that includes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two or more factors 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is called a </a:t>
            </a:r>
            <a:r>
              <a:rPr lang="en-US" b="1" i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factorial design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kind of design is often referred to by the number of its factors, such as a </a:t>
            </a:r>
            <a:r>
              <a:rPr lang="en-US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two-factor design 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or a </a:t>
            </a:r>
            <a:r>
              <a:rPr lang="en-US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three-factor design.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research study with only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one independent variable 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is often called a </a:t>
            </a:r>
            <a:r>
              <a:rPr lang="en-US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single-factor design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primary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advantage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of a factorial design is that it </a:t>
            </a:r>
            <a:r>
              <a:rPr lang="en-US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allows researchers </a:t>
            </a:r>
            <a:r>
              <a:rPr lang="en-US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to </a:t>
            </a:r>
            <a:r>
              <a:rPr lang="en-US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examine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how unique combinations of factors acting together </a:t>
            </a:r>
            <a:r>
              <a:rPr lang="en-US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influence </a:t>
            </a:r>
            <a:r>
              <a:rPr lang="en-US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behavior</a:t>
            </a:r>
            <a:r>
              <a:rPr lang="en-US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4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Main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Effect and Interactions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85804" y="1712782"/>
            <a:ext cx="101300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</a:t>
            </a:r>
            <a:r>
              <a:rPr lang="en-US" sz="20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mean differences among the levels of one factor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are called the </a:t>
            </a:r>
            <a:r>
              <a:rPr lang="en-US" sz="20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main </a:t>
            </a:r>
            <a:r>
              <a:rPr lang="en-US" sz="2000" b="1" i="1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effect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of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that factor. When the research study is represented as a matrix with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one factor defining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rows and the second factor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defining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columns, then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mean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differences among the rows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define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main effect for one factor,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and the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mean differences among the columns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define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main effect for the second factor. Note that a </a:t>
            </a:r>
            <a:r>
              <a:rPr lang="en-US" sz="20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two-factor study has two main effects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; one for each of the two factors.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0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An </a:t>
            </a:r>
            <a:r>
              <a:rPr lang="en-US" sz="20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interaction between factors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(or simply an </a:t>
            </a:r>
            <a:r>
              <a:rPr lang="en-US" sz="20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interaction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) occurs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whenever </a:t>
            </a:r>
            <a:r>
              <a:rPr lang="en-US" sz="20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two </a:t>
            </a:r>
            <a:r>
              <a:rPr lang="en-US" sz="20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factors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0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acting together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</a:t>
            </a:r>
            <a:r>
              <a:rPr lang="en-US" sz="20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produce mean differences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that are </a:t>
            </a:r>
            <a:r>
              <a:rPr lang="en-US" sz="20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not </a:t>
            </a:r>
            <a:r>
              <a:rPr lang="en-US" sz="20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explained by </a:t>
            </a:r>
            <a:r>
              <a:rPr lang="en-US" sz="20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the main effects of the two factors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. On the other hand, if the main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effect for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either factor applies equally across all levels of the second factor, then </a:t>
            </a:r>
            <a:r>
              <a:rPr lang="en-US" sz="20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two </a:t>
            </a:r>
            <a:r>
              <a:rPr lang="en-US" sz="20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factors are independent and there is no interaction.</a:t>
            </a:r>
          </a:p>
        </p:txBody>
      </p:sp>
    </p:spTree>
    <p:extLst>
      <p:ext uri="{BB962C8B-B14F-4D97-AF65-F5344CB8AC3E}">
        <p14:creationId xmlns:p14="http://schemas.microsoft.com/office/powerpoint/2010/main" val="39379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Main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Effect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and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Interactions (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2)</a:t>
            </a:r>
            <a:endParaRPr lang="id-ID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3079" y="5132202"/>
            <a:ext cx="10270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TABLE 13.1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Hypothetical Data Showing the Treatment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Means for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Two-Factor Study Examining How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Different Combinations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Alcohol and Caffeine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Affect Response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Time (in Milliseconds) in a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Simulated Emergency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Driving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Situation</a:t>
            </a:r>
            <a:endParaRPr lang="en-US" sz="16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69921"/>
              </p:ext>
            </p:extLst>
          </p:nvPr>
        </p:nvGraphicFramePr>
        <p:xfrm>
          <a:off x="1577231" y="2291038"/>
          <a:ext cx="9001760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352"/>
                <a:gridCol w="1800352"/>
                <a:gridCol w="1800352"/>
                <a:gridCol w="1800352"/>
                <a:gridCol w="1800352"/>
              </a:tblGrid>
              <a:tr h="13111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The data are structured to create main effects for both factors but no interaction.</a:t>
                      </a:r>
                      <a:endParaRPr lang="id-ID" i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i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No Caffeine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200 Mg</a:t>
                      </a:r>
                    </a:p>
                    <a:p>
                      <a:pPr algn="ctr"/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Caffeine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400 Mg</a:t>
                      </a:r>
                    </a:p>
                    <a:p>
                      <a:pPr algn="ctr"/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Caffeine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No</a:t>
                      </a:r>
                      <a:r>
                        <a:rPr lang="id-ID" sz="1800" b="1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Alcohol</a:t>
                      </a:r>
                      <a:endParaRPr lang="id-ID" i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noProof="0" dirty="0" smtClean="0">
                          <a:latin typeface="Eras Light ITC" panose="020B0402030504020804" pitchFamily="34" charset="0"/>
                        </a:rPr>
                        <a:t>M = 625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600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575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Overall M = 600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b="1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Alcohol</a:t>
                      </a:r>
                      <a:endParaRPr lang="id-ID" i="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675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650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625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Overall M = 650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E7F1F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i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Overall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650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Overall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625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Overall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600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3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Main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Effect and Interactions (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3)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0351" y="1965960"/>
            <a:ext cx="100068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The data from a two-factor study </a:t>
            </a:r>
            <a:r>
              <a:rPr lang="en-US" sz="24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provide three separate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and </a:t>
            </a:r>
            <a:r>
              <a:rPr lang="en-US" sz="24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distinct sets of information </a:t>
            </a:r>
            <a:r>
              <a:rPr lang="en-US" sz="24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: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a.	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Each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column of the matrix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corresponds to a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specific level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 of caffeine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consumption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24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b.	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Just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as we determine the overall main effect for caffeine by calculating the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	column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means for the data in Table 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13.1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, we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can determine the overall </a:t>
            </a:r>
            <a:r>
              <a:rPr lang="en-US" sz="24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effect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of alcohol consumption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by examining the rows of the data matrix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just">
              <a:spcBef>
                <a:spcPts val="0"/>
              </a:spcBef>
              <a:buNone/>
            </a:pPr>
            <a:endParaRPr lang="en-US" sz="24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c.	</a:t>
            </a:r>
            <a:r>
              <a:rPr lang="en-US" sz="24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factorial design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allows researchers 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to examine how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combinations of </a:t>
            </a:r>
            <a:r>
              <a:rPr lang="en-US" sz="2400" b="1" i="1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	factors </a:t>
            </a:r>
            <a:r>
              <a:rPr lang="en-US" sz="2400" b="1" i="1" dirty="0">
                <a:solidFill>
                  <a:srgbClr val="00B050"/>
                </a:solidFill>
                <a:latin typeface="Eras Light ITC" panose="020B0402030504020804" pitchFamily="34" charset="0"/>
              </a:rPr>
              <a:t>working together affect behavior</a:t>
            </a:r>
            <a:r>
              <a:rPr lang="en-US" sz="2400" dirty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3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8410" y="609600"/>
            <a:ext cx="10439400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Identifying Interactions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1008" y="1712782"/>
            <a:ext cx="110342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5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To </a:t>
            </a:r>
            <a:r>
              <a:rPr lang="en-US" sz="25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identify an interaction </a:t>
            </a:r>
            <a:r>
              <a:rPr lang="en-US" sz="25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 a factorial study, you must </a:t>
            </a:r>
            <a:r>
              <a:rPr lang="en-US" sz="25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compare the mean differences</a:t>
            </a:r>
            <a:r>
              <a:rPr lang="en-US" sz="25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</a:t>
            </a:r>
            <a:r>
              <a:rPr lang="en-US" sz="25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between cells with the mean differences predicted from the main effects</a:t>
            </a:r>
            <a:r>
              <a:rPr lang="en-US" sz="25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5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en-US" sz="2500" b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Example 1 : </a:t>
            </a:r>
            <a:r>
              <a:rPr lang="en-US" sz="2500" dirty="0">
                <a:solidFill>
                  <a:srgbClr val="0070C0"/>
                </a:solidFill>
                <a:latin typeface="Eras Light ITC" panose="020B0402030504020804" pitchFamily="34" charset="0"/>
              </a:rPr>
              <a:t>From table 13.1 note that this 50-point difference is consistent across all three </a:t>
            </a:r>
            <a:r>
              <a:rPr lang="en-US" sz="25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caffeine </a:t>
            </a:r>
            <a:r>
              <a:rPr lang="en-US" sz="2500" dirty="0">
                <a:solidFill>
                  <a:srgbClr val="0070C0"/>
                </a:solidFill>
                <a:latin typeface="Eras Light ITC" panose="020B0402030504020804" pitchFamily="34" charset="0"/>
              </a:rPr>
              <a:t>conditions. In the </a:t>
            </a:r>
            <a:r>
              <a:rPr lang="en-US" sz="25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first </a:t>
            </a:r>
            <a:r>
              <a:rPr lang="en-US" sz="2500" dirty="0">
                <a:solidFill>
                  <a:srgbClr val="0070C0"/>
                </a:solidFill>
                <a:latin typeface="Eras Light ITC" panose="020B0402030504020804" pitchFamily="34" charset="0"/>
              </a:rPr>
              <a:t>column, with no caffeine, the mean with no alcohol is M = 625 and increases to M = 675 with alcohol. In the second column, with 200 mg of caffeine, the mean increases from M = 600 to M = 650 with alcohol. The third column, with 400 mg of caffeine, shows the same 50-point increase from the no-alcohol to the alcohol condition. In this case, all the mean differences in the data are consistent with the main effects, and there is no interaction between factors.</a:t>
            </a:r>
          </a:p>
        </p:txBody>
      </p:sp>
    </p:spTree>
    <p:extLst>
      <p:ext uri="{BB962C8B-B14F-4D97-AF65-F5344CB8AC3E}">
        <p14:creationId xmlns:p14="http://schemas.microsoft.com/office/powerpoint/2010/main" val="15839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9604" y="1818224"/>
            <a:ext cx="10837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Eras Light ITC" panose="020B0402030504020804" pitchFamily="34" charset="0"/>
              </a:rPr>
              <a:t>Example 2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: From table 13.2 the participants with no caffeine (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first </a:t>
            </a:r>
            <a:r>
              <a:rPr lang="en-US" sz="2000" dirty="0">
                <a:solidFill>
                  <a:srgbClr val="0070C0"/>
                </a:solidFill>
                <a:latin typeface="Eras Light ITC" panose="020B0402030504020804" pitchFamily="34" charset="0"/>
              </a:rPr>
              <a:t>column) show an 80-point mean difference between alcohol and no alcohol (M  610 versus M  690). This 80-point mean difference is not consistent with the 50-point main effect for alcohol, and indicates an interaction between factors</a:t>
            </a:r>
            <a:r>
              <a:rPr lang="en-US" sz="20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.</a:t>
            </a:r>
            <a:endParaRPr lang="en-US" sz="2000" dirty="0">
              <a:solidFill>
                <a:srgbClr val="0070C0"/>
              </a:solidFill>
              <a:latin typeface="Eras Light ITC" panose="020B04020305040208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8983" y="572700"/>
            <a:ext cx="981824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Identifying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Interactions (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2)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072" y="5533984"/>
            <a:ext cx="10270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TABLE 13.2</a:t>
            </a:r>
            <a: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/>
            </a:r>
            <a:br>
              <a:rPr lang="en-US" sz="16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</a:b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Hypothetical Data Showing the Treatment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Means for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 Two-Factor Study Examining How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Different Combinations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of Alcohol and Caffeine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Affect Response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Time (in Milliseconds) in a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Simulated Emergency </a:t>
            </a:r>
            <a:r>
              <a:rPr lang="en-US" sz="16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Driving </a:t>
            </a:r>
            <a:r>
              <a:rPr lang="en-US" sz="16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Situation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959669"/>
              </p:ext>
            </p:extLst>
          </p:nvPr>
        </p:nvGraphicFramePr>
        <p:xfrm>
          <a:off x="1577224" y="2852975"/>
          <a:ext cx="900176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352"/>
                <a:gridCol w="1800352"/>
                <a:gridCol w="1800352"/>
                <a:gridCol w="1800352"/>
                <a:gridCol w="1800352"/>
              </a:tblGrid>
              <a:tr h="131114">
                <a:tc gridSpan="5"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The data are structured to create the same main effects as in Table 11.1, but the</a:t>
                      </a:r>
                    </a:p>
                    <a:p>
                      <a:pPr algn="l"/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cell means have been adjusted to produce an interaction.</a:t>
                      </a:r>
                      <a:endParaRPr lang="id-ID" i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i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No Caffeine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200 Mg</a:t>
                      </a:r>
                    </a:p>
                    <a:p>
                      <a:pPr algn="ctr"/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Caffeine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400 Mg</a:t>
                      </a:r>
                    </a:p>
                    <a:p>
                      <a:pPr algn="ctr"/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Caffeine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No</a:t>
                      </a:r>
                      <a:r>
                        <a:rPr lang="id-ID" sz="1800" b="1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 Alcohol</a:t>
                      </a:r>
                      <a:endParaRPr lang="id-ID" i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noProof="0" dirty="0" smtClean="0">
                          <a:latin typeface="Eras Light ITC" panose="020B0402030504020804" pitchFamily="34" charset="0"/>
                        </a:rPr>
                        <a:t>M = 610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600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590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Overall M = 600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800" b="1" i="0" u="none" strike="noStrike" kern="1200" baseline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Alcohol</a:t>
                      </a:r>
                      <a:endParaRPr lang="id-ID" i="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690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650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610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Overall M = 650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>
                    <a:solidFill>
                      <a:srgbClr val="E7F1F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i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Overall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650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Overall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625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Overall</a:t>
                      </a:r>
                    </a:p>
                    <a:p>
                      <a:pPr algn="ctr"/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Eras Light ITC" panose="020B0402030504020804" pitchFamily="34" charset="0"/>
                          <a:ea typeface="+mn-ea"/>
                          <a:cs typeface="+mn-cs"/>
                        </a:rPr>
                        <a:t>M = 600</a:t>
                      </a:r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i="0" noProof="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6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140351" y="1712782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0351" y="821994"/>
            <a:ext cx="98755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0352" y="1841242"/>
            <a:ext cx="9875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When the </a:t>
            </a:r>
            <a:r>
              <a:rPr lang="en-US" sz="28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effects of one factor depend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on the </a:t>
            </a:r>
            <a:r>
              <a:rPr lang="en-US" sz="28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different levels of a second factor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, then there is an </a:t>
            </a:r>
            <a:r>
              <a:rPr lang="en-US" sz="28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interaction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between the factors.</a:t>
            </a:r>
          </a:p>
          <a:p>
            <a:pPr marL="45720" indent="0" algn="ctr">
              <a:spcBef>
                <a:spcPts val="0"/>
              </a:spcBef>
              <a:buNone/>
            </a:pPr>
            <a:endParaRPr lang="en-US" sz="2800" spc="300" dirty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When the results of a two-factor study are graphed, the </a:t>
            </a:r>
            <a:r>
              <a:rPr lang="en-US" sz="28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existence of </a:t>
            </a:r>
            <a:r>
              <a:rPr lang="en-US" sz="2800" b="1" i="1" spc="300" dirty="0" smtClean="0">
                <a:solidFill>
                  <a:srgbClr val="00B050"/>
                </a:solidFill>
                <a:latin typeface="Eras Light ITC" panose="020B0402030504020804" pitchFamily="34" charset="0"/>
              </a:rPr>
              <a:t>nonparallel lines 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(lines that cross or converge) is an </a:t>
            </a:r>
            <a:r>
              <a:rPr lang="en-US" sz="2800" b="1" i="1" spc="300" dirty="0">
                <a:solidFill>
                  <a:srgbClr val="00B050"/>
                </a:solidFill>
                <a:latin typeface="Eras Light ITC" panose="020B0402030504020804" pitchFamily="34" charset="0"/>
              </a:rPr>
              <a:t>indication of 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an </a:t>
            </a:r>
            <a:r>
              <a:rPr lang="en-US" sz="2800" b="1" i="1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interaction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 between </a:t>
            </a:r>
            <a:r>
              <a:rPr lang="en-US" sz="28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the two 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factors. </a:t>
            </a:r>
            <a:endParaRPr lang="en-US" sz="2800" spc="300" dirty="0" smtClean="0">
              <a:solidFill>
                <a:srgbClr val="0070C0"/>
              </a:solidFill>
              <a:latin typeface="Eras Light ITC" panose="020B0402030504020804" pitchFamily="34" charset="0"/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2800" spc="300" dirty="0" smtClean="0">
                <a:solidFill>
                  <a:srgbClr val="0070C0"/>
                </a:solidFill>
                <a:latin typeface="Eras Light ITC" panose="020B0402030504020804" pitchFamily="34" charset="0"/>
              </a:rPr>
              <a:t>(</a:t>
            </a:r>
            <a:r>
              <a:rPr lang="en-US" sz="2800" spc="300" dirty="0">
                <a:solidFill>
                  <a:srgbClr val="0070C0"/>
                </a:solidFill>
                <a:latin typeface="Eras Light ITC" panose="020B0402030504020804" pitchFamily="34" charset="0"/>
              </a:rPr>
              <a:t>Note that a statistical test is needed to determine whether the interaction is significant.)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0613" y="589209"/>
            <a:ext cx="1045498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Eras Light ITC" panose="020B0402030504020804" pitchFamily="34" charset="0"/>
              </a:rPr>
              <a:t>Interpreting Main Effect and Interactions</a:t>
            </a:r>
            <a:endParaRPr lang="id-ID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Eras Light ITC" panose="020B04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3622</TotalTime>
  <Words>1247</Words>
  <Application>Microsoft Office PowerPoint</Application>
  <PresentationFormat>Widescreen</PresentationFormat>
  <Paragraphs>193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Wingdings</vt:lpstr>
      <vt:lpstr>Calibri</vt:lpstr>
      <vt:lpstr>Eras Light ITC</vt:lpstr>
      <vt:lpstr>Corbel</vt:lpstr>
      <vt:lpstr>Basis</vt:lpstr>
      <vt:lpstr>RESEARCH METHODS FOR THE BEHAVIORAL SCIENCES </vt:lpstr>
      <vt:lpstr>CHAPTER 13</vt:lpstr>
      <vt:lpstr>Introduction</vt:lpstr>
      <vt:lpstr>Main Effect and Interactions</vt:lpstr>
      <vt:lpstr>Main Effect and Interactions (2)</vt:lpstr>
      <vt:lpstr>Main Effect and Interactions (3)</vt:lpstr>
      <vt:lpstr>Identifying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Marshell Adi Putra</dc:creator>
  <cp:lastModifiedBy>SONY</cp:lastModifiedBy>
  <cp:revision>305</cp:revision>
  <dcterms:created xsi:type="dcterms:W3CDTF">2013-07-24T14:55:18Z</dcterms:created>
  <dcterms:modified xsi:type="dcterms:W3CDTF">2014-07-16T08:53:45Z</dcterms:modified>
</cp:coreProperties>
</file>