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1"/>
  </p:sldMasterIdLst>
  <p:notesMasterIdLst>
    <p:notesMasterId r:id="rId16"/>
  </p:notesMasterIdLst>
  <p:sldIdLst>
    <p:sldId id="256" r:id="rId2"/>
    <p:sldId id="264" r:id="rId3"/>
    <p:sldId id="277" r:id="rId4"/>
    <p:sldId id="305" r:id="rId5"/>
    <p:sldId id="306" r:id="rId6"/>
    <p:sldId id="307" r:id="rId7"/>
    <p:sldId id="320" r:id="rId8"/>
    <p:sldId id="321" r:id="rId9"/>
    <p:sldId id="308" r:id="rId10"/>
    <p:sldId id="334" r:id="rId11"/>
    <p:sldId id="335" r:id="rId12"/>
    <p:sldId id="336" r:id="rId13"/>
    <p:sldId id="337" r:id="rId14"/>
    <p:sldId id="33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Eras Light ITC" panose="020B0402030504020804" pitchFamily="34" charset="0"/>
      <p:regular r:id="rId21"/>
    </p:embeddedFont>
    <p:embeddedFont>
      <p:font typeface="Corbel" panose="020B050302020402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1CADE4"/>
    <a:srgbClr val="FFFFFF"/>
    <a:srgbClr val="FF5D5D"/>
    <a:srgbClr val="FCEBB6"/>
    <a:srgbClr val="F5B433"/>
    <a:srgbClr val="77EFC1"/>
    <a:srgbClr val="F8856E"/>
    <a:srgbClr val="FECEB4"/>
    <a:srgbClr val="99C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35" autoAdjust="0"/>
    <p:restoredTop sz="94434" autoAdjust="0"/>
  </p:normalViewPr>
  <p:slideViewPr>
    <p:cSldViewPr snapToGrid="0">
      <p:cViewPr varScale="1">
        <p:scale>
          <a:sx n="74" d="100"/>
          <a:sy n="74" d="100"/>
        </p:scale>
        <p:origin x="864" y="72"/>
      </p:cViewPr>
      <p:guideLst/>
    </p:cSldViewPr>
  </p:slideViewPr>
  <p:outlineViewPr>
    <p:cViewPr>
      <p:scale>
        <a:sx n="33" d="100"/>
        <a:sy n="33" d="100"/>
      </p:scale>
      <p:origin x="0" y="-8310"/>
    </p:cViewPr>
  </p:outlineViewPr>
  <p:notesTextViewPr>
    <p:cViewPr>
      <p:scale>
        <a:sx n="1" d="1"/>
        <a:sy n="1" d="1"/>
      </p:scale>
      <p:origin x="0" y="0"/>
    </p:cViewPr>
  </p:notesTextViewPr>
  <p:sorterViewPr>
    <p:cViewPr>
      <p:scale>
        <a:sx n="100" d="100"/>
        <a:sy n="100" d="100"/>
      </p:scale>
      <p:origin x="0" y="-2376"/>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E25D0-C634-445E-ADB9-7E56C1A75CA8}" type="datetimeFigureOut">
              <a:rPr lang="id-ID" smtClean="0"/>
              <a:t>16/07/2014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8ACAE-A6C1-4783-B978-4E913A83CCD1}" type="slidenum">
              <a:rPr lang="id-ID" smtClean="0"/>
              <a:t>‹#›</a:t>
            </a:fld>
            <a:endParaRPr lang="id-ID"/>
          </a:p>
        </p:txBody>
      </p:sp>
    </p:spTree>
    <p:extLst>
      <p:ext uri="{BB962C8B-B14F-4D97-AF65-F5344CB8AC3E}">
        <p14:creationId xmlns:p14="http://schemas.microsoft.com/office/powerpoint/2010/main" val="215485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4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927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45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7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97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291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58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431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056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957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795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7/16/2014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80810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4550" y="785253"/>
            <a:ext cx="10497820" cy="3046456"/>
          </a:xfrm>
        </p:spPr>
        <p:txBody>
          <a:bodyPr anchor="ctr">
            <a:noAutofit/>
          </a:bodyPr>
          <a:lstStyle/>
          <a:p>
            <a:r>
              <a:rPr lang="en-US" sz="6300" cap="none" dirty="0">
                <a:ln w="6600">
                  <a:solidFill>
                    <a:schemeClr val="accent2"/>
                  </a:solidFill>
                  <a:prstDash val="solid"/>
                </a:ln>
                <a:effectLst>
                  <a:outerShdw dist="38100" dir="2700000" algn="tl" rotWithShape="0">
                    <a:schemeClr val="accent2"/>
                  </a:outerShdw>
                </a:effectLst>
                <a:latin typeface="Eras Light ITC" panose="020B0402030504020804" pitchFamily="34" charset="0"/>
              </a:rPr>
              <a:t>RESEARCH METHODS FOR THE BEHAVIORAL SCIENCES </a:t>
            </a:r>
            <a:endParaRPr lang="id-ID" sz="6300" cap="none" dirty="0">
              <a:ln w="6600">
                <a:solidFill>
                  <a:schemeClr val="accent2"/>
                </a:solidFill>
                <a:prstDash val="solid"/>
              </a:ln>
              <a:effectLst>
                <a:outerShdw dist="38100" dir="2700000" algn="tl" rotWithShape="0">
                  <a:schemeClr val="accent2"/>
                </a:outerShdw>
              </a:effectLst>
              <a:latin typeface="Eras Light ITC" panose="020B0402030504020804" pitchFamily="34" charset="0"/>
            </a:endParaRPr>
          </a:p>
        </p:txBody>
      </p:sp>
      <p:sp>
        <p:nvSpPr>
          <p:cNvPr id="3" name="Subtitle 2"/>
          <p:cNvSpPr>
            <a:spLocks noGrp="1"/>
          </p:cNvSpPr>
          <p:nvPr>
            <p:ph type="subTitle" idx="1"/>
          </p:nvPr>
        </p:nvSpPr>
        <p:spPr>
          <a:xfrm>
            <a:off x="1709530" y="3986256"/>
            <a:ext cx="8767860" cy="1628933"/>
          </a:xfrm>
        </p:spPr>
        <p:txBody>
          <a:bodyPr>
            <a:noAutofit/>
          </a:bodyPr>
          <a:lstStyle/>
          <a:p>
            <a:pPr>
              <a:lnSpc>
                <a:spcPct val="110000"/>
              </a:lnSpc>
              <a:spcBef>
                <a:spcPts val="0"/>
              </a:spcBef>
            </a:pPr>
            <a:r>
              <a:rPr lang="en-US" sz="2800" dirty="0">
                <a:latin typeface="Eras Light ITC" panose="020B0402030504020804" pitchFamily="34" charset="0"/>
              </a:rPr>
              <a:t>Frederick J. Gravetter </a:t>
            </a:r>
            <a:endParaRPr lang="en-US" sz="2800" dirty="0" smtClean="0">
              <a:latin typeface="Eras Light ITC" panose="020B0402030504020804" pitchFamily="34" charset="0"/>
            </a:endParaRPr>
          </a:p>
          <a:p>
            <a:pPr>
              <a:lnSpc>
                <a:spcPct val="110000"/>
              </a:lnSpc>
              <a:spcBef>
                <a:spcPts val="0"/>
              </a:spcBef>
            </a:pPr>
            <a:r>
              <a:rPr lang="en-US" sz="2800" dirty="0" smtClean="0">
                <a:latin typeface="Eras Light ITC" panose="020B0402030504020804" pitchFamily="34" charset="0"/>
              </a:rPr>
              <a:t>and </a:t>
            </a:r>
          </a:p>
          <a:p>
            <a:pPr>
              <a:lnSpc>
                <a:spcPct val="110000"/>
              </a:lnSpc>
              <a:spcBef>
                <a:spcPts val="0"/>
              </a:spcBef>
            </a:pPr>
            <a:r>
              <a:rPr lang="en-US" sz="2800" dirty="0" smtClean="0">
                <a:latin typeface="Eras Light ITC" panose="020B0402030504020804" pitchFamily="34" charset="0"/>
              </a:rPr>
              <a:t>Lori-Ann b</a:t>
            </a:r>
            <a:r>
              <a:rPr lang="en-US" sz="2800" dirty="0">
                <a:latin typeface="Eras Light ITC" panose="020B0402030504020804" pitchFamily="34" charset="0"/>
              </a:rPr>
              <a:t>. forzano</a:t>
            </a:r>
            <a:endParaRPr lang="en-US" sz="2800" dirty="0" smtClean="0">
              <a:latin typeface="Eras Light ITC" panose="020B0402030504020804" pitchFamily="34" charset="0"/>
            </a:endParaRPr>
          </a:p>
        </p:txBody>
      </p:sp>
    </p:spTree>
    <p:extLst>
      <p:ext uri="{BB962C8B-B14F-4D97-AF65-F5344CB8AC3E}">
        <p14:creationId xmlns:p14="http://schemas.microsoft.com/office/powerpoint/2010/main" val="2792636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 Several Methods for Assessing The Validity of Measurement </a:t>
            </a: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(3)</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1370665" y="1712782"/>
            <a:ext cx="9645206" cy="4770537"/>
          </a:xfrm>
          <a:prstGeom prst="rect">
            <a:avLst/>
          </a:prstGeom>
        </p:spPr>
        <p:txBody>
          <a:bodyPr wrap="square">
            <a:spAutoFit/>
          </a:bodyPr>
          <a:lstStyle/>
          <a:p>
            <a:r>
              <a:rPr lang="en-US" sz="1600" spc="300" dirty="0">
                <a:solidFill>
                  <a:srgbClr val="0070C0"/>
                </a:solidFill>
                <a:latin typeface="Eras Light ITC" panose="020B0402030504020804" pitchFamily="34" charset="0"/>
              </a:rPr>
              <a:t>c</a:t>
            </a:r>
            <a:r>
              <a:rPr lang="en-US" sz="1600" b="1" spc="300" dirty="0">
                <a:solidFill>
                  <a:srgbClr val="0070C0"/>
                </a:solidFill>
                <a:latin typeface="Eras Light ITC" panose="020B0402030504020804" pitchFamily="34" charset="0"/>
              </a:rPr>
              <a:t>. </a:t>
            </a:r>
            <a:r>
              <a:rPr lang="en-US" sz="1600" b="1" spc="300" dirty="0" smtClean="0">
                <a:solidFill>
                  <a:srgbClr val="0070C0"/>
                </a:solidFill>
                <a:latin typeface="Eras Light ITC" panose="020B0402030504020804" pitchFamily="34" charset="0"/>
              </a:rPr>
              <a:t>PREDICTIVE VALIDITY</a:t>
            </a:r>
            <a:r>
              <a:rPr lang="en-US" sz="1600" spc="300" dirty="0" smtClean="0">
                <a:solidFill>
                  <a:srgbClr val="0070C0"/>
                </a:solidFill>
                <a:latin typeface="Eras Light ITC" panose="020B0402030504020804" pitchFamily="34" charset="0"/>
              </a:rPr>
              <a:t> is </a:t>
            </a:r>
            <a:r>
              <a:rPr lang="en-US" sz="1600" spc="300" dirty="0">
                <a:solidFill>
                  <a:srgbClr val="0070C0"/>
                </a:solidFill>
                <a:latin typeface="Eras Light ITC" panose="020B0402030504020804" pitchFamily="34" charset="0"/>
              </a:rPr>
              <a:t>demonstrated when scores obtained from a </a:t>
            </a:r>
            <a:r>
              <a:rPr lang="en-US" sz="1600" b="1" i="1" spc="300" dirty="0" smtClean="0">
                <a:solidFill>
                  <a:srgbClr val="00B050"/>
                </a:solidFill>
                <a:latin typeface="Eras Light ITC" panose="020B0402030504020804" pitchFamily="34" charset="0"/>
              </a:rPr>
              <a:t>measure accurately </a:t>
            </a:r>
            <a:r>
              <a:rPr lang="en-US" sz="1600" b="1" i="1" spc="300" dirty="0">
                <a:solidFill>
                  <a:srgbClr val="00B050"/>
                </a:solidFill>
                <a:latin typeface="Eras Light ITC" panose="020B0402030504020804" pitchFamily="34" charset="0"/>
              </a:rPr>
              <a:t>predict behavior according to a theory</a:t>
            </a:r>
            <a:r>
              <a:rPr lang="en-US" sz="1600" spc="300" dirty="0" smtClean="0">
                <a:solidFill>
                  <a:srgbClr val="0070C0"/>
                </a:solidFill>
                <a:latin typeface="Eras Light ITC" panose="020B0402030504020804" pitchFamily="34" charset="0"/>
              </a:rPr>
              <a:t>.</a:t>
            </a:r>
          </a:p>
          <a:p>
            <a:endParaRPr lang="en-US" sz="1600" spc="300" dirty="0">
              <a:solidFill>
                <a:srgbClr val="0070C0"/>
              </a:solidFill>
              <a:latin typeface="Eras Light ITC" panose="020B0402030504020804" pitchFamily="34" charset="0"/>
            </a:endParaRPr>
          </a:p>
          <a:p>
            <a:r>
              <a:rPr lang="en-US" sz="1600" spc="300" dirty="0">
                <a:solidFill>
                  <a:srgbClr val="0070C0"/>
                </a:solidFill>
                <a:latin typeface="Eras Light ITC" panose="020B0402030504020804" pitchFamily="34" charset="0"/>
              </a:rPr>
              <a:t>d. </a:t>
            </a:r>
            <a:r>
              <a:rPr lang="en-US" sz="1600" b="1" spc="300" dirty="0" smtClean="0">
                <a:solidFill>
                  <a:srgbClr val="0070C0"/>
                </a:solidFill>
                <a:latin typeface="Eras Light ITC" panose="020B0402030504020804" pitchFamily="34" charset="0"/>
              </a:rPr>
              <a:t>CONSTRUCT VALIDITY </a:t>
            </a:r>
            <a:r>
              <a:rPr lang="en-US" sz="1600" spc="300" dirty="0" smtClean="0">
                <a:solidFill>
                  <a:srgbClr val="0070C0"/>
                </a:solidFill>
                <a:latin typeface="Eras Light ITC" panose="020B0402030504020804" pitchFamily="34" charset="0"/>
              </a:rPr>
              <a:t>is </a:t>
            </a:r>
            <a:r>
              <a:rPr lang="en-US" sz="1600" spc="300" dirty="0">
                <a:solidFill>
                  <a:srgbClr val="0070C0"/>
                </a:solidFill>
                <a:latin typeface="Eras Light ITC" panose="020B0402030504020804" pitchFamily="34" charset="0"/>
              </a:rPr>
              <a:t>the measurement procedure </a:t>
            </a:r>
            <a:r>
              <a:rPr lang="en-US" sz="1600" b="1" i="1" spc="300" dirty="0">
                <a:solidFill>
                  <a:srgbClr val="00B050"/>
                </a:solidFill>
                <a:latin typeface="Eras Light ITC" panose="020B0402030504020804" pitchFamily="34" charset="0"/>
              </a:rPr>
              <a:t>based on many research studies </a:t>
            </a:r>
            <a:r>
              <a:rPr lang="en-US" sz="1600" spc="300" dirty="0">
                <a:solidFill>
                  <a:srgbClr val="0070C0"/>
                </a:solidFill>
                <a:latin typeface="Eras Light ITC" panose="020B0402030504020804" pitchFamily="34" charset="0"/>
              </a:rPr>
              <a:t>that </a:t>
            </a:r>
            <a:r>
              <a:rPr lang="en-US" sz="1600" b="1" i="1" spc="300" dirty="0">
                <a:solidFill>
                  <a:srgbClr val="00B050"/>
                </a:solidFill>
                <a:latin typeface="Eras Light ITC" panose="020B0402030504020804" pitchFamily="34" charset="0"/>
              </a:rPr>
              <a:t>use the same measurement procedure </a:t>
            </a:r>
            <a:r>
              <a:rPr lang="en-US" sz="1600" spc="300" dirty="0">
                <a:solidFill>
                  <a:srgbClr val="0070C0"/>
                </a:solidFill>
                <a:latin typeface="Eras Light ITC" panose="020B0402030504020804" pitchFamily="34" charset="0"/>
              </a:rPr>
              <a:t>and </a:t>
            </a:r>
            <a:r>
              <a:rPr lang="en-US" sz="1600" b="1" i="1" spc="300" dirty="0">
                <a:solidFill>
                  <a:srgbClr val="00B050"/>
                </a:solidFill>
                <a:latin typeface="Eras Light ITC" panose="020B0402030504020804" pitchFamily="34" charset="0"/>
              </a:rPr>
              <a:t>grows gradually</a:t>
            </a:r>
            <a:r>
              <a:rPr lang="en-US" sz="1600" spc="300" dirty="0">
                <a:solidFill>
                  <a:srgbClr val="0070C0"/>
                </a:solidFill>
                <a:latin typeface="Eras Light ITC" panose="020B0402030504020804" pitchFamily="34" charset="0"/>
              </a:rPr>
              <a:t> as each new study contributes more evidence. </a:t>
            </a:r>
            <a:endParaRPr lang="en-US" sz="1600" spc="300" dirty="0" smtClean="0">
              <a:solidFill>
                <a:srgbClr val="0070C0"/>
              </a:solidFill>
              <a:latin typeface="Eras Light ITC" panose="020B0402030504020804" pitchFamily="34" charset="0"/>
            </a:endParaRPr>
          </a:p>
          <a:p>
            <a:endParaRPr lang="en-US" sz="1600" spc="300" dirty="0">
              <a:solidFill>
                <a:srgbClr val="0070C0"/>
              </a:solidFill>
              <a:latin typeface="Eras Light ITC" panose="020B0402030504020804" pitchFamily="34" charset="0"/>
            </a:endParaRPr>
          </a:p>
          <a:p>
            <a:r>
              <a:rPr lang="en-US" sz="1600" spc="300" dirty="0">
                <a:solidFill>
                  <a:srgbClr val="0070C0"/>
                </a:solidFill>
                <a:latin typeface="Eras Light ITC" panose="020B0402030504020804" pitchFamily="34" charset="0"/>
              </a:rPr>
              <a:t>e. </a:t>
            </a:r>
            <a:r>
              <a:rPr lang="en-US" sz="1600" b="1" spc="300" dirty="0" smtClean="0">
                <a:solidFill>
                  <a:srgbClr val="0070C0"/>
                </a:solidFill>
                <a:latin typeface="Eras Light ITC" panose="020B0402030504020804" pitchFamily="34" charset="0"/>
              </a:rPr>
              <a:t>CONVERGENT VALIDITY </a:t>
            </a:r>
            <a:r>
              <a:rPr lang="en-US" sz="1600" spc="300" dirty="0" smtClean="0">
                <a:solidFill>
                  <a:srgbClr val="0070C0"/>
                </a:solidFill>
                <a:latin typeface="Eras Light ITC" panose="020B0402030504020804" pitchFamily="34" charset="0"/>
              </a:rPr>
              <a:t>is </a:t>
            </a:r>
            <a:r>
              <a:rPr lang="en-US" sz="1600" spc="300" dirty="0">
                <a:solidFill>
                  <a:srgbClr val="0070C0"/>
                </a:solidFill>
                <a:latin typeface="Eras Light ITC" panose="020B0402030504020804" pitchFamily="34" charset="0"/>
              </a:rPr>
              <a:t>demonstrated by a </a:t>
            </a:r>
            <a:r>
              <a:rPr lang="en-US" sz="1600" b="1" i="1" spc="300" dirty="0">
                <a:solidFill>
                  <a:srgbClr val="00B050"/>
                </a:solidFill>
                <a:latin typeface="Eras Light ITC" panose="020B0402030504020804" pitchFamily="34" charset="0"/>
              </a:rPr>
              <a:t>strong relationship </a:t>
            </a:r>
            <a:r>
              <a:rPr lang="en-US" sz="1600" spc="300" dirty="0">
                <a:solidFill>
                  <a:srgbClr val="0070C0"/>
                </a:solidFill>
                <a:latin typeface="Eras Light ITC" panose="020B0402030504020804" pitchFamily="34" charset="0"/>
              </a:rPr>
              <a:t>between </a:t>
            </a:r>
            <a:r>
              <a:rPr lang="en-US" sz="1600" spc="300" dirty="0" smtClean="0">
                <a:solidFill>
                  <a:srgbClr val="0070C0"/>
                </a:solidFill>
                <a:latin typeface="Eras Light ITC" panose="020B0402030504020804" pitchFamily="34" charset="0"/>
              </a:rPr>
              <a:t>the scores </a:t>
            </a:r>
            <a:r>
              <a:rPr lang="en-US" sz="1600" spc="300" dirty="0">
                <a:solidFill>
                  <a:srgbClr val="0070C0"/>
                </a:solidFill>
                <a:latin typeface="Eras Light ITC" panose="020B0402030504020804" pitchFamily="34" charset="0"/>
              </a:rPr>
              <a:t>obtained </a:t>
            </a:r>
            <a:r>
              <a:rPr lang="en-US" sz="1600" b="1" i="1" spc="300" dirty="0">
                <a:solidFill>
                  <a:srgbClr val="00B050"/>
                </a:solidFill>
                <a:latin typeface="Eras Light ITC" panose="020B0402030504020804" pitchFamily="34" charset="0"/>
              </a:rPr>
              <a:t>from two different methods </a:t>
            </a:r>
            <a:r>
              <a:rPr lang="en-US" sz="1600" spc="300" dirty="0">
                <a:solidFill>
                  <a:srgbClr val="0070C0"/>
                </a:solidFill>
                <a:latin typeface="Eras Light ITC" panose="020B0402030504020804" pitchFamily="34" charset="0"/>
              </a:rPr>
              <a:t>of measuring the </a:t>
            </a:r>
            <a:r>
              <a:rPr lang="en-US" sz="1600" spc="300" dirty="0" smtClean="0">
                <a:solidFill>
                  <a:srgbClr val="0070C0"/>
                </a:solidFill>
                <a:latin typeface="Eras Light ITC" panose="020B0402030504020804" pitchFamily="34" charset="0"/>
              </a:rPr>
              <a:t>same construct.</a:t>
            </a:r>
          </a:p>
          <a:p>
            <a:endParaRPr lang="en-US" sz="1600" spc="300" dirty="0">
              <a:solidFill>
                <a:srgbClr val="0070C0"/>
              </a:solidFill>
              <a:latin typeface="Eras Light ITC" panose="020B0402030504020804" pitchFamily="34" charset="0"/>
            </a:endParaRPr>
          </a:p>
          <a:p>
            <a:r>
              <a:rPr lang="en-US" sz="1600" spc="300" dirty="0">
                <a:solidFill>
                  <a:srgbClr val="0070C0"/>
                </a:solidFill>
                <a:latin typeface="Eras Light ITC" panose="020B0402030504020804" pitchFamily="34" charset="0"/>
              </a:rPr>
              <a:t>f. </a:t>
            </a:r>
            <a:r>
              <a:rPr lang="en-US" sz="1600" b="1" spc="300" dirty="0" smtClean="0">
                <a:solidFill>
                  <a:srgbClr val="0070C0"/>
                </a:solidFill>
                <a:latin typeface="Eras Light ITC" panose="020B0402030504020804" pitchFamily="34" charset="0"/>
              </a:rPr>
              <a:t>DIVERGENT VALIDITY, </a:t>
            </a:r>
            <a:r>
              <a:rPr lang="en-US" sz="1600" spc="300" dirty="0">
                <a:solidFill>
                  <a:srgbClr val="0070C0"/>
                </a:solidFill>
                <a:latin typeface="Eras Light ITC" panose="020B0402030504020804" pitchFamily="34" charset="0"/>
              </a:rPr>
              <a:t>is demonstrated by using </a:t>
            </a:r>
            <a:r>
              <a:rPr lang="en-US" sz="1600" b="1" i="1" spc="300" dirty="0">
                <a:solidFill>
                  <a:srgbClr val="00B050"/>
                </a:solidFill>
                <a:latin typeface="Eras Light ITC" panose="020B0402030504020804" pitchFamily="34" charset="0"/>
              </a:rPr>
              <a:t>two different methods </a:t>
            </a:r>
            <a:r>
              <a:rPr lang="en-US" sz="1600" b="1" i="1" spc="300" dirty="0" smtClean="0">
                <a:solidFill>
                  <a:srgbClr val="00B050"/>
                </a:solidFill>
                <a:latin typeface="Eras Light ITC" panose="020B0402030504020804" pitchFamily="34" charset="0"/>
              </a:rPr>
              <a:t>to measure </a:t>
            </a:r>
            <a:r>
              <a:rPr lang="en-US" sz="1600" b="1" i="1" spc="300" dirty="0">
                <a:solidFill>
                  <a:srgbClr val="00B050"/>
                </a:solidFill>
                <a:latin typeface="Eras Light ITC" panose="020B0402030504020804" pitchFamily="34" charset="0"/>
              </a:rPr>
              <a:t>two different constructs</a:t>
            </a:r>
            <a:r>
              <a:rPr lang="en-US" sz="1600" spc="300" dirty="0">
                <a:solidFill>
                  <a:srgbClr val="0070C0"/>
                </a:solidFill>
                <a:latin typeface="Eras Light ITC" panose="020B0402030504020804" pitchFamily="34" charset="0"/>
              </a:rPr>
              <a:t>. Then convergent validity must be </a:t>
            </a:r>
            <a:r>
              <a:rPr lang="en-US" sz="1600" spc="300" dirty="0" smtClean="0">
                <a:solidFill>
                  <a:srgbClr val="0070C0"/>
                </a:solidFill>
                <a:latin typeface="Eras Light ITC" panose="020B0402030504020804" pitchFamily="34" charset="0"/>
              </a:rPr>
              <a:t>shown for </a:t>
            </a:r>
            <a:r>
              <a:rPr lang="en-US" sz="1600" spc="300" dirty="0">
                <a:solidFill>
                  <a:srgbClr val="0070C0"/>
                </a:solidFill>
                <a:latin typeface="Eras Light ITC" panose="020B0402030504020804" pitchFamily="34" charset="0"/>
              </a:rPr>
              <a:t>each of the two constructs. Finally, there should be little or </a:t>
            </a:r>
            <a:r>
              <a:rPr lang="en-US" sz="1600" spc="300" dirty="0" smtClean="0">
                <a:solidFill>
                  <a:srgbClr val="0070C0"/>
                </a:solidFill>
                <a:latin typeface="Eras Light ITC" panose="020B0402030504020804" pitchFamily="34" charset="0"/>
              </a:rPr>
              <a:t>relationship between </a:t>
            </a:r>
            <a:r>
              <a:rPr lang="en-US" sz="1600" spc="300" dirty="0">
                <a:solidFill>
                  <a:srgbClr val="0070C0"/>
                </a:solidFill>
                <a:latin typeface="Eras Light ITC" panose="020B0402030504020804" pitchFamily="34" charset="0"/>
              </a:rPr>
              <a:t>the scores obtained for the two different constructs when </a:t>
            </a:r>
            <a:r>
              <a:rPr lang="en-US" sz="1600" spc="300" dirty="0" smtClean="0">
                <a:solidFill>
                  <a:srgbClr val="0070C0"/>
                </a:solidFill>
                <a:latin typeface="Eras Light ITC" panose="020B0402030504020804" pitchFamily="34" charset="0"/>
              </a:rPr>
              <a:t>they are </a:t>
            </a:r>
            <a:r>
              <a:rPr lang="en-US" sz="1600" spc="300" dirty="0">
                <a:solidFill>
                  <a:srgbClr val="0070C0"/>
                </a:solidFill>
                <a:latin typeface="Eras Light ITC" panose="020B0402030504020804" pitchFamily="34" charset="0"/>
              </a:rPr>
              <a:t>measured by the same method. Strongly related scores for the same construct (convergent validity), and by demonstrating that two distinct constructs produce unrelated scores (divergent validity), you can provide very strong and convincing evidence of validity</a:t>
            </a:r>
            <a:r>
              <a:rPr lang="en-US" sz="1600" spc="300" dirty="0" smtClean="0">
                <a:solidFill>
                  <a:srgbClr val="0070C0"/>
                </a:solidFill>
                <a:latin typeface="Eras Light ITC" panose="020B0402030504020804" pitchFamily="34" charset="0"/>
              </a:rPr>
              <a:t>.</a:t>
            </a:r>
            <a:endParaRPr lang="en-US" sz="1600" spc="300" dirty="0">
              <a:solidFill>
                <a:srgbClr val="0070C0"/>
              </a:solidFill>
              <a:latin typeface="Eras Light ITC" panose="020B0402030504020804" pitchFamily="34" charset="0"/>
            </a:endParaRPr>
          </a:p>
        </p:txBody>
      </p:sp>
    </p:spTree>
    <p:extLst>
      <p:ext uri="{BB962C8B-B14F-4D97-AF65-F5344CB8AC3E}">
        <p14:creationId xmlns:p14="http://schemas.microsoft.com/office/powerpoint/2010/main" val="106796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fade">
                                      <p:cBhvr>
                                        <p:cTn id="28" dur="1000"/>
                                        <p:tgtEl>
                                          <p:spTgt spid="12">
                                            <p:txEl>
                                              <p:pRg st="6" end="6"/>
                                            </p:txEl>
                                          </p:spTgt>
                                        </p:tgtEl>
                                      </p:cBhvr>
                                    </p:animEffect>
                                    <p:anim calcmode="lin" valueType="num">
                                      <p:cBhvr>
                                        <p:cTn id="29"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 Types and measures of reliability</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1370665" y="1712782"/>
            <a:ext cx="9645206" cy="4493538"/>
          </a:xfrm>
          <a:prstGeom prst="rect">
            <a:avLst/>
          </a:prstGeom>
        </p:spPr>
        <p:txBody>
          <a:bodyPr wrap="square">
            <a:spAutoFit/>
          </a:bodyPr>
          <a:lstStyle/>
          <a:p>
            <a:pPr marL="457200" indent="-457200">
              <a:buFont typeface="+mj-lt"/>
              <a:buAutoNum type="alphaLcPeriod"/>
            </a:pPr>
            <a:r>
              <a:rPr lang="en-US" sz="2200" b="1" i="1" dirty="0" smtClean="0">
                <a:solidFill>
                  <a:srgbClr val="0070C0"/>
                </a:solidFill>
                <a:latin typeface="Eras Light ITC" panose="020B0402030504020804" pitchFamily="34" charset="0"/>
              </a:rPr>
              <a:t>Test-retest reliability </a:t>
            </a:r>
            <a:r>
              <a:rPr lang="en-US" sz="2200" dirty="0" smtClean="0">
                <a:solidFill>
                  <a:srgbClr val="0070C0"/>
                </a:solidFill>
                <a:latin typeface="Eras Light ITC" panose="020B0402030504020804" pitchFamily="34" charset="0"/>
              </a:rPr>
              <a:t>is </a:t>
            </a:r>
            <a:r>
              <a:rPr lang="en-US" sz="2200" dirty="0">
                <a:solidFill>
                  <a:srgbClr val="0070C0"/>
                </a:solidFill>
                <a:latin typeface="Eras Light ITC" panose="020B0402030504020804" pitchFamily="34" charset="0"/>
              </a:rPr>
              <a:t>established by </a:t>
            </a:r>
            <a:r>
              <a:rPr lang="en-US" sz="2200" b="1" i="1" dirty="0">
                <a:solidFill>
                  <a:srgbClr val="00B050"/>
                </a:solidFill>
                <a:latin typeface="Eras Light ITC" panose="020B0402030504020804" pitchFamily="34" charset="0"/>
              </a:rPr>
              <a:t>comparing the scores obtained </a:t>
            </a:r>
            <a:r>
              <a:rPr lang="en-US" sz="2200" b="1" i="1" dirty="0" smtClean="0">
                <a:solidFill>
                  <a:srgbClr val="00B050"/>
                </a:solidFill>
                <a:latin typeface="Eras Light ITC" panose="020B0402030504020804" pitchFamily="34" charset="0"/>
              </a:rPr>
              <a:t>from two </a:t>
            </a:r>
            <a:r>
              <a:rPr lang="en-US" sz="2200" b="1" i="1" dirty="0">
                <a:solidFill>
                  <a:srgbClr val="00B050"/>
                </a:solidFill>
                <a:latin typeface="Eras Light ITC" panose="020B0402030504020804" pitchFamily="34" charset="0"/>
              </a:rPr>
              <a:t>successive measurements </a:t>
            </a:r>
            <a:r>
              <a:rPr lang="en-US" sz="2200" dirty="0">
                <a:solidFill>
                  <a:srgbClr val="0070C0"/>
                </a:solidFill>
                <a:latin typeface="Eras Light ITC" panose="020B0402030504020804" pitchFamily="34" charset="0"/>
              </a:rPr>
              <a:t>of the same individuals and calculating </a:t>
            </a:r>
            <a:r>
              <a:rPr lang="en-US" sz="2200" dirty="0" smtClean="0">
                <a:solidFill>
                  <a:srgbClr val="0070C0"/>
                </a:solidFill>
                <a:latin typeface="Eras Light ITC" panose="020B0402030504020804" pitchFamily="34" charset="0"/>
              </a:rPr>
              <a:t>a correlation </a:t>
            </a:r>
            <a:r>
              <a:rPr lang="en-US" sz="2200" dirty="0">
                <a:solidFill>
                  <a:srgbClr val="0070C0"/>
                </a:solidFill>
                <a:latin typeface="Eras Light ITC" panose="020B0402030504020804" pitchFamily="34" charset="0"/>
              </a:rPr>
              <a:t>between the two sets of scores. </a:t>
            </a:r>
            <a:endParaRPr lang="en-US" sz="2200" dirty="0" smtClean="0">
              <a:solidFill>
                <a:srgbClr val="0070C0"/>
              </a:solidFill>
              <a:latin typeface="Eras Light ITC" panose="020B0402030504020804" pitchFamily="34" charset="0"/>
            </a:endParaRPr>
          </a:p>
          <a:p>
            <a:endParaRPr lang="en-US" sz="2200" dirty="0">
              <a:solidFill>
                <a:srgbClr val="0070C0"/>
              </a:solidFill>
              <a:latin typeface="Eras Light ITC" panose="020B0402030504020804" pitchFamily="34" charset="0"/>
            </a:endParaRPr>
          </a:p>
          <a:p>
            <a:r>
              <a:rPr lang="en-US" sz="2200" b="1" dirty="0">
                <a:solidFill>
                  <a:srgbClr val="0070C0"/>
                </a:solidFill>
                <a:latin typeface="Eras Light ITC" panose="020B0402030504020804" pitchFamily="34" charset="0"/>
              </a:rPr>
              <a:t>b. </a:t>
            </a:r>
            <a:r>
              <a:rPr lang="en-US" sz="2200" b="1" dirty="0" smtClean="0">
                <a:solidFill>
                  <a:srgbClr val="0070C0"/>
                </a:solidFill>
                <a:latin typeface="Eras Light ITC" panose="020B0402030504020804" pitchFamily="34" charset="0"/>
              </a:rPr>
              <a:t>	</a:t>
            </a:r>
            <a:r>
              <a:rPr lang="en-US" sz="2200" b="1" i="1" dirty="0" smtClean="0">
                <a:solidFill>
                  <a:srgbClr val="0070C0"/>
                </a:solidFill>
                <a:latin typeface="Eras Light ITC" panose="020B0402030504020804" pitchFamily="34" charset="0"/>
              </a:rPr>
              <a:t>Parallel-forms reliability </a:t>
            </a:r>
            <a:r>
              <a:rPr lang="en-US" sz="2200" dirty="0" smtClean="0">
                <a:solidFill>
                  <a:srgbClr val="0070C0"/>
                </a:solidFill>
                <a:latin typeface="Eras Light ITC" panose="020B0402030504020804" pitchFamily="34" charset="0"/>
              </a:rPr>
              <a:t>is </a:t>
            </a:r>
            <a:r>
              <a:rPr lang="en-US" sz="2200" dirty="0">
                <a:solidFill>
                  <a:srgbClr val="0070C0"/>
                </a:solidFill>
                <a:latin typeface="Eras Light ITC" panose="020B0402030504020804" pitchFamily="34" charset="0"/>
              </a:rPr>
              <a:t>the </a:t>
            </a:r>
            <a:r>
              <a:rPr lang="en-US" sz="2200" b="1" i="1" dirty="0">
                <a:solidFill>
                  <a:srgbClr val="00B050"/>
                </a:solidFill>
                <a:latin typeface="Eras Light ITC" panose="020B0402030504020804" pitchFamily="34" charset="0"/>
              </a:rPr>
              <a:t>reliability measure </a:t>
            </a:r>
            <a:r>
              <a:rPr lang="en-US" sz="2200" dirty="0">
                <a:solidFill>
                  <a:srgbClr val="0070C0"/>
                </a:solidFill>
                <a:latin typeface="Eras Light ITC" panose="020B0402030504020804" pitchFamily="34" charset="0"/>
              </a:rPr>
              <a:t>If alternative versions </a:t>
            </a:r>
            <a:r>
              <a:rPr lang="en-US" sz="2200" dirty="0" smtClean="0">
                <a:solidFill>
                  <a:srgbClr val="0070C0"/>
                </a:solidFill>
                <a:latin typeface="Eras Light ITC" panose="020B0402030504020804" pitchFamily="34" charset="0"/>
              </a:rPr>
              <a:t>of	the 	measuring </a:t>
            </a:r>
            <a:r>
              <a:rPr lang="en-US" sz="2200" dirty="0">
                <a:solidFill>
                  <a:srgbClr val="0070C0"/>
                </a:solidFill>
                <a:latin typeface="Eras Light ITC" panose="020B0402030504020804" pitchFamily="34" charset="0"/>
              </a:rPr>
              <a:t>instrument are used for the two measurements. </a:t>
            </a:r>
            <a:endParaRPr lang="en-US" sz="2200" dirty="0" smtClean="0">
              <a:solidFill>
                <a:srgbClr val="0070C0"/>
              </a:solidFill>
              <a:latin typeface="Eras Light ITC" panose="020B0402030504020804" pitchFamily="34" charset="0"/>
            </a:endParaRPr>
          </a:p>
          <a:p>
            <a:endParaRPr lang="en-US" sz="2200" dirty="0">
              <a:solidFill>
                <a:srgbClr val="0070C0"/>
              </a:solidFill>
              <a:latin typeface="Eras Light ITC" panose="020B0402030504020804" pitchFamily="34" charset="0"/>
            </a:endParaRPr>
          </a:p>
          <a:p>
            <a:r>
              <a:rPr lang="en-US" sz="2200" b="1" dirty="0">
                <a:solidFill>
                  <a:srgbClr val="0070C0"/>
                </a:solidFill>
                <a:latin typeface="Eras Light ITC" panose="020B0402030504020804" pitchFamily="34" charset="0"/>
              </a:rPr>
              <a:t>c. </a:t>
            </a:r>
            <a:r>
              <a:rPr lang="en-US" sz="2200" b="1" dirty="0" smtClean="0">
                <a:solidFill>
                  <a:srgbClr val="0070C0"/>
                </a:solidFill>
                <a:latin typeface="Eras Light ITC" panose="020B0402030504020804" pitchFamily="34" charset="0"/>
              </a:rPr>
              <a:t>	</a:t>
            </a:r>
            <a:r>
              <a:rPr lang="en-US" sz="2200" b="1" i="1" dirty="0" smtClean="0">
                <a:solidFill>
                  <a:srgbClr val="0070C0"/>
                </a:solidFill>
                <a:latin typeface="Eras Light ITC" panose="020B0402030504020804" pitchFamily="34" charset="0"/>
              </a:rPr>
              <a:t>Inter-rater reliability </a:t>
            </a:r>
            <a:r>
              <a:rPr lang="en-US" sz="2200" dirty="0" smtClean="0">
                <a:solidFill>
                  <a:srgbClr val="0070C0"/>
                </a:solidFill>
                <a:latin typeface="Eras Light ITC" panose="020B0402030504020804" pitchFamily="34" charset="0"/>
              </a:rPr>
              <a:t>is </a:t>
            </a:r>
            <a:r>
              <a:rPr lang="en-US" sz="2200" dirty="0">
                <a:solidFill>
                  <a:srgbClr val="0070C0"/>
                </a:solidFill>
                <a:latin typeface="Eras Light ITC" panose="020B0402030504020804" pitchFamily="34" charset="0"/>
              </a:rPr>
              <a:t>the </a:t>
            </a:r>
            <a:r>
              <a:rPr lang="en-US" sz="2200" b="1" i="1" dirty="0">
                <a:solidFill>
                  <a:srgbClr val="00B050"/>
                </a:solidFill>
                <a:latin typeface="Eras Light ITC" panose="020B0402030504020804" pitchFamily="34" charset="0"/>
              </a:rPr>
              <a:t>degree of agreement between two </a:t>
            </a:r>
            <a:r>
              <a:rPr lang="en-US" sz="2200" b="1" i="1" dirty="0" smtClean="0">
                <a:solidFill>
                  <a:srgbClr val="00B050"/>
                </a:solidFill>
                <a:latin typeface="Eras Light ITC" panose="020B0402030504020804" pitchFamily="34" charset="0"/>
              </a:rPr>
              <a:t>observers </a:t>
            </a:r>
            <a:r>
              <a:rPr lang="en-US" sz="2200" dirty="0" smtClean="0">
                <a:solidFill>
                  <a:srgbClr val="0070C0"/>
                </a:solidFill>
                <a:latin typeface="Eras Light ITC" panose="020B0402030504020804" pitchFamily="34" charset="0"/>
              </a:rPr>
              <a:t>	who </a:t>
            </a:r>
            <a:r>
              <a:rPr lang="en-US" sz="2200" dirty="0">
                <a:solidFill>
                  <a:srgbClr val="0070C0"/>
                </a:solidFill>
                <a:latin typeface="Eras Light ITC" panose="020B0402030504020804" pitchFamily="34" charset="0"/>
              </a:rPr>
              <a:t>simultaneously record measurements of the behaviors</a:t>
            </a:r>
            <a:r>
              <a:rPr lang="en-US" sz="2200" dirty="0" smtClean="0">
                <a:solidFill>
                  <a:srgbClr val="0070C0"/>
                </a:solidFill>
                <a:latin typeface="Eras Light ITC" panose="020B0402030504020804" pitchFamily="34" charset="0"/>
              </a:rPr>
              <a:t>.</a:t>
            </a:r>
          </a:p>
          <a:p>
            <a:endParaRPr lang="en-US" sz="2200" dirty="0">
              <a:solidFill>
                <a:srgbClr val="0070C0"/>
              </a:solidFill>
              <a:latin typeface="Eras Light ITC" panose="020B0402030504020804" pitchFamily="34" charset="0"/>
            </a:endParaRPr>
          </a:p>
          <a:p>
            <a:r>
              <a:rPr lang="en-US" sz="2200" b="1" dirty="0">
                <a:solidFill>
                  <a:srgbClr val="0070C0"/>
                </a:solidFill>
                <a:latin typeface="Eras Light ITC" panose="020B0402030504020804" pitchFamily="34" charset="0"/>
              </a:rPr>
              <a:t>d. </a:t>
            </a:r>
            <a:r>
              <a:rPr lang="en-US" sz="2200" b="1" dirty="0" smtClean="0">
                <a:solidFill>
                  <a:srgbClr val="0070C0"/>
                </a:solidFill>
                <a:latin typeface="Eras Light ITC" panose="020B0402030504020804" pitchFamily="34" charset="0"/>
              </a:rPr>
              <a:t>	</a:t>
            </a:r>
            <a:r>
              <a:rPr lang="en-US" sz="2200" b="1" i="1" dirty="0" smtClean="0">
                <a:solidFill>
                  <a:srgbClr val="0070C0"/>
                </a:solidFill>
                <a:latin typeface="Eras Light ITC" panose="020B0402030504020804" pitchFamily="34" charset="0"/>
              </a:rPr>
              <a:t>Split-half reliability </a:t>
            </a:r>
            <a:r>
              <a:rPr lang="en-US" sz="2200" dirty="0" smtClean="0">
                <a:solidFill>
                  <a:srgbClr val="0070C0"/>
                </a:solidFill>
                <a:latin typeface="Eras Light ITC" panose="020B0402030504020804" pitchFamily="34" charset="0"/>
              </a:rPr>
              <a:t>is </a:t>
            </a:r>
            <a:r>
              <a:rPr lang="en-US" sz="2200" dirty="0">
                <a:solidFill>
                  <a:srgbClr val="0070C0"/>
                </a:solidFill>
                <a:latin typeface="Eras Light ITC" panose="020B0402030504020804" pitchFamily="34" charset="0"/>
              </a:rPr>
              <a:t>obtained by </a:t>
            </a:r>
            <a:r>
              <a:rPr lang="en-US" sz="2200" b="1" i="1" dirty="0">
                <a:solidFill>
                  <a:srgbClr val="00B050"/>
                </a:solidFill>
                <a:latin typeface="Eras Light ITC" panose="020B0402030504020804" pitchFamily="34" charset="0"/>
              </a:rPr>
              <a:t>splitting the items on a </a:t>
            </a:r>
            <a:r>
              <a:rPr lang="en-US" sz="2200" b="1" i="1" dirty="0" smtClean="0">
                <a:solidFill>
                  <a:srgbClr val="00B050"/>
                </a:solidFill>
                <a:latin typeface="Eras Light ITC" panose="020B0402030504020804" pitchFamily="34" charset="0"/>
              </a:rPr>
              <a:t>questionnaire or </a:t>
            </a:r>
            <a:r>
              <a:rPr lang="en-US" sz="2200" b="1" i="1" dirty="0">
                <a:solidFill>
                  <a:srgbClr val="00B050"/>
                </a:solidFill>
                <a:latin typeface="Eras Light ITC" panose="020B0402030504020804" pitchFamily="34" charset="0"/>
              </a:rPr>
              <a:t>test </a:t>
            </a:r>
            <a:r>
              <a:rPr lang="en-US" sz="2200" b="1" i="1" dirty="0" smtClean="0">
                <a:solidFill>
                  <a:srgbClr val="00B050"/>
                </a:solidFill>
                <a:latin typeface="Eras Light ITC" panose="020B0402030504020804" pitchFamily="34" charset="0"/>
              </a:rPr>
              <a:t>	in </a:t>
            </a:r>
            <a:r>
              <a:rPr lang="en-US" sz="2200" b="1" i="1" dirty="0">
                <a:solidFill>
                  <a:srgbClr val="00B050"/>
                </a:solidFill>
                <a:latin typeface="Eras Light ITC" panose="020B0402030504020804" pitchFamily="34" charset="0"/>
              </a:rPr>
              <a:t>half</a:t>
            </a:r>
            <a:r>
              <a:rPr lang="en-US" sz="2200" dirty="0">
                <a:solidFill>
                  <a:srgbClr val="0070C0"/>
                </a:solidFill>
                <a:latin typeface="Eras Light ITC" panose="020B0402030504020804" pitchFamily="34" charset="0"/>
              </a:rPr>
              <a:t>, </a:t>
            </a:r>
            <a:r>
              <a:rPr lang="en-US" sz="2200" b="1" i="1" dirty="0">
                <a:solidFill>
                  <a:srgbClr val="00B050"/>
                </a:solidFill>
                <a:latin typeface="Eras Light ITC" panose="020B0402030504020804" pitchFamily="34" charset="0"/>
              </a:rPr>
              <a:t>computing a separate score </a:t>
            </a:r>
            <a:r>
              <a:rPr lang="en-US" sz="2200" dirty="0">
                <a:solidFill>
                  <a:srgbClr val="0070C0"/>
                </a:solidFill>
                <a:latin typeface="Eras Light ITC" panose="020B0402030504020804" pitchFamily="34" charset="0"/>
              </a:rPr>
              <a:t>for each half, and </a:t>
            </a:r>
            <a:r>
              <a:rPr lang="en-US" sz="2200" dirty="0" smtClean="0">
                <a:solidFill>
                  <a:srgbClr val="0070C0"/>
                </a:solidFill>
                <a:latin typeface="Eras Light ITC" panose="020B0402030504020804" pitchFamily="34" charset="0"/>
              </a:rPr>
              <a:t>then </a:t>
            </a:r>
            <a:r>
              <a:rPr lang="en-US" sz="2200" b="1" i="1" dirty="0" smtClean="0">
                <a:solidFill>
                  <a:srgbClr val="00B050"/>
                </a:solidFill>
                <a:latin typeface="Eras Light ITC" panose="020B0402030504020804" pitchFamily="34" charset="0"/>
              </a:rPr>
              <a:t>calculating the 	degree </a:t>
            </a:r>
            <a:r>
              <a:rPr lang="en-US" sz="2200" b="1" i="1" dirty="0">
                <a:solidFill>
                  <a:srgbClr val="00B050"/>
                </a:solidFill>
                <a:latin typeface="Eras Light ITC" panose="020B0402030504020804" pitchFamily="34" charset="0"/>
              </a:rPr>
              <a:t>of consistency</a:t>
            </a:r>
            <a:r>
              <a:rPr lang="en-US" sz="2200" dirty="0">
                <a:solidFill>
                  <a:srgbClr val="0070C0"/>
                </a:solidFill>
                <a:latin typeface="Eras Light ITC" panose="020B0402030504020804" pitchFamily="34" charset="0"/>
              </a:rPr>
              <a:t> between the two scores for a </a:t>
            </a:r>
            <a:r>
              <a:rPr lang="en-US" sz="2200" dirty="0" smtClean="0">
                <a:solidFill>
                  <a:srgbClr val="0070C0"/>
                </a:solidFill>
                <a:latin typeface="Eras Light ITC" panose="020B0402030504020804" pitchFamily="34" charset="0"/>
              </a:rPr>
              <a:t>group </a:t>
            </a:r>
            <a:r>
              <a:rPr lang="en-US" sz="2200" dirty="0">
                <a:solidFill>
                  <a:srgbClr val="0070C0"/>
                </a:solidFill>
                <a:latin typeface="Eras Light ITC" panose="020B0402030504020804" pitchFamily="34" charset="0"/>
              </a:rPr>
              <a:t>of </a:t>
            </a:r>
            <a:r>
              <a:rPr lang="en-US" sz="2200" dirty="0" smtClean="0">
                <a:solidFill>
                  <a:srgbClr val="0070C0"/>
                </a:solidFill>
                <a:latin typeface="Eras Light ITC" panose="020B0402030504020804" pitchFamily="34" charset="0"/>
              </a:rPr>
              <a:t>participants.</a:t>
            </a:r>
            <a:endParaRPr lang="en-US" sz="2200" dirty="0">
              <a:solidFill>
                <a:srgbClr val="0070C0"/>
              </a:solidFill>
              <a:latin typeface="Eras Light ITC" panose="020B0402030504020804" pitchFamily="34" charset="0"/>
            </a:endParaRPr>
          </a:p>
        </p:txBody>
      </p:sp>
    </p:spTree>
    <p:extLst>
      <p:ext uri="{BB962C8B-B14F-4D97-AF65-F5344CB8AC3E}">
        <p14:creationId xmlns:p14="http://schemas.microsoft.com/office/powerpoint/2010/main" val="31126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fade">
                                      <p:cBhvr>
                                        <p:cTn id="28" dur="1000"/>
                                        <p:tgtEl>
                                          <p:spTgt spid="12">
                                            <p:txEl>
                                              <p:pRg st="6" end="6"/>
                                            </p:txEl>
                                          </p:spTgt>
                                        </p:tgtEl>
                                      </p:cBhvr>
                                    </p:animEffect>
                                    <p:anim calcmode="lin" valueType="num">
                                      <p:cBhvr>
                                        <p:cTn id="29"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 Scale of Measurement</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1370665" y="1965960"/>
            <a:ext cx="9645206" cy="4401205"/>
          </a:xfrm>
          <a:prstGeom prst="rect">
            <a:avLst/>
          </a:prstGeom>
        </p:spPr>
        <p:txBody>
          <a:bodyPr wrap="square">
            <a:spAutoFit/>
          </a:bodyPr>
          <a:lstStyle/>
          <a:p>
            <a:pPr marL="457200" indent="-457200">
              <a:buAutoNum type="alphaLcPeriod"/>
            </a:pPr>
            <a:r>
              <a:rPr lang="en-US" sz="2000" b="1" dirty="0" smtClean="0">
                <a:solidFill>
                  <a:srgbClr val="0070C0"/>
                </a:solidFill>
                <a:latin typeface="Eras Light ITC" panose="020B0402030504020804" pitchFamily="34" charset="0"/>
              </a:rPr>
              <a:t>NOMINAL SCALE</a:t>
            </a:r>
            <a:r>
              <a:rPr lang="en-US" sz="2000" dirty="0" smtClean="0">
                <a:solidFill>
                  <a:srgbClr val="0070C0"/>
                </a:solidFill>
                <a:latin typeface="Eras Light ITC" panose="020B0402030504020804" pitchFamily="34" charset="0"/>
              </a:rPr>
              <a:t>,</a:t>
            </a:r>
            <a:r>
              <a:rPr lang="en-US" sz="2000" b="1" dirty="0" smtClean="0">
                <a:solidFill>
                  <a:srgbClr val="0070C0"/>
                </a:solidFill>
                <a:latin typeface="Eras Light ITC" panose="020B0402030504020804" pitchFamily="34" charset="0"/>
              </a:rPr>
              <a:t> </a:t>
            </a:r>
            <a:r>
              <a:rPr lang="en-US" sz="2000" dirty="0">
                <a:solidFill>
                  <a:srgbClr val="0070C0"/>
                </a:solidFill>
                <a:latin typeface="Eras Light ITC" panose="020B0402030504020804" pitchFamily="34" charset="0"/>
              </a:rPr>
              <a:t>simply </a:t>
            </a:r>
            <a:r>
              <a:rPr lang="en-US" sz="2000" b="1" i="1" dirty="0">
                <a:solidFill>
                  <a:srgbClr val="00B050"/>
                </a:solidFill>
                <a:latin typeface="Eras Light ITC" panose="020B0402030504020804" pitchFamily="34" charset="0"/>
              </a:rPr>
              <a:t>represent qualitative </a:t>
            </a:r>
            <a:r>
              <a:rPr lang="en-US" sz="2000" dirty="0">
                <a:solidFill>
                  <a:srgbClr val="0070C0"/>
                </a:solidFill>
                <a:latin typeface="Eras Light ITC" panose="020B0402030504020804" pitchFamily="34" charset="0"/>
              </a:rPr>
              <a:t>(not quantitative) </a:t>
            </a:r>
            <a:r>
              <a:rPr lang="en-US" sz="2000" b="1" i="1" dirty="0">
                <a:solidFill>
                  <a:srgbClr val="00B050"/>
                </a:solidFill>
                <a:latin typeface="Eras Light ITC" panose="020B0402030504020804" pitchFamily="34" charset="0"/>
              </a:rPr>
              <a:t>differences</a:t>
            </a:r>
            <a:r>
              <a:rPr lang="en-US" sz="2000" dirty="0">
                <a:solidFill>
                  <a:srgbClr val="0070C0"/>
                </a:solidFill>
                <a:latin typeface="Eras Light ITC" panose="020B0402030504020804" pitchFamily="34" charset="0"/>
              </a:rPr>
              <a:t> in the variable measured. The categories have different names but are not related to each other in any systematic way</a:t>
            </a:r>
            <a:r>
              <a:rPr lang="en-US" sz="2000" dirty="0" smtClean="0">
                <a:solidFill>
                  <a:srgbClr val="0070C0"/>
                </a:solidFill>
                <a:latin typeface="Eras Light ITC" panose="020B0402030504020804" pitchFamily="34" charset="0"/>
              </a:rPr>
              <a:t>.</a:t>
            </a:r>
          </a:p>
          <a:p>
            <a:pPr marL="457200" indent="-457200">
              <a:buAutoNum type="alphaLcPeriod"/>
            </a:pPr>
            <a:endParaRPr lang="en-US" sz="2000" dirty="0">
              <a:solidFill>
                <a:srgbClr val="0070C0"/>
              </a:solidFill>
              <a:latin typeface="Eras Light ITC" panose="020B0402030504020804" pitchFamily="34" charset="0"/>
            </a:endParaRPr>
          </a:p>
          <a:p>
            <a:pPr marL="457200" indent="-457200">
              <a:buAutoNum type="alphaLcPeriod"/>
            </a:pPr>
            <a:r>
              <a:rPr lang="en-US" sz="2000" b="1" dirty="0" smtClean="0">
                <a:solidFill>
                  <a:srgbClr val="0070C0"/>
                </a:solidFill>
                <a:latin typeface="Eras Light ITC" panose="020B0402030504020804" pitchFamily="34" charset="0"/>
              </a:rPr>
              <a:t>ORDINAL SCALE</a:t>
            </a:r>
            <a:r>
              <a:rPr lang="en-US" sz="2000" dirty="0" smtClean="0">
                <a:solidFill>
                  <a:srgbClr val="0070C0"/>
                </a:solidFill>
                <a:latin typeface="Eras Light ITC" panose="020B0402030504020804" pitchFamily="34" charset="0"/>
              </a:rPr>
              <a:t>,</a:t>
            </a:r>
            <a:r>
              <a:rPr lang="en-US" sz="2000" b="1" dirty="0" smtClean="0">
                <a:solidFill>
                  <a:srgbClr val="0070C0"/>
                </a:solidFill>
                <a:latin typeface="Eras Light ITC" panose="020B0402030504020804" pitchFamily="34" charset="0"/>
              </a:rPr>
              <a:t> </a:t>
            </a:r>
            <a:r>
              <a:rPr lang="en-US" sz="2000" dirty="0">
                <a:solidFill>
                  <a:srgbClr val="0070C0"/>
                </a:solidFill>
                <a:latin typeface="Eras Light ITC" panose="020B0402030504020804" pitchFamily="34" charset="0"/>
              </a:rPr>
              <a:t>have </a:t>
            </a:r>
            <a:r>
              <a:rPr lang="en-US" sz="2000" b="1" i="1" dirty="0">
                <a:solidFill>
                  <a:srgbClr val="00B050"/>
                </a:solidFill>
                <a:latin typeface="Eras Light ITC" panose="020B0402030504020804" pitchFamily="34" charset="0"/>
              </a:rPr>
              <a:t>different names </a:t>
            </a:r>
            <a:r>
              <a:rPr lang="en-US" sz="2000" dirty="0">
                <a:solidFill>
                  <a:srgbClr val="0070C0"/>
                </a:solidFill>
                <a:latin typeface="Eras Light ITC" panose="020B0402030504020804" pitchFamily="34" charset="0"/>
              </a:rPr>
              <a:t>and </a:t>
            </a:r>
            <a:r>
              <a:rPr lang="en-US" sz="2000" i="1" dirty="0">
                <a:solidFill>
                  <a:srgbClr val="0070C0"/>
                </a:solidFill>
                <a:latin typeface="Eras Light ITC" panose="020B0402030504020804" pitchFamily="34" charset="0"/>
              </a:rPr>
              <a:t>are </a:t>
            </a:r>
            <a:r>
              <a:rPr lang="en-US" sz="2000" b="1" i="1" dirty="0">
                <a:solidFill>
                  <a:srgbClr val="00B050"/>
                </a:solidFill>
                <a:latin typeface="Eras Light ITC" panose="020B0402030504020804" pitchFamily="34" charset="0"/>
              </a:rPr>
              <a:t>organized sequentially</a:t>
            </a:r>
            <a:r>
              <a:rPr lang="en-US" sz="2000" dirty="0">
                <a:solidFill>
                  <a:srgbClr val="0070C0"/>
                </a:solidFill>
                <a:latin typeface="Eras Light ITC" panose="020B0402030504020804" pitchFamily="34" charset="0"/>
              </a:rPr>
              <a:t>. Often, an ordinal scale consists of a series of ranks (first, second, third, and so on) like the order of </a:t>
            </a:r>
            <a:r>
              <a:rPr lang="en-US" sz="2000" dirty="0" smtClean="0">
                <a:solidFill>
                  <a:srgbClr val="0070C0"/>
                </a:solidFill>
                <a:latin typeface="Eras Light ITC" panose="020B0402030504020804" pitchFamily="34" charset="0"/>
              </a:rPr>
              <a:t>finish </a:t>
            </a:r>
            <a:r>
              <a:rPr lang="en-US" sz="2000" dirty="0">
                <a:solidFill>
                  <a:srgbClr val="0070C0"/>
                </a:solidFill>
                <a:latin typeface="Eras Light ITC" panose="020B0402030504020804" pitchFamily="34" charset="0"/>
              </a:rPr>
              <a:t>in a horse race</a:t>
            </a:r>
            <a:r>
              <a:rPr lang="en-US" sz="2000" dirty="0" smtClean="0">
                <a:solidFill>
                  <a:srgbClr val="0070C0"/>
                </a:solidFill>
                <a:latin typeface="Eras Light ITC" panose="020B0402030504020804" pitchFamily="34" charset="0"/>
              </a:rPr>
              <a:t>.</a:t>
            </a:r>
          </a:p>
          <a:p>
            <a:pPr marL="457200" indent="-457200">
              <a:buAutoNum type="alphaLcPeriod"/>
            </a:pPr>
            <a:endParaRPr lang="en-US" sz="2000" dirty="0">
              <a:solidFill>
                <a:srgbClr val="0070C0"/>
              </a:solidFill>
              <a:latin typeface="Eras Light ITC" panose="020B0402030504020804" pitchFamily="34" charset="0"/>
            </a:endParaRPr>
          </a:p>
          <a:p>
            <a:pPr marL="457200" indent="-457200">
              <a:buAutoNum type="alphaLcPeriod"/>
            </a:pPr>
            <a:r>
              <a:rPr lang="en-US" sz="2000" b="1" dirty="0" smtClean="0">
                <a:solidFill>
                  <a:srgbClr val="0070C0"/>
                </a:solidFill>
                <a:latin typeface="Eras Light ITC" panose="020B0402030504020804" pitchFamily="34" charset="0"/>
              </a:rPr>
              <a:t>INTERVAL </a:t>
            </a:r>
            <a:r>
              <a:rPr lang="en-US" sz="2000" dirty="0">
                <a:solidFill>
                  <a:srgbClr val="0070C0"/>
                </a:solidFill>
                <a:latin typeface="Eras Light ITC" panose="020B0402030504020804" pitchFamily="34" charset="0"/>
              </a:rPr>
              <a:t>and </a:t>
            </a:r>
            <a:r>
              <a:rPr lang="en-US" sz="2000" b="1" dirty="0" smtClean="0">
                <a:solidFill>
                  <a:srgbClr val="0070C0"/>
                </a:solidFill>
                <a:latin typeface="Eras Light ITC" panose="020B0402030504020804" pitchFamily="34" charset="0"/>
              </a:rPr>
              <a:t>RATIO SCALES </a:t>
            </a:r>
            <a:r>
              <a:rPr lang="en-US" sz="2000" dirty="0" smtClean="0">
                <a:solidFill>
                  <a:srgbClr val="0070C0"/>
                </a:solidFill>
                <a:latin typeface="Eras Light ITC" panose="020B0402030504020804" pitchFamily="34" charset="0"/>
              </a:rPr>
              <a:t>are </a:t>
            </a:r>
            <a:r>
              <a:rPr lang="en-US" sz="2000" b="1" i="1" dirty="0">
                <a:solidFill>
                  <a:srgbClr val="00B050"/>
                </a:solidFill>
                <a:latin typeface="Eras Light ITC" panose="020B0402030504020804" pitchFamily="34" charset="0"/>
              </a:rPr>
              <a:t>organized sequentially </a:t>
            </a:r>
            <a:r>
              <a:rPr lang="en-US" sz="2000" dirty="0">
                <a:solidFill>
                  <a:srgbClr val="0070C0"/>
                </a:solidFill>
                <a:latin typeface="Eras Light ITC" panose="020B0402030504020804" pitchFamily="34" charset="0"/>
              </a:rPr>
              <a:t>and all categories are the </a:t>
            </a:r>
            <a:r>
              <a:rPr lang="en-US" sz="2000" b="1" i="1" dirty="0">
                <a:solidFill>
                  <a:srgbClr val="00B050"/>
                </a:solidFill>
                <a:latin typeface="Eras Light ITC" panose="020B0402030504020804" pitchFamily="34" charset="0"/>
              </a:rPr>
              <a:t>same size</a:t>
            </a:r>
            <a:r>
              <a:rPr lang="en-US" sz="2000" dirty="0">
                <a:solidFill>
                  <a:srgbClr val="0070C0"/>
                </a:solidFill>
                <a:latin typeface="Eras Light ITC" panose="020B0402030504020804" pitchFamily="34" charset="0"/>
              </a:rPr>
              <a:t>. Thus, the scale of measurement consists of </a:t>
            </a:r>
            <a:r>
              <a:rPr lang="en-US" sz="2000" b="1" i="1" dirty="0">
                <a:solidFill>
                  <a:srgbClr val="00B050"/>
                </a:solidFill>
                <a:latin typeface="Eras Light ITC" panose="020B0402030504020804" pitchFamily="34" charset="0"/>
              </a:rPr>
              <a:t>a series of equal intervals </a:t>
            </a:r>
            <a:r>
              <a:rPr lang="en-US" sz="2000" dirty="0">
                <a:solidFill>
                  <a:srgbClr val="0070C0"/>
                </a:solidFill>
                <a:latin typeface="Eras Light ITC" panose="020B0402030504020804" pitchFamily="34" charset="0"/>
              </a:rPr>
              <a:t>like the inches on a ruler. Other common examples of interval or ratio scales are the measures of time in seconds, weight in pounds, and temperature in degrees Fahrenheit. Notice that in each case, one interval (one inch, one second, one pound, one degree) is the same size, no matter where it is located on the </a:t>
            </a:r>
            <a:r>
              <a:rPr lang="en-US" sz="2000" dirty="0" smtClean="0">
                <a:solidFill>
                  <a:srgbClr val="0070C0"/>
                </a:solidFill>
                <a:latin typeface="Eras Light ITC" panose="020B0402030504020804" pitchFamily="34" charset="0"/>
              </a:rPr>
              <a:t>scale.</a:t>
            </a:r>
            <a:endParaRPr lang="en-US" sz="2000" dirty="0">
              <a:solidFill>
                <a:srgbClr val="0070C0"/>
              </a:solidFill>
              <a:latin typeface="Eras Light ITC" panose="020B0402030504020804" pitchFamily="34" charset="0"/>
            </a:endParaRPr>
          </a:p>
        </p:txBody>
      </p:sp>
    </p:spTree>
    <p:extLst>
      <p:ext uri="{BB962C8B-B14F-4D97-AF65-F5344CB8AC3E}">
        <p14:creationId xmlns:p14="http://schemas.microsoft.com/office/powerpoint/2010/main" val="132949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 MODALITIES OF MEASUREMENT</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2411869" y="2178354"/>
            <a:ext cx="7332484" cy="1754326"/>
          </a:xfrm>
          <a:prstGeom prst="rect">
            <a:avLst/>
          </a:prstGeom>
        </p:spPr>
        <p:txBody>
          <a:bodyPr wrap="square" anchor="ctr">
            <a:spAutoFit/>
          </a:bodyPr>
          <a:lstStyle/>
          <a:p>
            <a:pPr marL="788670" indent="-742950">
              <a:spcBef>
                <a:spcPts val="0"/>
              </a:spcBef>
              <a:buFont typeface="+mj-lt"/>
              <a:buAutoNum type="alphaLcPeriod"/>
            </a:pPr>
            <a:r>
              <a:rPr lang="en-US" sz="3600" b="1" spc="300" dirty="0" smtClean="0">
                <a:solidFill>
                  <a:srgbClr val="0070C0"/>
                </a:solidFill>
                <a:latin typeface="Eras Light ITC" panose="020B0402030504020804" pitchFamily="34" charset="0"/>
              </a:rPr>
              <a:t>SELF-REPORT</a:t>
            </a:r>
            <a:r>
              <a:rPr lang="en-US" sz="3600" spc="300" dirty="0" smtClean="0">
                <a:solidFill>
                  <a:srgbClr val="0070C0"/>
                </a:solidFill>
                <a:latin typeface="Eras Light ITC" panose="020B0402030504020804" pitchFamily="34" charset="0"/>
              </a:rPr>
              <a:t> </a:t>
            </a:r>
            <a:r>
              <a:rPr lang="en-US" sz="3600" spc="300" dirty="0">
                <a:solidFill>
                  <a:srgbClr val="0070C0"/>
                </a:solidFill>
                <a:latin typeface="Eras Light ITC" panose="020B0402030504020804" pitchFamily="34" charset="0"/>
              </a:rPr>
              <a:t>Measures </a:t>
            </a:r>
            <a:endParaRPr lang="en-US" sz="3600" spc="300" dirty="0" smtClean="0">
              <a:solidFill>
                <a:srgbClr val="0070C0"/>
              </a:solidFill>
              <a:latin typeface="Eras Light ITC" panose="020B0402030504020804" pitchFamily="34" charset="0"/>
            </a:endParaRPr>
          </a:p>
          <a:p>
            <a:pPr marL="788670" indent="-742950">
              <a:spcBef>
                <a:spcPts val="0"/>
              </a:spcBef>
              <a:buFont typeface="+mj-lt"/>
              <a:buAutoNum type="alphaLcPeriod"/>
            </a:pPr>
            <a:r>
              <a:rPr lang="en-US" sz="3600" b="1" spc="300" dirty="0" smtClean="0">
                <a:solidFill>
                  <a:srgbClr val="0070C0"/>
                </a:solidFill>
                <a:latin typeface="Eras Light ITC" panose="020B0402030504020804" pitchFamily="34" charset="0"/>
              </a:rPr>
              <a:t>PHYSIOLOGICAL</a:t>
            </a:r>
            <a:r>
              <a:rPr lang="en-US" sz="3600" spc="300" dirty="0" smtClean="0">
                <a:solidFill>
                  <a:srgbClr val="0070C0"/>
                </a:solidFill>
                <a:latin typeface="Eras Light ITC" panose="020B0402030504020804" pitchFamily="34" charset="0"/>
              </a:rPr>
              <a:t> Measures</a:t>
            </a:r>
          </a:p>
          <a:p>
            <a:pPr marL="788670" indent="-742950">
              <a:spcBef>
                <a:spcPts val="0"/>
              </a:spcBef>
              <a:buFont typeface="+mj-lt"/>
              <a:buAutoNum type="alphaLcPeriod"/>
            </a:pPr>
            <a:r>
              <a:rPr lang="en-US" sz="3600" b="1" spc="300" dirty="0" smtClean="0">
                <a:solidFill>
                  <a:srgbClr val="0070C0"/>
                </a:solidFill>
                <a:latin typeface="Eras Light ITC" panose="020B0402030504020804" pitchFamily="34" charset="0"/>
              </a:rPr>
              <a:t>BEHAVIORAL</a:t>
            </a:r>
            <a:r>
              <a:rPr lang="en-US" sz="3600" spc="300" dirty="0" smtClean="0">
                <a:solidFill>
                  <a:srgbClr val="0070C0"/>
                </a:solidFill>
                <a:latin typeface="Eras Light ITC" panose="020B0402030504020804" pitchFamily="34" charset="0"/>
              </a:rPr>
              <a:t> Measures</a:t>
            </a:r>
            <a:endParaRPr lang="en-US" sz="3600" spc="300" dirty="0">
              <a:solidFill>
                <a:srgbClr val="0070C0"/>
              </a:solidFill>
              <a:latin typeface="Eras Light ITC" panose="020B04020305040208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730" y="4502040"/>
            <a:ext cx="3085245" cy="14740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907" y="4154331"/>
            <a:ext cx="1562407" cy="17988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142" y="4257838"/>
            <a:ext cx="1857453" cy="1857453"/>
          </a:xfrm>
          <a:prstGeom prst="rect">
            <a:avLst/>
          </a:prstGeom>
        </p:spPr>
      </p:pic>
    </p:spTree>
    <p:extLst>
      <p:ext uri="{BB962C8B-B14F-4D97-AF65-F5344CB8AC3E}">
        <p14:creationId xmlns:p14="http://schemas.microsoft.com/office/powerpoint/2010/main" val="412563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60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1000"/>
                                        <p:tgtEl>
                                          <p:spTgt spid="12">
                                            <p:txEl>
                                              <p:pRg st="1" end="1"/>
                                            </p:txEl>
                                          </p:spTgt>
                                        </p:tgtEl>
                                      </p:cBhvr>
                                    </p:animEffect>
                                    <p:anim calcmode="lin" valueType="num">
                                      <p:cBhvr>
                                        <p:cTn id="2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20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fade">
                                      <p:cBhvr>
                                        <p:cTn id="32" dur="1000"/>
                                        <p:tgtEl>
                                          <p:spTgt spid="12">
                                            <p:txEl>
                                              <p:pRg st="2" end="2"/>
                                            </p:txEl>
                                          </p:spTgt>
                                        </p:tgtEl>
                                      </p:cBhvr>
                                    </p:animEffect>
                                    <p:anim calcmode="lin" valueType="num">
                                      <p:cBhvr>
                                        <p:cTn id="3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 OTHER ASPECTS OF MEASUREMENT</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1370665" y="2178354"/>
            <a:ext cx="9645206" cy="3785652"/>
          </a:xfrm>
          <a:prstGeom prst="rect">
            <a:avLst/>
          </a:prstGeom>
        </p:spPr>
        <p:txBody>
          <a:bodyPr wrap="square">
            <a:spAutoFit/>
          </a:bodyPr>
          <a:lstStyle/>
          <a:p>
            <a:pPr algn="ctr"/>
            <a:r>
              <a:rPr lang="en-US" sz="2400" spc="300" dirty="0">
                <a:solidFill>
                  <a:srgbClr val="0070C0"/>
                </a:solidFill>
                <a:latin typeface="Eras Light ITC" panose="020B0402030504020804" pitchFamily="34" charset="0"/>
              </a:rPr>
              <a:t>Beyond the validity and reliability of measures, the scale of measurement, </a:t>
            </a:r>
            <a:r>
              <a:rPr lang="en-US" sz="2400" spc="300" dirty="0" smtClean="0">
                <a:solidFill>
                  <a:srgbClr val="0070C0"/>
                </a:solidFill>
                <a:latin typeface="Eras Light ITC" panose="020B0402030504020804" pitchFamily="34" charset="0"/>
              </a:rPr>
              <a:t>and the </a:t>
            </a:r>
            <a:r>
              <a:rPr lang="en-US" sz="2400" spc="300" dirty="0">
                <a:solidFill>
                  <a:srgbClr val="0070C0"/>
                </a:solidFill>
                <a:latin typeface="Eras Light ITC" panose="020B0402030504020804" pitchFamily="34" charset="0"/>
              </a:rPr>
              <a:t>modality of measurement, </a:t>
            </a:r>
            <a:r>
              <a:rPr lang="en-US" sz="2400" b="1" i="1" spc="300" dirty="0">
                <a:solidFill>
                  <a:srgbClr val="00B050"/>
                </a:solidFill>
                <a:latin typeface="Eras Light ITC" panose="020B0402030504020804" pitchFamily="34" charset="0"/>
              </a:rPr>
              <a:t>several other factors should be considered</a:t>
            </a:r>
            <a:r>
              <a:rPr lang="en-US" sz="2400" spc="300" dirty="0">
                <a:solidFill>
                  <a:srgbClr val="0070C0"/>
                </a:solidFill>
                <a:latin typeface="Eras Light ITC" panose="020B0402030504020804" pitchFamily="34" charset="0"/>
              </a:rPr>
              <a:t> </a:t>
            </a:r>
            <a:r>
              <a:rPr lang="en-US" sz="2400" spc="300" dirty="0" smtClean="0">
                <a:solidFill>
                  <a:srgbClr val="0070C0"/>
                </a:solidFill>
                <a:latin typeface="Eras Light ITC" panose="020B0402030504020804" pitchFamily="34" charset="0"/>
              </a:rPr>
              <a:t>when selecting </a:t>
            </a:r>
            <a:r>
              <a:rPr lang="en-US" sz="2400" spc="300" dirty="0">
                <a:solidFill>
                  <a:srgbClr val="0070C0"/>
                </a:solidFill>
                <a:latin typeface="Eras Light ITC" panose="020B0402030504020804" pitchFamily="34" charset="0"/>
              </a:rPr>
              <a:t>a measurement procedure. </a:t>
            </a:r>
          </a:p>
          <a:p>
            <a:endParaRPr lang="en-US" sz="2400" dirty="0">
              <a:solidFill>
                <a:srgbClr val="0070C0"/>
              </a:solidFill>
              <a:latin typeface="Eras Light ITC" panose="020B0402030504020804" pitchFamily="34" charset="0"/>
            </a:endParaRPr>
          </a:p>
          <a:p>
            <a:r>
              <a:rPr lang="en-US" sz="2400" dirty="0">
                <a:solidFill>
                  <a:srgbClr val="0070C0"/>
                </a:solidFill>
                <a:latin typeface="Eras Light ITC" panose="020B0402030504020804" pitchFamily="34" charset="0"/>
              </a:rPr>
              <a:t>Additional issues related to the measurement process: </a:t>
            </a:r>
          </a:p>
          <a:p>
            <a:pPr marL="457200" indent="-457200">
              <a:buAutoNum type="alphaLcPeriod"/>
            </a:pPr>
            <a:r>
              <a:rPr lang="en-US" sz="2400" b="1" dirty="0" smtClean="0">
                <a:solidFill>
                  <a:srgbClr val="0070C0"/>
                </a:solidFill>
                <a:latin typeface="Eras Light ITC" panose="020B0402030504020804" pitchFamily="34" charset="0"/>
              </a:rPr>
              <a:t>Multiple </a:t>
            </a:r>
            <a:r>
              <a:rPr lang="en-US" sz="2400" b="1" dirty="0">
                <a:solidFill>
                  <a:srgbClr val="0070C0"/>
                </a:solidFill>
                <a:latin typeface="Eras Light ITC" panose="020B0402030504020804" pitchFamily="34" charset="0"/>
              </a:rPr>
              <a:t>measures</a:t>
            </a:r>
            <a:r>
              <a:rPr lang="en-US" sz="2400" dirty="0">
                <a:solidFill>
                  <a:srgbClr val="0070C0"/>
                </a:solidFill>
                <a:latin typeface="Eras Light ITC" panose="020B0402030504020804" pitchFamily="34" charset="0"/>
              </a:rPr>
              <a:t>,</a:t>
            </a:r>
          </a:p>
          <a:p>
            <a:pPr marL="457200" indent="-457200">
              <a:buAutoNum type="alphaLcPeriod"/>
            </a:pPr>
            <a:r>
              <a:rPr lang="en-US" sz="2400" b="1" dirty="0" smtClean="0">
                <a:solidFill>
                  <a:srgbClr val="0070C0"/>
                </a:solidFill>
                <a:latin typeface="Eras Light ITC" panose="020B0402030504020804" pitchFamily="34" charset="0"/>
              </a:rPr>
              <a:t>Sensitivity of </a:t>
            </a:r>
            <a:r>
              <a:rPr lang="en-US" sz="2400" b="1" dirty="0">
                <a:solidFill>
                  <a:srgbClr val="0070C0"/>
                </a:solidFill>
                <a:latin typeface="Eras Light ITC" panose="020B0402030504020804" pitchFamily="34" charset="0"/>
              </a:rPr>
              <a:t>measurement </a:t>
            </a:r>
            <a:r>
              <a:rPr lang="en-US" sz="2400" dirty="0">
                <a:solidFill>
                  <a:srgbClr val="0070C0"/>
                </a:solidFill>
                <a:latin typeface="Eras Light ITC" panose="020B0402030504020804" pitchFamily="34" charset="0"/>
              </a:rPr>
              <a:t>and </a:t>
            </a:r>
            <a:r>
              <a:rPr lang="en-US" sz="2400" b="1" dirty="0">
                <a:solidFill>
                  <a:srgbClr val="0070C0"/>
                </a:solidFill>
                <a:latin typeface="Eras Light ITC" panose="020B0402030504020804" pitchFamily="34" charset="0"/>
              </a:rPr>
              <a:t>range effects</a:t>
            </a:r>
            <a:r>
              <a:rPr lang="en-US" sz="2400" dirty="0">
                <a:solidFill>
                  <a:srgbClr val="0070C0"/>
                </a:solidFill>
                <a:latin typeface="Eras Light ITC" panose="020B0402030504020804" pitchFamily="34" charset="0"/>
              </a:rPr>
              <a:t>, </a:t>
            </a:r>
          </a:p>
          <a:p>
            <a:pPr marL="457200" indent="-457200">
              <a:buAutoNum type="alphaLcPeriod"/>
            </a:pPr>
            <a:r>
              <a:rPr lang="en-US" sz="2400" dirty="0" smtClean="0">
                <a:solidFill>
                  <a:srgbClr val="0070C0"/>
                </a:solidFill>
                <a:latin typeface="Eras Light ITC" panose="020B0402030504020804" pitchFamily="34" charset="0"/>
              </a:rPr>
              <a:t>Artifacts including </a:t>
            </a:r>
            <a:r>
              <a:rPr lang="en-US" sz="2400" b="1" dirty="0">
                <a:solidFill>
                  <a:srgbClr val="0070C0"/>
                </a:solidFill>
                <a:latin typeface="Eras Light ITC" panose="020B0402030504020804" pitchFamily="34" charset="0"/>
              </a:rPr>
              <a:t>experimenter bias </a:t>
            </a:r>
            <a:r>
              <a:rPr lang="en-US" sz="2400" dirty="0">
                <a:solidFill>
                  <a:srgbClr val="0070C0"/>
                </a:solidFill>
                <a:latin typeface="Eras Light ITC" panose="020B0402030504020804" pitchFamily="34" charset="0"/>
              </a:rPr>
              <a:t>and </a:t>
            </a:r>
            <a:r>
              <a:rPr lang="en-US" sz="2400" b="1" dirty="0">
                <a:solidFill>
                  <a:srgbClr val="0070C0"/>
                </a:solidFill>
                <a:latin typeface="Eras Light ITC" panose="020B0402030504020804" pitchFamily="34" charset="0"/>
              </a:rPr>
              <a:t>participant reactivity</a:t>
            </a:r>
            <a:r>
              <a:rPr lang="en-US" sz="2400" dirty="0">
                <a:solidFill>
                  <a:srgbClr val="0070C0"/>
                </a:solidFill>
                <a:latin typeface="Eras Light ITC" panose="020B0402030504020804" pitchFamily="34" charset="0"/>
              </a:rPr>
              <a:t>, </a:t>
            </a:r>
          </a:p>
          <a:p>
            <a:pPr marL="457200" indent="-457200">
              <a:buAutoNum type="alphaLcPeriod"/>
            </a:pPr>
            <a:r>
              <a:rPr lang="en-US" sz="2400" b="1" dirty="0" smtClean="0">
                <a:solidFill>
                  <a:srgbClr val="0070C0"/>
                </a:solidFill>
                <a:latin typeface="Eras Light ITC" panose="020B0402030504020804" pitchFamily="34" charset="0"/>
              </a:rPr>
              <a:t>Selection of </a:t>
            </a:r>
            <a:r>
              <a:rPr lang="en-US" sz="2400" b="1" dirty="0">
                <a:solidFill>
                  <a:srgbClr val="0070C0"/>
                </a:solidFill>
                <a:latin typeface="Eras Light ITC" panose="020B0402030504020804" pitchFamily="34" charset="0"/>
              </a:rPr>
              <a:t>a measurement procedure</a:t>
            </a:r>
            <a:r>
              <a:rPr lang="en-US" sz="2400" dirty="0">
                <a:solidFill>
                  <a:srgbClr val="0070C0"/>
                </a:solidFill>
                <a:latin typeface="Eras Light ITC" panose="020B0402030504020804" pitchFamily="34" charset="0"/>
              </a:rPr>
              <a:t>.</a:t>
            </a:r>
          </a:p>
        </p:txBody>
      </p:sp>
    </p:spTree>
    <p:extLst>
      <p:ext uri="{BB962C8B-B14F-4D97-AF65-F5344CB8AC3E}">
        <p14:creationId xmlns:p14="http://schemas.microsoft.com/office/powerpoint/2010/main" val="169832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60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120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1000"/>
                                        <p:tgtEl>
                                          <p:spTgt spid="12">
                                            <p:txEl>
                                              <p:pRg st="4" end="4"/>
                                            </p:txEl>
                                          </p:spTgt>
                                        </p:tgtEl>
                                      </p:cBhvr>
                                    </p:animEffect>
                                    <p:anim calcmode="lin" valueType="num">
                                      <p:cBhvr>
                                        <p:cTn id="25"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180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1000"/>
                                        <p:tgtEl>
                                          <p:spTgt spid="12">
                                            <p:txEl>
                                              <p:pRg st="5" end="5"/>
                                            </p:txEl>
                                          </p:spTgt>
                                        </p:tgtEl>
                                      </p:cBhvr>
                                    </p:animEffect>
                                    <p:anim calcmode="lin" valueType="num">
                                      <p:cBhvr>
                                        <p:cTn id="30"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2400"/>
                                  </p:stCondLst>
                                  <p:childTnLst>
                                    <p:set>
                                      <p:cBhvr>
                                        <p:cTn id="33" dur="1" fill="hold">
                                          <p:stCondLst>
                                            <p:cond delay="0"/>
                                          </p:stCondLst>
                                        </p:cTn>
                                        <p:tgtEl>
                                          <p:spTgt spid="12">
                                            <p:txEl>
                                              <p:pRg st="6" end="6"/>
                                            </p:txEl>
                                          </p:spTgt>
                                        </p:tgtEl>
                                        <p:attrNameLst>
                                          <p:attrName>style.visibility</p:attrName>
                                        </p:attrNameLst>
                                      </p:cBhvr>
                                      <p:to>
                                        <p:strVal val="visible"/>
                                      </p:to>
                                    </p:set>
                                    <p:animEffect transition="in" filter="fade">
                                      <p:cBhvr>
                                        <p:cTn id="34" dur="1000"/>
                                        <p:tgtEl>
                                          <p:spTgt spid="12">
                                            <p:txEl>
                                              <p:pRg st="6" end="6"/>
                                            </p:txEl>
                                          </p:spTgt>
                                        </p:tgtEl>
                                      </p:cBhvr>
                                    </p:animEffect>
                                    <p:anim calcmode="lin" valueType="num">
                                      <p:cBhvr>
                                        <p:cTn id="3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97864" y="2477037"/>
            <a:ext cx="9875520" cy="1356360"/>
          </a:xfrm>
        </p:spPr>
        <p:txBody>
          <a:bodyPr/>
          <a:lstStyle/>
          <a:p>
            <a:pPr algn="ctr"/>
            <a:r>
              <a:rPr lang="en-US" sz="7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CHAPTER </a:t>
            </a:r>
            <a:r>
              <a:rPr lang="en-US" sz="7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4</a:t>
            </a:r>
            <a:endParaRPr lang="id-ID" sz="7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7" name="Straight Connector 6"/>
          <p:cNvCxnSpPr/>
          <p:nvPr/>
        </p:nvCxnSpPr>
        <p:spPr>
          <a:xfrm flipV="1">
            <a:off x="1519771" y="3790253"/>
            <a:ext cx="9231705" cy="43144"/>
          </a:xfrm>
          <a:prstGeom prst="line">
            <a:avLst/>
          </a:prstGeom>
          <a:ln/>
        </p:spPr>
        <p:style>
          <a:lnRef idx="2">
            <a:schemeClr val="accent2"/>
          </a:lnRef>
          <a:fillRef idx="0">
            <a:schemeClr val="accent2"/>
          </a:fillRef>
          <a:effectRef idx="1">
            <a:schemeClr val="accent2"/>
          </a:effectRef>
          <a:fontRef idx="minor">
            <a:schemeClr val="tx1"/>
          </a:fontRef>
        </p:style>
      </p:cxnSp>
      <p:sp>
        <p:nvSpPr>
          <p:cNvPr id="9" name="Subtitle 2"/>
          <p:cNvSpPr txBox="1">
            <a:spLocks/>
          </p:cNvSpPr>
          <p:nvPr/>
        </p:nvSpPr>
        <p:spPr>
          <a:xfrm>
            <a:off x="1709530" y="3986256"/>
            <a:ext cx="8767860" cy="162893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lnSpc>
                <a:spcPct val="110000"/>
              </a:lnSpc>
              <a:spcBef>
                <a:spcPts val="0"/>
              </a:spcBef>
              <a:buNone/>
            </a:pPr>
            <a:r>
              <a:rPr lang="en-US" sz="2800" spc="600" smtClean="0">
                <a:solidFill>
                  <a:srgbClr val="0070C0"/>
                </a:solidFill>
                <a:latin typeface="Eras Light ITC" panose="020B0402030504020804" pitchFamily="34" charset="0"/>
              </a:rPr>
              <a:t>MEASURING </a:t>
            </a:r>
            <a:r>
              <a:rPr lang="en-US" sz="2800" spc="600" dirty="0" smtClean="0">
                <a:solidFill>
                  <a:srgbClr val="0070C0"/>
                </a:solidFill>
                <a:latin typeface="Eras Light ITC" panose="020B0402030504020804" pitchFamily="34" charset="0"/>
              </a:rPr>
              <a:t>VARIABLES</a:t>
            </a:r>
          </a:p>
        </p:txBody>
      </p:sp>
    </p:spTree>
    <p:extLst>
      <p:ext uri="{BB962C8B-B14F-4D97-AF65-F5344CB8AC3E}">
        <p14:creationId xmlns:p14="http://schemas.microsoft.com/office/powerpoint/2010/main" val="56535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An Overview of Measurement</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767236" y="1792710"/>
            <a:ext cx="10006883" cy="1569660"/>
          </a:xfrm>
          <a:prstGeom prst="rect">
            <a:avLst/>
          </a:prstGeom>
        </p:spPr>
        <p:txBody>
          <a:bodyPr wrap="square">
            <a:spAutoFit/>
          </a:bodyPr>
          <a:lstStyle/>
          <a:p>
            <a:pPr algn="ctr"/>
            <a:r>
              <a:rPr lang="en-US" sz="2400" spc="300" dirty="0" smtClean="0">
                <a:solidFill>
                  <a:srgbClr val="0070C0"/>
                </a:solidFill>
                <a:latin typeface="Eras Light ITC" panose="020B0402030504020804" pitchFamily="34" charset="0"/>
              </a:rPr>
              <a:t>Although we all measure things from time to time, the </a:t>
            </a:r>
            <a:r>
              <a:rPr lang="en-US" sz="2400" b="1" i="1" spc="300" dirty="0" smtClean="0">
                <a:solidFill>
                  <a:srgbClr val="00B050"/>
                </a:solidFill>
                <a:latin typeface="Eras Light ITC" panose="020B0402030504020804" pitchFamily="34" charset="0"/>
              </a:rPr>
              <a:t>process of measurement in research </a:t>
            </a:r>
            <a:r>
              <a:rPr lang="en-US" sz="2400" spc="300" dirty="0" smtClean="0">
                <a:solidFill>
                  <a:srgbClr val="0070C0"/>
                </a:solidFill>
                <a:latin typeface="Eras Light ITC" panose="020B0402030504020804" pitchFamily="34" charset="0"/>
              </a:rPr>
              <a:t>can be 	complicated; it usually </a:t>
            </a:r>
            <a:r>
              <a:rPr lang="en-US" sz="2400" b="1" i="1" spc="300" dirty="0" smtClean="0">
                <a:solidFill>
                  <a:srgbClr val="FF0000"/>
                </a:solidFill>
                <a:latin typeface="Eras Light ITC" panose="020B0402030504020804" pitchFamily="34" charset="0"/>
              </a:rPr>
              <a:t>involves a number of decisions that have serious consequences </a:t>
            </a:r>
            <a:r>
              <a:rPr lang="en-US" sz="2400" spc="300" dirty="0" smtClean="0">
                <a:solidFill>
                  <a:srgbClr val="0070C0"/>
                </a:solidFill>
                <a:latin typeface="Eras Light ITC" panose="020B0402030504020804" pitchFamily="34" charset="0"/>
              </a:rPr>
              <a:t>for the outcome of a research study. </a:t>
            </a:r>
          </a:p>
        </p:txBody>
      </p:sp>
      <p:sp>
        <p:nvSpPr>
          <p:cNvPr id="2" name="Rectangle 1"/>
          <p:cNvSpPr/>
          <p:nvPr/>
        </p:nvSpPr>
        <p:spPr>
          <a:xfrm>
            <a:off x="767236" y="3623656"/>
            <a:ext cx="10248635" cy="2677656"/>
          </a:xfrm>
          <a:prstGeom prst="rect">
            <a:avLst/>
          </a:prstGeom>
        </p:spPr>
        <p:txBody>
          <a:bodyPr wrap="square">
            <a:spAutoFit/>
          </a:bodyPr>
          <a:lstStyle/>
          <a:p>
            <a:pPr algn="just"/>
            <a:r>
              <a:rPr lang="en-US" sz="2400" b="1" i="1" dirty="0" smtClean="0">
                <a:solidFill>
                  <a:srgbClr val="0070C0"/>
                </a:solidFill>
                <a:latin typeface="Eras Light ITC" panose="020B0402030504020804" pitchFamily="34" charset="0"/>
              </a:rPr>
              <a:t>Two </a:t>
            </a:r>
            <a:r>
              <a:rPr lang="en-US" sz="2400" b="1" i="1" dirty="0">
                <a:solidFill>
                  <a:srgbClr val="0070C0"/>
                </a:solidFill>
                <a:latin typeface="Eras Light ITC" panose="020B0402030504020804" pitchFamily="34" charset="0"/>
              </a:rPr>
              <a:t>aspects </a:t>
            </a:r>
            <a:r>
              <a:rPr lang="en-US" sz="2400" dirty="0">
                <a:solidFill>
                  <a:srgbClr val="0070C0"/>
                </a:solidFill>
                <a:latin typeface="Eras Light ITC" panose="020B0402030504020804" pitchFamily="34" charset="0"/>
              </a:rPr>
              <a:t>of measurement are particularly important when planning </a:t>
            </a:r>
            <a:r>
              <a:rPr lang="en-US" sz="2400" dirty="0" smtClean="0">
                <a:solidFill>
                  <a:srgbClr val="0070C0"/>
                </a:solidFill>
                <a:latin typeface="Eras Light ITC" panose="020B0402030504020804" pitchFamily="34" charset="0"/>
              </a:rPr>
              <a:t>a research </a:t>
            </a:r>
            <a:r>
              <a:rPr lang="en-US" sz="2400" dirty="0">
                <a:solidFill>
                  <a:srgbClr val="0070C0"/>
                </a:solidFill>
                <a:latin typeface="Eras Light ITC" panose="020B0402030504020804" pitchFamily="34" charset="0"/>
              </a:rPr>
              <a:t>study</a:t>
            </a:r>
            <a:r>
              <a:rPr lang="en-US" sz="2400" b="1" i="1" dirty="0">
                <a:solidFill>
                  <a:srgbClr val="00B050"/>
                </a:solidFill>
                <a:latin typeface="Eras Light ITC" panose="020B0402030504020804" pitchFamily="34" charset="0"/>
              </a:rPr>
              <a:t> </a:t>
            </a:r>
            <a:r>
              <a:rPr lang="en-US" sz="2400" dirty="0">
                <a:solidFill>
                  <a:srgbClr val="0070C0"/>
                </a:solidFill>
                <a:latin typeface="Eras Light ITC" panose="020B0402030504020804" pitchFamily="34" charset="0"/>
              </a:rPr>
              <a:t>or reading a </a:t>
            </a:r>
            <a:r>
              <a:rPr lang="en-US" sz="2400" dirty="0" smtClean="0">
                <a:solidFill>
                  <a:srgbClr val="0070C0"/>
                </a:solidFill>
                <a:latin typeface="Eras Light ITC" panose="020B0402030504020804" pitchFamily="34" charset="0"/>
              </a:rPr>
              <a:t>research </a:t>
            </a:r>
            <a:r>
              <a:rPr lang="en-US" sz="2400" dirty="0">
                <a:solidFill>
                  <a:srgbClr val="0070C0"/>
                </a:solidFill>
                <a:latin typeface="Eras Light ITC" panose="020B0402030504020804" pitchFamily="34" charset="0"/>
              </a:rPr>
              <a:t>report:</a:t>
            </a:r>
          </a:p>
          <a:p>
            <a:pPr algn="just"/>
            <a:r>
              <a:rPr lang="en-US" sz="2400" dirty="0">
                <a:solidFill>
                  <a:srgbClr val="0070C0"/>
                </a:solidFill>
                <a:latin typeface="Eras Light ITC" panose="020B0402030504020804" pitchFamily="34" charset="0"/>
              </a:rPr>
              <a:t>		</a:t>
            </a:r>
            <a:r>
              <a:rPr lang="en-US" sz="2400" b="1" dirty="0">
                <a:solidFill>
                  <a:srgbClr val="0070C0"/>
                </a:solidFill>
                <a:latin typeface="Eras Light ITC" panose="020B0402030504020804" pitchFamily="34" charset="0"/>
              </a:rPr>
              <a:t>1.</a:t>
            </a:r>
            <a:r>
              <a:rPr lang="en-US" sz="2400" dirty="0">
                <a:solidFill>
                  <a:srgbClr val="0070C0"/>
                </a:solidFill>
                <a:latin typeface="Eras Light ITC" panose="020B0402030504020804" pitchFamily="34" charset="0"/>
              </a:rPr>
              <a:t> Often, there is a </a:t>
            </a:r>
            <a:r>
              <a:rPr lang="en-US" sz="2400" b="1" i="1" dirty="0">
                <a:solidFill>
                  <a:srgbClr val="FF0000"/>
                </a:solidFill>
                <a:latin typeface="Eras Light ITC" panose="020B0402030504020804" pitchFamily="34" charset="0"/>
              </a:rPr>
              <a:t>not a one-to-one relationship </a:t>
            </a:r>
            <a:r>
              <a:rPr lang="en-US" sz="2400" dirty="0">
                <a:solidFill>
                  <a:srgbClr val="0070C0"/>
                </a:solidFill>
                <a:latin typeface="Eras Light ITC" panose="020B0402030504020804" pitchFamily="34" charset="0"/>
              </a:rPr>
              <a:t>between the </a:t>
            </a:r>
            <a:r>
              <a:rPr lang="en-US" sz="2400" b="1" i="1" dirty="0" smtClean="0">
                <a:solidFill>
                  <a:srgbClr val="00B050"/>
                </a:solidFill>
                <a:latin typeface="Eras Light ITC" panose="020B0402030504020804" pitchFamily="34" charset="0"/>
              </a:rPr>
              <a:t>variable 				being </a:t>
            </a:r>
            <a:r>
              <a:rPr lang="en-US" sz="2400" b="1" i="1" dirty="0">
                <a:solidFill>
                  <a:srgbClr val="00B050"/>
                </a:solidFill>
                <a:latin typeface="Eras Light ITC" panose="020B0402030504020804" pitchFamily="34" charset="0"/>
              </a:rPr>
              <a:t>measured </a:t>
            </a:r>
            <a:r>
              <a:rPr lang="en-US" sz="2400" dirty="0" smtClean="0">
                <a:solidFill>
                  <a:srgbClr val="0070C0"/>
                </a:solidFill>
                <a:latin typeface="Eras Light ITC" panose="020B0402030504020804" pitchFamily="34" charset="0"/>
              </a:rPr>
              <a:t>and the </a:t>
            </a:r>
            <a:r>
              <a:rPr lang="en-US" sz="2400" b="1" i="1" dirty="0">
                <a:solidFill>
                  <a:srgbClr val="00B050"/>
                </a:solidFill>
                <a:latin typeface="Eras Light ITC" panose="020B0402030504020804" pitchFamily="34" charset="0"/>
              </a:rPr>
              <a:t>measurements obtained</a:t>
            </a:r>
            <a:r>
              <a:rPr lang="en-US" sz="2400" dirty="0" smtClean="0">
                <a:solidFill>
                  <a:srgbClr val="0070C0"/>
                </a:solidFill>
                <a:latin typeface="Eras Light ITC" panose="020B0402030504020804" pitchFamily="34" charset="0"/>
              </a:rPr>
              <a:t>.</a:t>
            </a:r>
            <a:endParaRPr lang="en-US" sz="2400" dirty="0">
              <a:solidFill>
                <a:srgbClr val="0070C0"/>
              </a:solidFill>
              <a:latin typeface="Eras Light ITC" panose="020B0402030504020804" pitchFamily="34" charset="0"/>
            </a:endParaRPr>
          </a:p>
          <a:p>
            <a:pPr algn="just"/>
            <a:r>
              <a:rPr lang="en-US" sz="2400" dirty="0">
                <a:solidFill>
                  <a:srgbClr val="0070C0"/>
                </a:solidFill>
                <a:latin typeface="Eras Light ITC" panose="020B0402030504020804" pitchFamily="34" charset="0"/>
              </a:rPr>
              <a:t>		</a:t>
            </a:r>
            <a:r>
              <a:rPr lang="en-US" sz="2400" b="1" dirty="0">
                <a:solidFill>
                  <a:srgbClr val="0070C0"/>
                </a:solidFill>
                <a:latin typeface="Eras Light ITC" panose="020B0402030504020804" pitchFamily="34" charset="0"/>
              </a:rPr>
              <a:t>2.</a:t>
            </a:r>
            <a:r>
              <a:rPr lang="en-US" sz="2400" dirty="0">
                <a:solidFill>
                  <a:srgbClr val="0070C0"/>
                </a:solidFill>
                <a:latin typeface="Eras Light ITC" panose="020B0402030504020804" pitchFamily="34" charset="0"/>
              </a:rPr>
              <a:t> There are usually </a:t>
            </a:r>
            <a:r>
              <a:rPr lang="en-US" sz="2400" b="1" i="1" dirty="0">
                <a:solidFill>
                  <a:srgbClr val="00B050"/>
                </a:solidFill>
                <a:latin typeface="Eras Light ITC" panose="020B0402030504020804" pitchFamily="34" charset="0"/>
              </a:rPr>
              <a:t>several different options </a:t>
            </a:r>
            <a:r>
              <a:rPr lang="en-US" sz="2400" dirty="0">
                <a:solidFill>
                  <a:srgbClr val="0070C0"/>
                </a:solidFill>
                <a:latin typeface="Eras Light ITC" panose="020B0402030504020804" pitchFamily="34" charset="0"/>
              </a:rPr>
              <a:t>for measuring any particular </a:t>
            </a:r>
            <a:r>
              <a:rPr lang="en-US" sz="2400" dirty="0" smtClean="0">
                <a:solidFill>
                  <a:srgbClr val="0070C0"/>
                </a:solidFill>
                <a:latin typeface="Eras Light ITC" panose="020B0402030504020804" pitchFamily="34" charset="0"/>
              </a:rPr>
              <a:t>			variable</a:t>
            </a:r>
            <a:r>
              <a:rPr lang="en-US" sz="2400" dirty="0">
                <a:solidFill>
                  <a:srgbClr val="0070C0"/>
                </a:solidFill>
                <a:latin typeface="Eras Light ITC" panose="020B0402030504020804" pitchFamily="34" charset="0"/>
              </a:rPr>
              <a:t>. The options 	</a:t>
            </a:r>
            <a:r>
              <a:rPr lang="en-US" sz="2400" dirty="0" smtClean="0">
                <a:solidFill>
                  <a:srgbClr val="0070C0"/>
                </a:solidFill>
                <a:latin typeface="Eras Light ITC" panose="020B0402030504020804" pitchFamily="34" charset="0"/>
              </a:rPr>
              <a:t>chosen </a:t>
            </a:r>
            <a:r>
              <a:rPr lang="en-US" sz="2400" b="1" i="1" dirty="0">
                <a:solidFill>
                  <a:srgbClr val="00B050"/>
                </a:solidFill>
                <a:latin typeface="Eras Light ITC" panose="020B0402030504020804" pitchFamily="34" charset="0"/>
              </a:rPr>
              <a:t>can influence the </a:t>
            </a:r>
            <a:r>
              <a:rPr lang="en-US" sz="2400" b="1" i="1" dirty="0" smtClean="0">
                <a:solidFill>
                  <a:srgbClr val="00B050"/>
                </a:solidFill>
                <a:latin typeface="Eras Light ITC" panose="020B0402030504020804" pitchFamily="34" charset="0"/>
              </a:rPr>
              <a:t>measurements </a:t>
            </a:r>
            <a:r>
              <a:rPr lang="en-US" sz="2400" b="1" i="1" dirty="0">
                <a:solidFill>
                  <a:srgbClr val="00B050"/>
                </a:solidFill>
                <a:latin typeface="Eras Light ITC" panose="020B0402030504020804" pitchFamily="34" charset="0"/>
              </a:rPr>
              <a:t>and </a:t>
            </a:r>
            <a:r>
              <a:rPr lang="en-US" sz="2400" b="1" i="1" dirty="0" smtClean="0">
                <a:solidFill>
                  <a:srgbClr val="00B050"/>
                </a:solidFill>
                <a:latin typeface="Eras Light ITC" panose="020B0402030504020804" pitchFamily="34" charset="0"/>
              </a:rPr>
              <a:t>				the </a:t>
            </a:r>
            <a:r>
              <a:rPr lang="en-US" sz="2400" b="1" i="1" dirty="0">
                <a:solidFill>
                  <a:srgbClr val="00B050"/>
                </a:solidFill>
                <a:latin typeface="Eras Light ITC" panose="020B0402030504020804" pitchFamily="34" charset="0"/>
              </a:rPr>
              <a:t>interpretation </a:t>
            </a:r>
            <a:r>
              <a:rPr lang="en-US" sz="2400" dirty="0">
                <a:solidFill>
                  <a:srgbClr val="0070C0"/>
                </a:solidFill>
                <a:latin typeface="Eras Light ITC" panose="020B0402030504020804" pitchFamily="34" charset="0"/>
              </a:rPr>
              <a:t>of the variables.</a:t>
            </a:r>
          </a:p>
        </p:txBody>
      </p:sp>
    </p:spTree>
    <p:extLst>
      <p:ext uri="{BB962C8B-B14F-4D97-AF65-F5344CB8AC3E}">
        <p14:creationId xmlns:p14="http://schemas.microsoft.com/office/powerpoint/2010/main" val="35724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60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20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678362" y="595986"/>
            <a:ext cx="8799490" cy="1356360"/>
          </a:xfrm>
        </p:spPr>
        <p:txBody>
          <a:bodyPr>
            <a:noAutofit/>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An Overview of Measurement (2)</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375565" y="1851793"/>
            <a:ext cx="10640306" cy="4801314"/>
          </a:xfrm>
          <a:prstGeom prst="rect">
            <a:avLst/>
          </a:prstGeom>
        </p:spPr>
        <p:txBody>
          <a:bodyPr wrap="square">
            <a:spAutoFit/>
          </a:bodyPr>
          <a:lstStyle/>
          <a:p>
            <a:pPr marL="45720" indent="0" algn="ctr">
              <a:spcBef>
                <a:spcPts val="0"/>
              </a:spcBef>
              <a:buNone/>
            </a:pPr>
            <a:r>
              <a:rPr lang="en-US" sz="2400" b="1" spc="300" dirty="0" smtClean="0">
                <a:solidFill>
                  <a:srgbClr val="0070C0"/>
                </a:solidFill>
                <a:latin typeface="Eras Light ITC" panose="020B0402030504020804" pitchFamily="34" charset="0"/>
              </a:rPr>
              <a:t>SOME VARIABLES</a:t>
            </a:r>
            <a:r>
              <a:rPr lang="en-US" sz="2400" spc="300" dirty="0" smtClean="0">
                <a:solidFill>
                  <a:srgbClr val="0070C0"/>
                </a:solidFill>
                <a:latin typeface="Eras Light ITC" panose="020B0402030504020804" pitchFamily="34" charset="0"/>
              </a:rPr>
              <a:t>, </a:t>
            </a:r>
            <a:r>
              <a:rPr lang="en-US" sz="2400" spc="300" dirty="0">
                <a:solidFill>
                  <a:srgbClr val="0070C0"/>
                </a:solidFill>
                <a:latin typeface="Eras Light ITC" panose="020B0402030504020804" pitchFamily="34" charset="0"/>
              </a:rPr>
              <a:t>such as height, can be </a:t>
            </a:r>
            <a:r>
              <a:rPr lang="en-US" sz="2400" b="1" i="1" spc="300" dirty="0">
                <a:solidFill>
                  <a:srgbClr val="0070C0"/>
                </a:solidFill>
                <a:latin typeface="Eras Light ITC" panose="020B0402030504020804" pitchFamily="34" charset="0"/>
              </a:rPr>
              <a:t>measured directly</a:t>
            </a:r>
            <a:r>
              <a:rPr lang="en-US" sz="2400" spc="300" dirty="0">
                <a:solidFill>
                  <a:srgbClr val="0070C0"/>
                </a:solidFill>
                <a:latin typeface="Eras Light ITC" panose="020B0402030504020804" pitchFamily="34" charset="0"/>
              </a:rPr>
              <a:t>, and the measurement procedure is usually </a:t>
            </a:r>
            <a:r>
              <a:rPr lang="en-US" sz="2400" b="1" i="1" spc="300" dirty="0">
                <a:solidFill>
                  <a:srgbClr val="0070C0"/>
                </a:solidFill>
                <a:latin typeface="Eras Light ITC" panose="020B0402030504020804" pitchFamily="34" charset="0"/>
              </a:rPr>
              <a:t>quite straightforward</a:t>
            </a:r>
            <a:r>
              <a:rPr lang="en-US" sz="2400" spc="300" dirty="0">
                <a:solidFill>
                  <a:srgbClr val="0070C0"/>
                </a:solidFill>
                <a:latin typeface="Eras Light ITC" panose="020B0402030504020804" pitchFamily="34" charset="0"/>
              </a:rPr>
              <a:t>. </a:t>
            </a:r>
            <a:endParaRPr lang="en-US" sz="2400" spc="300" dirty="0" smtClean="0">
              <a:solidFill>
                <a:srgbClr val="0070C0"/>
              </a:solidFill>
              <a:latin typeface="Eras Light ITC" panose="020B0402030504020804" pitchFamily="34" charset="0"/>
            </a:endParaRPr>
          </a:p>
          <a:p>
            <a:pPr marL="45720" indent="0" algn="ctr">
              <a:spcBef>
                <a:spcPts val="0"/>
              </a:spcBef>
              <a:buNone/>
            </a:pPr>
            <a:r>
              <a:rPr lang="en-US" sz="2400" b="1" spc="300" dirty="0" smtClean="0">
                <a:solidFill>
                  <a:srgbClr val="0070C0"/>
                </a:solidFill>
                <a:latin typeface="Eras Light ITC" panose="020B0402030504020804" pitchFamily="34" charset="0"/>
              </a:rPr>
              <a:t>OTHER VARIABLES</a:t>
            </a:r>
            <a:r>
              <a:rPr lang="en-US" sz="2400" spc="300" dirty="0" smtClean="0">
                <a:solidFill>
                  <a:srgbClr val="0070C0"/>
                </a:solidFill>
                <a:latin typeface="Eras Light ITC" panose="020B0402030504020804" pitchFamily="34" charset="0"/>
              </a:rPr>
              <a:t>—for </a:t>
            </a:r>
            <a:r>
              <a:rPr lang="en-US" sz="2400" spc="300" dirty="0">
                <a:solidFill>
                  <a:srgbClr val="0070C0"/>
                </a:solidFill>
                <a:latin typeface="Eras Light ITC" panose="020B0402030504020804" pitchFamily="34" charset="0"/>
              </a:rPr>
              <a:t>example, hunger, motivation, or attitude about the death penalty—are </a:t>
            </a:r>
            <a:r>
              <a:rPr lang="en-US" sz="2400" b="1" i="1" spc="300" dirty="0">
                <a:solidFill>
                  <a:srgbClr val="0070C0"/>
                </a:solidFill>
                <a:latin typeface="Eras Light ITC" panose="020B0402030504020804" pitchFamily="34" charset="0"/>
              </a:rPr>
              <a:t>more difficult to </a:t>
            </a:r>
            <a:r>
              <a:rPr lang="en-US" sz="2400" b="1" i="1" spc="300" dirty="0" smtClean="0">
                <a:solidFill>
                  <a:srgbClr val="0070C0"/>
                </a:solidFill>
                <a:latin typeface="Eras Light ITC" panose="020B0402030504020804" pitchFamily="34" charset="0"/>
              </a:rPr>
              <a:t>measure</a:t>
            </a:r>
            <a:r>
              <a:rPr lang="en-US" sz="2400" spc="300" dirty="0" smtClean="0">
                <a:solidFill>
                  <a:srgbClr val="0070C0"/>
                </a:solidFill>
                <a:latin typeface="Eras Light ITC" panose="020B0402030504020804" pitchFamily="34" charset="0"/>
              </a:rPr>
              <a:t>.</a:t>
            </a:r>
          </a:p>
          <a:p>
            <a:pPr marL="45720" indent="0">
              <a:spcBef>
                <a:spcPts val="0"/>
              </a:spcBef>
              <a:buNone/>
            </a:pPr>
            <a:endParaRPr lang="en-US" sz="2400" b="1" dirty="0" smtClean="0">
              <a:solidFill>
                <a:srgbClr val="0070C0"/>
              </a:solidFill>
              <a:latin typeface="Eras Light ITC" panose="020B0402030504020804" pitchFamily="34" charset="0"/>
            </a:endParaRPr>
          </a:p>
          <a:p>
            <a:pPr marL="45720" indent="0">
              <a:spcBef>
                <a:spcPts val="0"/>
              </a:spcBef>
              <a:buNone/>
            </a:pPr>
            <a:endParaRPr lang="en-US" sz="2400" b="1" dirty="0">
              <a:solidFill>
                <a:srgbClr val="0070C0"/>
              </a:solidFill>
              <a:latin typeface="Eras Light ITC" panose="020B0402030504020804" pitchFamily="34" charset="0"/>
            </a:endParaRPr>
          </a:p>
          <a:p>
            <a:pPr marL="45720" indent="0">
              <a:spcBef>
                <a:spcPts val="0"/>
              </a:spcBef>
              <a:buNone/>
            </a:pPr>
            <a:endParaRPr lang="en-US" sz="2400" b="1" dirty="0" smtClean="0">
              <a:solidFill>
                <a:srgbClr val="0070C0"/>
              </a:solidFill>
              <a:latin typeface="Eras Light ITC" panose="020B0402030504020804" pitchFamily="34" charset="0"/>
            </a:endParaRPr>
          </a:p>
          <a:p>
            <a:pPr marL="45720" indent="0">
              <a:spcBef>
                <a:spcPts val="0"/>
              </a:spcBef>
              <a:buNone/>
            </a:pPr>
            <a:endParaRPr lang="en-US" sz="2400" b="1" dirty="0" smtClean="0">
              <a:solidFill>
                <a:srgbClr val="0070C0"/>
              </a:solidFill>
              <a:latin typeface="Eras Light ITC" panose="020B0402030504020804" pitchFamily="34" charset="0"/>
            </a:endParaRPr>
          </a:p>
          <a:p>
            <a:pPr marL="45720" indent="0">
              <a:spcBef>
                <a:spcPts val="0"/>
              </a:spcBef>
              <a:buNone/>
            </a:pPr>
            <a:r>
              <a:rPr lang="en-US" b="1" dirty="0" smtClean="0">
                <a:solidFill>
                  <a:srgbClr val="0070C0"/>
                </a:solidFill>
                <a:latin typeface="Eras Light ITC" panose="020B0402030504020804" pitchFamily="34" charset="0"/>
              </a:rPr>
              <a:t>a. </a:t>
            </a:r>
            <a:r>
              <a:rPr lang="en-US" dirty="0" smtClean="0">
                <a:solidFill>
                  <a:srgbClr val="0070C0"/>
                </a:solidFill>
                <a:latin typeface="Eras Light ITC" panose="020B0402030504020804" pitchFamily="34" charset="0"/>
              </a:rPr>
              <a:t>Describe one procedure that might be used to measure hunger.</a:t>
            </a:r>
          </a:p>
          <a:p>
            <a:pPr marL="45720" indent="0">
              <a:spcBef>
                <a:spcPts val="0"/>
              </a:spcBef>
              <a:buNone/>
            </a:pPr>
            <a:r>
              <a:rPr lang="en-US" b="1" dirty="0" smtClean="0">
                <a:solidFill>
                  <a:srgbClr val="0070C0"/>
                </a:solidFill>
                <a:latin typeface="Eras Light ITC" panose="020B0402030504020804" pitchFamily="34" charset="0"/>
              </a:rPr>
              <a:t>b</a:t>
            </a:r>
            <a:r>
              <a:rPr lang="en-US" b="1" dirty="0">
                <a:solidFill>
                  <a:srgbClr val="0070C0"/>
                </a:solidFill>
                <a:latin typeface="Eras Light ITC" panose="020B0402030504020804" pitchFamily="34" charset="0"/>
              </a:rPr>
              <a:t>. </a:t>
            </a:r>
            <a:r>
              <a:rPr lang="en-US" dirty="0">
                <a:solidFill>
                  <a:srgbClr val="0070C0"/>
                </a:solidFill>
                <a:latin typeface="Eras Light ITC" panose="020B0402030504020804" pitchFamily="34" charset="0"/>
              </a:rPr>
              <a:t>Use the procedure you described in (a) to explain why there may not be a one-to-one </a:t>
            </a:r>
            <a:r>
              <a:rPr lang="en-US" dirty="0" smtClean="0">
                <a:solidFill>
                  <a:srgbClr val="0070C0"/>
                </a:solidFill>
                <a:latin typeface="Eras Light ITC" panose="020B0402030504020804" pitchFamily="34" charset="0"/>
              </a:rPr>
              <a:t>relationship 	between </a:t>
            </a:r>
            <a:r>
              <a:rPr lang="en-US" dirty="0">
                <a:solidFill>
                  <a:srgbClr val="0070C0"/>
                </a:solidFill>
                <a:latin typeface="Eras Light ITC" panose="020B0402030504020804" pitchFamily="34" charset="0"/>
              </a:rPr>
              <a:t>a variable and the procedure used to measure </a:t>
            </a:r>
            <a:r>
              <a:rPr lang="en-US" dirty="0" smtClean="0">
                <a:solidFill>
                  <a:srgbClr val="0070C0"/>
                </a:solidFill>
                <a:latin typeface="Eras Light ITC" panose="020B0402030504020804" pitchFamily="34" charset="0"/>
              </a:rPr>
              <a:t>it.</a:t>
            </a:r>
            <a:endParaRPr lang="en-US" sz="2000" dirty="0" smtClean="0">
              <a:solidFill>
                <a:srgbClr val="0070C0"/>
              </a:solidFill>
              <a:latin typeface="Eras Light ITC" panose="020B0402030504020804" pitchFamily="34" charset="0"/>
            </a:endParaRPr>
          </a:p>
          <a:p>
            <a:pPr marL="45720" indent="0">
              <a:spcBef>
                <a:spcPts val="0"/>
              </a:spcBef>
              <a:buNone/>
            </a:pPr>
            <a:endParaRPr lang="en-US" dirty="0" smtClean="0">
              <a:solidFill>
                <a:srgbClr val="0070C0"/>
              </a:solidFill>
              <a:latin typeface="Eras Light ITC" panose="020B0402030504020804" pitchFamily="34" charset="0"/>
            </a:endParaRPr>
          </a:p>
          <a:p>
            <a:pPr marL="45720" indent="0">
              <a:spcBef>
                <a:spcPts val="0"/>
              </a:spcBef>
              <a:buNone/>
            </a:pPr>
            <a:r>
              <a:rPr lang="en-US" dirty="0" smtClean="0">
                <a:solidFill>
                  <a:srgbClr val="0070C0"/>
                </a:solidFill>
                <a:latin typeface="Eras Light ITC" panose="020B0402030504020804" pitchFamily="34" charset="0"/>
              </a:rPr>
              <a:t>Choose </a:t>
            </a:r>
            <a:r>
              <a:rPr lang="en-US" dirty="0">
                <a:solidFill>
                  <a:srgbClr val="0070C0"/>
                </a:solidFill>
                <a:latin typeface="Eras Light ITC" panose="020B0402030504020804" pitchFamily="34" charset="0"/>
              </a:rPr>
              <a:t>another variable and identify different options for measuring 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362" y="3861717"/>
            <a:ext cx="1741567" cy="11610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287" y="3861717"/>
            <a:ext cx="1723640" cy="12535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447" y="3830538"/>
            <a:ext cx="1284735" cy="1284735"/>
          </a:xfrm>
          <a:prstGeom prst="rect">
            <a:avLst/>
          </a:prstGeom>
        </p:spPr>
      </p:pic>
    </p:spTree>
    <p:extLst>
      <p:ext uri="{BB962C8B-B14F-4D97-AF65-F5344CB8AC3E}">
        <p14:creationId xmlns:p14="http://schemas.microsoft.com/office/powerpoint/2010/main" val="39630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140352" y="1822895"/>
            <a:ext cx="9875520" cy="4154984"/>
          </a:xfrm>
          <a:prstGeom prst="rect">
            <a:avLst/>
          </a:prstGeom>
        </p:spPr>
        <p:txBody>
          <a:bodyPr wrap="square">
            <a:spAutoFit/>
          </a:bodyPr>
          <a:lstStyle/>
          <a:p>
            <a:pPr marL="45720" indent="0" algn="just">
              <a:spcBef>
                <a:spcPts val="0"/>
              </a:spcBef>
              <a:buNone/>
            </a:pPr>
            <a:r>
              <a:rPr lang="en-US" sz="2200" b="1" u="sng" dirty="0" smtClean="0">
                <a:solidFill>
                  <a:srgbClr val="0070C0"/>
                </a:solidFill>
                <a:latin typeface="Eras Light ITC" panose="020B0402030504020804" pitchFamily="34" charset="0"/>
              </a:rPr>
              <a:t>THEORIES AND CONSTRUCTS</a:t>
            </a:r>
          </a:p>
          <a:p>
            <a:pPr marL="45720" algn="just">
              <a:spcBef>
                <a:spcPts val="0"/>
              </a:spcBef>
            </a:pPr>
            <a:r>
              <a:rPr lang="en-US" sz="2200" dirty="0" smtClean="0">
                <a:solidFill>
                  <a:srgbClr val="0070C0"/>
                </a:solidFill>
                <a:latin typeface="Eras Light ITC" panose="020B0402030504020804" pitchFamily="34" charset="0"/>
              </a:rPr>
              <a:t>a.	In </a:t>
            </a:r>
            <a:r>
              <a:rPr lang="en-US" sz="2200" dirty="0">
                <a:solidFill>
                  <a:srgbClr val="0070C0"/>
                </a:solidFill>
                <a:latin typeface="Eras Light ITC" panose="020B0402030504020804" pitchFamily="34" charset="0"/>
              </a:rPr>
              <a:t>the behavioral sciences, </a:t>
            </a:r>
            <a:r>
              <a:rPr lang="en-US" sz="2200" b="1" i="1" dirty="0" smtClean="0">
                <a:solidFill>
                  <a:srgbClr val="0070C0"/>
                </a:solidFill>
                <a:latin typeface="Eras Light ITC" panose="020B0402030504020804" pitchFamily="34" charset="0"/>
              </a:rPr>
              <a:t>THEORIES</a:t>
            </a:r>
            <a:r>
              <a:rPr lang="en-US" sz="2200" dirty="0" smtClean="0">
                <a:solidFill>
                  <a:srgbClr val="0070C0"/>
                </a:solidFill>
                <a:latin typeface="Eras Light ITC" panose="020B0402030504020804" pitchFamily="34" charset="0"/>
              </a:rPr>
              <a:t> </a:t>
            </a:r>
            <a:r>
              <a:rPr lang="en-US" sz="2200" dirty="0">
                <a:solidFill>
                  <a:srgbClr val="0070C0"/>
                </a:solidFill>
                <a:latin typeface="Eras Light ITC" panose="020B0402030504020804" pitchFamily="34" charset="0"/>
              </a:rPr>
              <a:t>are statements about the mechanisms </a:t>
            </a:r>
            <a:r>
              <a:rPr lang="en-US" sz="2200" dirty="0" smtClean="0">
                <a:solidFill>
                  <a:srgbClr val="0070C0"/>
                </a:solidFill>
                <a:latin typeface="Eras Light ITC" panose="020B0402030504020804" pitchFamily="34" charset="0"/>
              </a:rPr>
              <a:t>	underlying 	a </a:t>
            </a:r>
            <a:r>
              <a:rPr lang="en-US" sz="2200" dirty="0">
                <a:solidFill>
                  <a:srgbClr val="0070C0"/>
                </a:solidFill>
                <a:latin typeface="Eras Light ITC" panose="020B0402030504020804" pitchFamily="34" charset="0"/>
              </a:rPr>
              <a:t>particular behavior. Theories help organize and unify different </a:t>
            </a:r>
            <a:r>
              <a:rPr lang="en-US" sz="2200" dirty="0" smtClean="0">
                <a:solidFill>
                  <a:srgbClr val="0070C0"/>
                </a:solidFill>
                <a:latin typeface="Eras Light ITC" panose="020B0402030504020804" pitchFamily="34" charset="0"/>
              </a:rPr>
              <a:t>	observations </a:t>
            </a:r>
            <a:r>
              <a:rPr lang="en-US" sz="2200" dirty="0">
                <a:solidFill>
                  <a:srgbClr val="0070C0"/>
                </a:solidFill>
                <a:latin typeface="Eras Light ITC" panose="020B0402030504020804" pitchFamily="34" charset="0"/>
              </a:rPr>
              <a:t>related to </a:t>
            </a:r>
            <a:r>
              <a:rPr lang="en-US" sz="2200" dirty="0" smtClean="0">
                <a:solidFill>
                  <a:srgbClr val="0070C0"/>
                </a:solidFill>
                <a:latin typeface="Eras Light ITC" panose="020B0402030504020804" pitchFamily="34" charset="0"/>
              </a:rPr>
              <a:t>	the </a:t>
            </a:r>
            <a:r>
              <a:rPr lang="en-US" sz="2200" dirty="0">
                <a:solidFill>
                  <a:srgbClr val="0070C0"/>
                </a:solidFill>
                <a:latin typeface="Eras Light ITC" panose="020B0402030504020804" pitchFamily="34" charset="0"/>
              </a:rPr>
              <a:t>behavior, and good theories generate predictions </a:t>
            </a:r>
            <a:r>
              <a:rPr lang="en-US" sz="2200" dirty="0" smtClean="0">
                <a:solidFill>
                  <a:srgbClr val="0070C0"/>
                </a:solidFill>
                <a:latin typeface="Eras Light ITC" panose="020B0402030504020804" pitchFamily="34" charset="0"/>
              </a:rPr>
              <a:t>	about </a:t>
            </a:r>
            <a:r>
              <a:rPr lang="en-US" sz="2200" dirty="0">
                <a:solidFill>
                  <a:srgbClr val="0070C0"/>
                </a:solidFill>
                <a:latin typeface="Eras Light ITC" panose="020B0402030504020804" pitchFamily="34" charset="0"/>
              </a:rPr>
              <a:t>the </a:t>
            </a:r>
            <a:r>
              <a:rPr lang="en-US" sz="2200" dirty="0" smtClean="0">
                <a:solidFill>
                  <a:srgbClr val="0070C0"/>
                </a:solidFill>
                <a:latin typeface="Eras Light ITC" panose="020B0402030504020804" pitchFamily="34" charset="0"/>
              </a:rPr>
              <a:t>behavior.</a:t>
            </a:r>
          </a:p>
          <a:p>
            <a:pPr marL="45720" algn="just">
              <a:spcBef>
                <a:spcPts val="0"/>
              </a:spcBef>
            </a:pPr>
            <a:r>
              <a:rPr lang="en-US" sz="2200" i="1" dirty="0" smtClean="0">
                <a:solidFill>
                  <a:srgbClr val="0070C0"/>
                </a:solidFill>
                <a:latin typeface="Eras Light ITC" panose="020B0402030504020804" pitchFamily="34" charset="0"/>
              </a:rPr>
              <a:t>b.	</a:t>
            </a:r>
            <a:r>
              <a:rPr lang="en-US" sz="2200" b="1" i="1" dirty="0" smtClean="0">
                <a:solidFill>
                  <a:srgbClr val="0070C0"/>
                </a:solidFill>
                <a:latin typeface="Eras Light ITC" panose="020B0402030504020804" pitchFamily="34" charset="0"/>
              </a:rPr>
              <a:t>CONSTRUCTS</a:t>
            </a:r>
            <a:r>
              <a:rPr lang="en-US" sz="2200" dirty="0" smtClean="0">
                <a:solidFill>
                  <a:srgbClr val="0070C0"/>
                </a:solidFill>
                <a:latin typeface="Eras Light ITC" panose="020B0402030504020804" pitchFamily="34" charset="0"/>
              </a:rPr>
              <a:t> </a:t>
            </a:r>
            <a:r>
              <a:rPr lang="en-US" sz="2200" dirty="0">
                <a:solidFill>
                  <a:srgbClr val="0070C0"/>
                </a:solidFill>
                <a:latin typeface="Eras Light ITC" panose="020B0402030504020804" pitchFamily="34" charset="0"/>
              </a:rPr>
              <a:t>are hypothetical attributes or mechanisms that help explain and </a:t>
            </a:r>
            <a:r>
              <a:rPr lang="en-US" sz="2200" dirty="0" smtClean="0">
                <a:solidFill>
                  <a:srgbClr val="0070C0"/>
                </a:solidFill>
                <a:latin typeface="Eras Light ITC" panose="020B0402030504020804" pitchFamily="34" charset="0"/>
              </a:rPr>
              <a:t>	predict 	behavior </a:t>
            </a:r>
            <a:r>
              <a:rPr lang="en-US" sz="2200" dirty="0">
                <a:solidFill>
                  <a:srgbClr val="0070C0"/>
                </a:solidFill>
                <a:latin typeface="Eras Light ITC" panose="020B0402030504020804" pitchFamily="34" charset="0"/>
              </a:rPr>
              <a:t>in a theory.</a:t>
            </a:r>
          </a:p>
          <a:p>
            <a:pPr marL="45720" indent="0" algn="just">
              <a:spcBef>
                <a:spcPts val="0"/>
              </a:spcBef>
              <a:buNone/>
            </a:pPr>
            <a:endParaRPr lang="en-US" sz="2200" spc="300" dirty="0">
              <a:solidFill>
                <a:srgbClr val="0070C0"/>
              </a:solidFill>
              <a:latin typeface="Eras Light ITC" panose="020B0402030504020804" pitchFamily="34" charset="0"/>
            </a:endParaRPr>
          </a:p>
          <a:p>
            <a:pPr marL="45720" indent="0" algn="ctr">
              <a:spcBef>
                <a:spcPts val="0"/>
              </a:spcBef>
              <a:buNone/>
            </a:pPr>
            <a:r>
              <a:rPr lang="en-US" sz="2200" i="1" spc="300" dirty="0">
                <a:solidFill>
                  <a:srgbClr val="0070C0"/>
                </a:solidFill>
                <a:latin typeface="Eras Light ITC" panose="020B0402030504020804" pitchFamily="34" charset="0"/>
              </a:rPr>
              <a:t>Although </a:t>
            </a:r>
            <a:r>
              <a:rPr lang="en-US" sz="2200" b="1" i="1" spc="300" dirty="0">
                <a:solidFill>
                  <a:srgbClr val="00B050"/>
                </a:solidFill>
                <a:latin typeface="Eras Light ITC" panose="020B0402030504020804" pitchFamily="34" charset="0"/>
              </a:rPr>
              <a:t>constructs are hypothetical and intangible</a:t>
            </a:r>
            <a:r>
              <a:rPr lang="en-US" sz="2200" i="1" spc="300" dirty="0">
                <a:solidFill>
                  <a:srgbClr val="0070C0"/>
                </a:solidFill>
                <a:latin typeface="Eras Light ITC" panose="020B0402030504020804" pitchFamily="34" charset="0"/>
              </a:rPr>
              <a:t>, they play </a:t>
            </a:r>
            <a:r>
              <a:rPr lang="en-US" sz="2200" i="1" spc="300" dirty="0" smtClean="0">
                <a:solidFill>
                  <a:srgbClr val="0070C0"/>
                </a:solidFill>
                <a:latin typeface="Eras Light ITC" panose="020B0402030504020804" pitchFamily="34" charset="0"/>
              </a:rPr>
              <a:t>very important </a:t>
            </a:r>
            <a:r>
              <a:rPr lang="en-US" sz="2200" i="1" spc="300" dirty="0">
                <a:solidFill>
                  <a:srgbClr val="0070C0"/>
                </a:solidFill>
                <a:latin typeface="Eras Light ITC" panose="020B0402030504020804" pitchFamily="34" charset="0"/>
              </a:rPr>
              <a:t>roles in behavioral theories. In many theories, constructs </a:t>
            </a:r>
            <a:r>
              <a:rPr lang="en-US" sz="2200" b="1" i="1" spc="300" dirty="0">
                <a:solidFill>
                  <a:srgbClr val="00B050"/>
                </a:solidFill>
                <a:latin typeface="Eras Light ITC" panose="020B0402030504020804" pitchFamily="34" charset="0"/>
              </a:rPr>
              <a:t>can be influenced by external stimuli </a:t>
            </a:r>
            <a:r>
              <a:rPr lang="en-US" sz="2200" i="1" spc="300" dirty="0">
                <a:solidFill>
                  <a:srgbClr val="0070C0"/>
                </a:solidFill>
                <a:latin typeface="Eras Light ITC" panose="020B0402030504020804" pitchFamily="34" charset="0"/>
              </a:rPr>
              <a:t>and, in turn, </a:t>
            </a:r>
            <a:r>
              <a:rPr lang="en-US" sz="2200" b="1" i="1" spc="300" dirty="0">
                <a:solidFill>
                  <a:srgbClr val="00B050"/>
                </a:solidFill>
                <a:latin typeface="Eras Light ITC" panose="020B0402030504020804" pitchFamily="34" charset="0"/>
              </a:rPr>
              <a:t>can influence external behaviors</a:t>
            </a:r>
            <a:r>
              <a:rPr lang="en-US" sz="2200" i="1" spc="300" dirty="0">
                <a:solidFill>
                  <a:srgbClr val="0070C0"/>
                </a:solidFill>
                <a:latin typeface="Eras Light ITC" panose="020B0402030504020804" pitchFamily="34" charset="0"/>
              </a:rPr>
              <a:t>.</a:t>
            </a:r>
          </a:p>
        </p:txBody>
      </p:sp>
      <p:sp>
        <p:nvSpPr>
          <p:cNvPr id="11" name="Title 1"/>
          <p:cNvSpPr txBox="1">
            <a:spLocks/>
          </p:cNvSpPr>
          <p:nvPr/>
        </p:nvSpPr>
        <p:spPr>
          <a:xfrm>
            <a:off x="1678362" y="601729"/>
            <a:ext cx="8799490"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CONSTRUCT AND OPERATIONAL DEFINITIONS</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Tree>
    <p:extLst>
      <p:ext uri="{BB962C8B-B14F-4D97-AF65-F5344CB8AC3E}">
        <p14:creationId xmlns:p14="http://schemas.microsoft.com/office/powerpoint/2010/main" val="285762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CONSTRUCT AND OPERATIONAL DEFINITIONS (2) </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5" name="Rectangle 4"/>
          <p:cNvSpPr/>
          <p:nvPr/>
        </p:nvSpPr>
        <p:spPr>
          <a:xfrm>
            <a:off x="1255508" y="1811189"/>
            <a:ext cx="9645206" cy="4093428"/>
          </a:xfrm>
          <a:prstGeom prst="rect">
            <a:avLst/>
          </a:prstGeom>
        </p:spPr>
        <p:txBody>
          <a:bodyPr wrap="square">
            <a:spAutoFit/>
          </a:bodyPr>
          <a:lstStyle/>
          <a:p>
            <a:pPr marL="45720" indent="0" algn="ctr">
              <a:spcBef>
                <a:spcPts val="0"/>
              </a:spcBef>
              <a:buNone/>
            </a:pPr>
            <a:r>
              <a:rPr lang="en-US" sz="2000" b="1" spc="300" dirty="0" smtClean="0">
                <a:solidFill>
                  <a:srgbClr val="0070C0"/>
                </a:solidFill>
                <a:latin typeface="Eras Light ITC" panose="020B0402030504020804" pitchFamily="34" charset="0"/>
              </a:rPr>
              <a:t>OPERATIONAL DEFINITIONS</a:t>
            </a:r>
          </a:p>
          <a:p>
            <a:pPr marL="45720" indent="0" algn="ctr">
              <a:spcBef>
                <a:spcPts val="0"/>
              </a:spcBef>
              <a:buNone/>
            </a:pPr>
            <a:r>
              <a:rPr lang="en-US" sz="2000" dirty="0" smtClean="0">
                <a:solidFill>
                  <a:srgbClr val="0070C0"/>
                </a:solidFill>
                <a:latin typeface="Eras Light ITC" panose="020B0402030504020804" pitchFamily="34" charset="0"/>
              </a:rPr>
              <a:t>An </a:t>
            </a:r>
            <a:r>
              <a:rPr lang="en-US" sz="2000" b="1" i="1" dirty="0">
                <a:solidFill>
                  <a:srgbClr val="00B050"/>
                </a:solidFill>
                <a:latin typeface="Eras Light ITC" panose="020B0402030504020804" pitchFamily="34" charset="0"/>
              </a:rPr>
              <a:t>operational definition </a:t>
            </a:r>
            <a:r>
              <a:rPr lang="en-US" sz="2000" dirty="0">
                <a:solidFill>
                  <a:srgbClr val="0070C0"/>
                </a:solidFill>
                <a:latin typeface="Eras Light ITC" panose="020B0402030504020804" pitchFamily="34" charset="0"/>
              </a:rPr>
              <a:t>is a </a:t>
            </a:r>
            <a:r>
              <a:rPr lang="en-US" sz="2000" b="1" i="1" dirty="0">
                <a:solidFill>
                  <a:srgbClr val="00B050"/>
                </a:solidFill>
                <a:latin typeface="Eras Light ITC" panose="020B0402030504020804" pitchFamily="34" charset="0"/>
              </a:rPr>
              <a:t>procedure for measuring and </a:t>
            </a:r>
            <a:r>
              <a:rPr lang="en-US" sz="2000" b="1" i="1" dirty="0" smtClean="0">
                <a:solidFill>
                  <a:srgbClr val="00B050"/>
                </a:solidFill>
                <a:latin typeface="Eras Light ITC" panose="020B0402030504020804" pitchFamily="34" charset="0"/>
              </a:rPr>
              <a:t>defining </a:t>
            </a:r>
            <a:r>
              <a:rPr lang="en-US" sz="2000" b="1" i="1" dirty="0">
                <a:solidFill>
                  <a:srgbClr val="00B050"/>
                </a:solidFill>
                <a:latin typeface="Eras Light ITC" panose="020B0402030504020804" pitchFamily="34" charset="0"/>
              </a:rPr>
              <a:t>a construct</a:t>
            </a:r>
            <a:r>
              <a:rPr lang="en-US" sz="2000" dirty="0">
                <a:solidFill>
                  <a:srgbClr val="0070C0"/>
                </a:solidFill>
                <a:latin typeface="Eras Light ITC" panose="020B0402030504020804" pitchFamily="34" charset="0"/>
              </a:rPr>
              <a:t>. An operational definition specifies a measurement procedure (a set of operations) for measuring an external, observable behavior, and uses the resulting measurements as a definition and a measurement of the hypothetical construct.</a:t>
            </a:r>
          </a:p>
          <a:p>
            <a:pPr marL="45720" indent="0" algn="ctr">
              <a:spcBef>
                <a:spcPts val="0"/>
              </a:spcBef>
              <a:buNone/>
            </a:pPr>
            <a:endParaRPr lang="en-US" sz="2000" spc="300" dirty="0">
              <a:solidFill>
                <a:srgbClr val="0070C0"/>
              </a:solidFill>
              <a:latin typeface="Eras Light ITC" panose="020B0402030504020804" pitchFamily="34" charset="0"/>
            </a:endParaRPr>
          </a:p>
          <a:p>
            <a:pPr marL="45720" indent="0" algn="ctr">
              <a:spcBef>
                <a:spcPts val="0"/>
              </a:spcBef>
              <a:buNone/>
            </a:pPr>
            <a:r>
              <a:rPr lang="en-US" sz="2000" b="1" spc="300" dirty="0" smtClean="0">
                <a:solidFill>
                  <a:srgbClr val="0070C0"/>
                </a:solidFill>
                <a:latin typeface="Eras Light ITC" panose="020B0402030504020804" pitchFamily="34" charset="0"/>
              </a:rPr>
              <a:t>USING OF OPERATIONAL DEFINITIONS</a:t>
            </a:r>
          </a:p>
          <a:p>
            <a:pPr marL="45720" indent="0" algn="ctr">
              <a:spcBef>
                <a:spcPts val="0"/>
              </a:spcBef>
              <a:buNone/>
            </a:pPr>
            <a:r>
              <a:rPr lang="en-US" sz="2000" dirty="0" smtClean="0">
                <a:solidFill>
                  <a:srgbClr val="0070C0"/>
                </a:solidFill>
                <a:latin typeface="Eras Light ITC" panose="020B0402030504020804" pitchFamily="34" charset="0"/>
              </a:rPr>
              <a:t>You </a:t>
            </a:r>
            <a:r>
              <a:rPr lang="en-US" sz="2000" dirty="0">
                <a:solidFill>
                  <a:srgbClr val="0070C0"/>
                </a:solidFill>
                <a:latin typeface="Eras Light ITC" panose="020B0402030504020804" pitchFamily="34" charset="0"/>
              </a:rPr>
              <a:t>must use operational definitions </a:t>
            </a:r>
            <a:r>
              <a:rPr lang="en-US" sz="2000" b="1" i="1" dirty="0">
                <a:solidFill>
                  <a:srgbClr val="00B050"/>
                </a:solidFill>
                <a:latin typeface="Eras Light ITC" panose="020B0402030504020804" pitchFamily="34" charset="0"/>
              </a:rPr>
              <a:t>to define and measure the variables</a:t>
            </a:r>
            <a:r>
              <a:rPr lang="en-US" sz="2000" dirty="0">
                <a:solidFill>
                  <a:srgbClr val="0070C0"/>
                </a:solidFill>
                <a:latin typeface="Eras Light ITC" panose="020B0402030504020804" pitchFamily="34" charset="0"/>
              </a:rPr>
              <a:t>. Usually, however, this </a:t>
            </a:r>
            <a:r>
              <a:rPr lang="en-US" sz="2000" b="1" i="1" dirty="0">
                <a:solidFill>
                  <a:srgbClr val="FF0000"/>
                </a:solidFill>
                <a:latin typeface="Eras Light ITC" panose="020B0402030504020804" pitchFamily="34" charset="0"/>
              </a:rPr>
              <a:t>does not mean creating your own operational definition</a:t>
            </a:r>
            <a:r>
              <a:rPr lang="en-US" sz="2000" dirty="0">
                <a:solidFill>
                  <a:srgbClr val="0070C0"/>
                </a:solidFill>
                <a:latin typeface="Eras Light ITC" panose="020B0402030504020804" pitchFamily="34" charset="0"/>
              </a:rPr>
              <a:t>. The best method of determining how a variable should be measured is to </a:t>
            </a:r>
            <a:r>
              <a:rPr lang="en-US" sz="2000" b="1" i="1" dirty="0">
                <a:solidFill>
                  <a:srgbClr val="00B050"/>
                </a:solidFill>
                <a:latin typeface="Eras Light ITC" panose="020B0402030504020804" pitchFamily="34" charset="0"/>
              </a:rPr>
              <a:t>consult previous research </a:t>
            </a:r>
            <a:r>
              <a:rPr lang="en-US" sz="2000" dirty="0">
                <a:solidFill>
                  <a:srgbClr val="0070C0"/>
                </a:solidFill>
                <a:latin typeface="Eras Light ITC" panose="020B0402030504020804" pitchFamily="34" charset="0"/>
              </a:rPr>
              <a:t>involving the same variable. Whether or not the variable is an operationally defined construct, reports of previous research describe in detail how each variable is defined and measured.</a:t>
            </a:r>
          </a:p>
        </p:txBody>
      </p:sp>
    </p:spTree>
    <p:extLst>
      <p:ext uri="{BB962C8B-B14F-4D97-AF65-F5344CB8AC3E}">
        <p14:creationId xmlns:p14="http://schemas.microsoft.com/office/powerpoint/2010/main" val="74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Validity and reliability of measurement</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5" name="Rectangle 4"/>
          <p:cNvSpPr/>
          <p:nvPr/>
        </p:nvSpPr>
        <p:spPr>
          <a:xfrm>
            <a:off x="1255508" y="1783007"/>
            <a:ext cx="9645206" cy="3139321"/>
          </a:xfrm>
          <a:prstGeom prst="rect">
            <a:avLst/>
          </a:prstGeom>
        </p:spPr>
        <p:txBody>
          <a:bodyPr wrap="square">
            <a:spAutoFit/>
          </a:bodyPr>
          <a:lstStyle/>
          <a:p>
            <a:pPr marL="45720" indent="0" algn="ctr">
              <a:spcBef>
                <a:spcPts val="0"/>
              </a:spcBef>
              <a:buNone/>
            </a:pPr>
            <a:r>
              <a:rPr lang="en-US" sz="2200" b="1" i="1" spc="300" dirty="0" smtClean="0">
                <a:solidFill>
                  <a:srgbClr val="0070C0"/>
                </a:solidFill>
                <a:latin typeface="Eras Light ITC" panose="020B0402030504020804" pitchFamily="34" charset="0"/>
              </a:rPr>
              <a:t>THE VALIDITY </a:t>
            </a:r>
            <a:r>
              <a:rPr lang="en-US" sz="2200" spc="300" dirty="0" smtClean="0">
                <a:solidFill>
                  <a:srgbClr val="0070C0"/>
                </a:solidFill>
                <a:latin typeface="Eras Light ITC" panose="020B0402030504020804" pitchFamily="34" charset="0"/>
              </a:rPr>
              <a:t>of </a:t>
            </a:r>
            <a:r>
              <a:rPr lang="en-US" sz="2200" spc="300" dirty="0">
                <a:solidFill>
                  <a:srgbClr val="0070C0"/>
                </a:solidFill>
                <a:latin typeface="Eras Light ITC" panose="020B0402030504020804" pitchFamily="34" charset="0"/>
              </a:rPr>
              <a:t>a measurement procedure is </a:t>
            </a:r>
            <a:r>
              <a:rPr lang="en-US" sz="2200" b="1" i="1" spc="300" dirty="0">
                <a:solidFill>
                  <a:srgbClr val="00B050"/>
                </a:solidFill>
                <a:latin typeface="Eras Light ITC" panose="020B0402030504020804" pitchFamily="34" charset="0"/>
              </a:rPr>
              <a:t>the degree </a:t>
            </a:r>
            <a:r>
              <a:rPr lang="en-US" sz="2200" spc="300" dirty="0">
                <a:solidFill>
                  <a:srgbClr val="0070C0"/>
                </a:solidFill>
                <a:latin typeface="Eras Light ITC" panose="020B0402030504020804" pitchFamily="34" charset="0"/>
              </a:rPr>
              <a:t>to which the </a:t>
            </a:r>
            <a:r>
              <a:rPr lang="en-US" sz="2200" b="1" i="1" spc="300" dirty="0">
                <a:solidFill>
                  <a:srgbClr val="00B050"/>
                </a:solidFill>
                <a:latin typeface="Eras Light ITC" panose="020B0402030504020804" pitchFamily="34" charset="0"/>
              </a:rPr>
              <a:t>measurement process measures the variable that it claims to measure</a:t>
            </a:r>
            <a:r>
              <a:rPr lang="en-US" sz="2200" spc="300" dirty="0">
                <a:solidFill>
                  <a:srgbClr val="0070C0"/>
                </a:solidFill>
                <a:latin typeface="Eras Light ITC" panose="020B0402030504020804" pitchFamily="34" charset="0"/>
              </a:rPr>
              <a:t>.</a:t>
            </a:r>
          </a:p>
          <a:p>
            <a:pPr marL="45720" indent="0" algn="ctr">
              <a:spcBef>
                <a:spcPts val="0"/>
              </a:spcBef>
              <a:buNone/>
            </a:pPr>
            <a:endParaRPr lang="en-US" sz="2200" spc="300" dirty="0">
              <a:solidFill>
                <a:srgbClr val="0070C0"/>
              </a:solidFill>
              <a:latin typeface="Eras Light ITC" panose="020B0402030504020804" pitchFamily="34" charset="0"/>
            </a:endParaRPr>
          </a:p>
          <a:p>
            <a:pPr marL="45720" indent="0" algn="ctr">
              <a:spcBef>
                <a:spcPts val="0"/>
              </a:spcBef>
              <a:buNone/>
            </a:pPr>
            <a:r>
              <a:rPr lang="en-US" sz="2200" b="1" i="1" spc="300" dirty="0" smtClean="0">
                <a:solidFill>
                  <a:srgbClr val="0070C0"/>
                </a:solidFill>
                <a:latin typeface="Eras Light ITC" panose="020B0402030504020804" pitchFamily="34" charset="0"/>
              </a:rPr>
              <a:t>THE RELIABILITY </a:t>
            </a:r>
            <a:r>
              <a:rPr lang="en-US" sz="2200" spc="300" dirty="0" smtClean="0">
                <a:solidFill>
                  <a:srgbClr val="0070C0"/>
                </a:solidFill>
                <a:latin typeface="Eras Light ITC" panose="020B0402030504020804" pitchFamily="34" charset="0"/>
              </a:rPr>
              <a:t>of </a:t>
            </a:r>
            <a:r>
              <a:rPr lang="en-US" sz="2200" spc="300" dirty="0">
                <a:solidFill>
                  <a:srgbClr val="0070C0"/>
                </a:solidFill>
                <a:latin typeface="Eras Light ITC" panose="020B0402030504020804" pitchFamily="34" charset="0"/>
              </a:rPr>
              <a:t>a measurement procedure is the </a:t>
            </a:r>
            <a:r>
              <a:rPr lang="en-US" sz="2200" b="1" i="1" spc="300" dirty="0">
                <a:solidFill>
                  <a:srgbClr val="00B050"/>
                </a:solidFill>
                <a:latin typeface="Eras Light ITC" panose="020B0402030504020804" pitchFamily="34" charset="0"/>
              </a:rPr>
              <a:t>stability or consistency of the measurement</a:t>
            </a:r>
            <a:r>
              <a:rPr lang="en-US" sz="2200" spc="300" dirty="0">
                <a:solidFill>
                  <a:srgbClr val="0070C0"/>
                </a:solidFill>
                <a:latin typeface="Eras Light ITC" panose="020B0402030504020804" pitchFamily="34" charset="0"/>
              </a:rPr>
              <a:t>. If the same individuals are measured under the same conditions, a reliable measurement procedure produces identical (or nearly identical) measurements.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271" y="5172605"/>
            <a:ext cx="1747336" cy="13105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672" y="5157035"/>
            <a:ext cx="2335299" cy="13183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843" y="5338794"/>
            <a:ext cx="1055529" cy="978124"/>
          </a:xfrm>
          <a:prstGeom prst="rect">
            <a:avLst/>
          </a:prstGeom>
        </p:spPr>
      </p:pic>
    </p:spTree>
    <p:extLst>
      <p:ext uri="{BB962C8B-B14F-4D97-AF65-F5344CB8AC3E}">
        <p14:creationId xmlns:p14="http://schemas.microsoft.com/office/powerpoint/2010/main" val="395447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 Several Methods for Assessing The Validity of Measurement</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5" name="Rectangle 4"/>
          <p:cNvSpPr/>
          <p:nvPr/>
        </p:nvSpPr>
        <p:spPr>
          <a:xfrm>
            <a:off x="1255507" y="1963597"/>
            <a:ext cx="9645206" cy="1077218"/>
          </a:xfrm>
          <a:prstGeom prst="rect">
            <a:avLst/>
          </a:prstGeom>
        </p:spPr>
        <p:txBody>
          <a:bodyPr wrap="square">
            <a:spAutoFit/>
          </a:bodyPr>
          <a:lstStyle/>
          <a:p>
            <a:pPr marL="45720" algn="just">
              <a:spcBef>
                <a:spcPts val="0"/>
              </a:spcBef>
            </a:pPr>
            <a:r>
              <a:rPr lang="en-US" sz="1600" b="1" spc="300" dirty="0" smtClean="0">
                <a:solidFill>
                  <a:srgbClr val="0070C0"/>
                </a:solidFill>
                <a:latin typeface="Eras Light ITC" panose="020B0402030504020804" pitchFamily="34" charset="0"/>
              </a:rPr>
              <a:t>a.</a:t>
            </a:r>
            <a:r>
              <a:rPr lang="en-US" sz="1600" spc="300" dirty="0" smtClean="0">
                <a:solidFill>
                  <a:srgbClr val="0070C0"/>
                </a:solidFill>
                <a:latin typeface="Eras Light ITC" panose="020B0402030504020804" pitchFamily="34" charset="0"/>
              </a:rPr>
              <a:t>	</a:t>
            </a:r>
            <a:r>
              <a:rPr lang="en-US" sz="1600" b="1" spc="300" dirty="0" smtClean="0">
                <a:solidFill>
                  <a:srgbClr val="0070C0"/>
                </a:solidFill>
                <a:latin typeface="Eras Light ITC" panose="020B0402030504020804" pitchFamily="34" charset="0"/>
              </a:rPr>
              <a:t>FACE VALIDITY </a:t>
            </a:r>
            <a:r>
              <a:rPr lang="en-US" sz="1600" spc="300" dirty="0" smtClean="0">
                <a:solidFill>
                  <a:srgbClr val="0070C0"/>
                </a:solidFill>
                <a:latin typeface="Eras Light ITC" panose="020B0402030504020804" pitchFamily="34" charset="0"/>
              </a:rPr>
              <a:t>is </a:t>
            </a:r>
            <a:r>
              <a:rPr lang="en-US" sz="1600" spc="300" dirty="0">
                <a:solidFill>
                  <a:srgbClr val="0070C0"/>
                </a:solidFill>
                <a:latin typeface="Eras Light ITC" panose="020B0402030504020804" pitchFamily="34" charset="0"/>
              </a:rPr>
              <a:t>an </a:t>
            </a:r>
            <a:r>
              <a:rPr lang="en-US" sz="1600" b="1" i="1" spc="300" dirty="0">
                <a:solidFill>
                  <a:srgbClr val="00B050"/>
                </a:solidFill>
                <a:latin typeface="Eras Light ITC" panose="020B0402030504020804" pitchFamily="34" charset="0"/>
              </a:rPr>
              <a:t>unscientific form of validity </a:t>
            </a:r>
            <a:r>
              <a:rPr lang="en-US" sz="1600" spc="300" dirty="0">
                <a:solidFill>
                  <a:srgbClr val="0070C0"/>
                </a:solidFill>
                <a:latin typeface="Eras Light ITC" panose="020B0402030504020804" pitchFamily="34" charset="0"/>
              </a:rPr>
              <a:t>demonstrated when a </a:t>
            </a:r>
            <a:r>
              <a:rPr lang="en-US" sz="1600" spc="300" dirty="0" smtClean="0">
                <a:solidFill>
                  <a:srgbClr val="0070C0"/>
                </a:solidFill>
                <a:latin typeface="Eras Light ITC" panose="020B0402030504020804" pitchFamily="34" charset="0"/>
              </a:rPr>
              <a:t>	measurement </a:t>
            </a:r>
            <a:r>
              <a:rPr lang="en-US" sz="1600" spc="300" dirty="0">
                <a:solidFill>
                  <a:srgbClr val="0070C0"/>
                </a:solidFill>
                <a:latin typeface="Eras Light ITC" panose="020B0402030504020804" pitchFamily="34" charset="0"/>
              </a:rPr>
              <a:t>procedure superficially appears to measure what it claims to </a:t>
            </a:r>
            <a:r>
              <a:rPr lang="en-US" sz="1600" spc="300" dirty="0" smtClean="0">
                <a:solidFill>
                  <a:srgbClr val="0070C0"/>
                </a:solidFill>
                <a:latin typeface="Eras Light ITC" panose="020B0402030504020804" pitchFamily="34" charset="0"/>
              </a:rPr>
              <a:t>	measure</a:t>
            </a:r>
            <a:r>
              <a:rPr lang="en-US" sz="1600" spc="300" dirty="0">
                <a:solidFill>
                  <a:srgbClr val="0070C0"/>
                </a:solidFill>
                <a:latin typeface="Eras Light ITC" panose="020B0402030504020804" pitchFamily="34" charset="0"/>
              </a:rPr>
              <a:t>. Face validity is based on </a:t>
            </a:r>
            <a:r>
              <a:rPr lang="en-US" sz="1600" b="1" i="1" spc="300" dirty="0">
                <a:solidFill>
                  <a:srgbClr val="FF0000"/>
                </a:solidFill>
                <a:latin typeface="Eras Light ITC" panose="020B0402030504020804" pitchFamily="34" charset="0"/>
              </a:rPr>
              <a:t>subjective judgment </a:t>
            </a:r>
            <a:r>
              <a:rPr lang="en-US" sz="1600" spc="300" dirty="0">
                <a:solidFill>
                  <a:srgbClr val="0070C0"/>
                </a:solidFill>
                <a:latin typeface="Eras Light ITC" panose="020B0402030504020804" pitchFamily="34" charset="0"/>
              </a:rPr>
              <a:t>and is </a:t>
            </a:r>
            <a:r>
              <a:rPr lang="en-US" sz="1600" b="1" i="1" spc="300" dirty="0">
                <a:solidFill>
                  <a:srgbClr val="FF0000"/>
                </a:solidFill>
                <a:latin typeface="Eras Light ITC" panose="020B0402030504020804" pitchFamily="34" charset="0"/>
              </a:rPr>
              <a:t>difficult to </a:t>
            </a:r>
            <a:r>
              <a:rPr lang="en-US" sz="1600" b="1" i="1" spc="300" dirty="0" smtClean="0">
                <a:solidFill>
                  <a:srgbClr val="FF0000"/>
                </a:solidFill>
                <a:latin typeface="Eras Light ITC" panose="020B0402030504020804" pitchFamily="34" charset="0"/>
              </a:rPr>
              <a:t>	quantify</a:t>
            </a:r>
            <a:r>
              <a:rPr lang="en-US" sz="1600" spc="300" dirty="0" smtClean="0">
                <a:solidFill>
                  <a:srgbClr val="0070C0"/>
                </a:solidFill>
                <a:latin typeface="Eras Light ITC" panose="020B0402030504020804" pitchFamily="34" charset="0"/>
              </a:rPr>
              <a:t>.</a:t>
            </a:r>
            <a:endParaRPr lang="en-US" sz="1600" spc="300" dirty="0">
              <a:solidFill>
                <a:srgbClr val="0070C0"/>
              </a:solidFill>
              <a:latin typeface="Eras Light ITC" panose="020B0402030504020804" pitchFamily="34" charset="0"/>
            </a:endParaRPr>
          </a:p>
        </p:txBody>
      </p:sp>
      <p:sp>
        <p:nvSpPr>
          <p:cNvPr id="2" name="Rectangle 1"/>
          <p:cNvSpPr/>
          <p:nvPr/>
        </p:nvSpPr>
        <p:spPr>
          <a:xfrm>
            <a:off x="1197929" y="3307508"/>
            <a:ext cx="9760363" cy="2800767"/>
          </a:xfrm>
          <a:prstGeom prst="rect">
            <a:avLst/>
          </a:prstGeom>
        </p:spPr>
        <p:txBody>
          <a:bodyPr wrap="square">
            <a:spAutoFit/>
          </a:bodyPr>
          <a:lstStyle/>
          <a:p>
            <a:pPr marL="45720" algn="just">
              <a:spcBef>
                <a:spcPts val="0"/>
              </a:spcBef>
            </a:pPr>
            <a:r>
              <a:rPr lang="en-US" sz="1600" b="1" spc="300" dirty="0" smtClean="0">
                <a:solidFill>
                  <a:srgbClr val="0070C0"/>
                </a:solidFill>
                <a:latin typeface="Eras Light ITC" panose="020B0402030504020804" pitchFamily="34" charset="0"/>
              </a:rPr>
              <a:t>b.	CONCURRENT VALIDITY </a:t>
            </a:r>
            <a:r>
              <a:rPr lang="en-US" sz="1600" spc="300" dirty="0" smtClean="0">
                <a:solidFill>
                  <a:srgbClr val="0070C0"/>
                </a:solidFill>
                <a:latin typeface="Eras Light ITC" panose="020B0402030504020804" pitchFamily="34" charset="0"/>
              </a:rPr>
              <a:t>is </a:t>
            </a:r>
            <a:r>
              <a:rPr lang="en-US" sz="1600" spc="300" dirty="0">
                <a:solidFill>
                  <a:srgbClr val="0070C0"/>
                </a:solidFill>
                <a:latin typeface="Eras Light ITC" panose="020B0402030504020804" pitchFamily="34" charset="0"/>
              </a:rPr>
              <a:t>demonstrated when </a:t>
            </a:r>
            <a:r>
              <a:rPr lang="en-US" sz="1600" b="1" i="1" spc="300" dirty="0">
                <a:solidFill>
                  <a:srgbClr val="00B050"/>
                </a:solidFill>
                <a:latin typeface="Eras Light ITC" panose="020B0402030504020804" pitchFamily="34" charset="0"/>
              </a:rPr>
              <a:t>scores obtained from a </a:t>
            </a:r>
            <a:r>
              <a:rPr lang="en-US" sz="1600" b="1" i="1" spc="300" dirty="0" smtClean="0">
                <a:solidFill>
                  <a:srgbClr val="00B050"/>
                </a:solidFill>
                <a:latin typeface="Eras Light ITC" panose="020B0402030504020804" pitchFamily="34" charset="0"/>
              </a:rPr>
              <a:t>new 	measure</a:t>
            </a:r>
            <a:r>
              <a:rPr lang="en-US" sz="1600" spc="300" dirty="0" smtClean="0">
                <a:solidFill>
                  <a:srgbClr val="0070C0"/>
                </a:solidFill>
                <a:latin typeface="Eras Light ITC" panose="020B0402030504020804" pitchFamily="34" charset="0"/>
              </a:rPr>
              <a:t> </a:t>
            </a:r>
            <a:r>
              <a:rPr lang="en-US" sz="1600" spc="300" dirty="0">
                <a:solidFill>
                  <a:srgbClr val="0070C0"/>
                </a:solidFill>
                <a:latin typeface="Eras Light ITC" panose="020B0402030504020804" pitchFamily="34" charset="0"/>
              </a:rPr>
              <a:t>are </a:t>
            </a:r>
            <a:r>
              <a:rPr lang="en-US" sz="1600" b="1" i="1" spc="300" dirty="0">
                <a:solidFill>
                  <a:srgbClr val="00B050"/>
                </a:solidFill>
                <a:latin typeface="Eras Light ITC" panose="020B0402030504020804" pitchFamily="34" charset="0"/>
              </a:rPr>
              <a:t>directly related</a:t>
            </a:r>
            <a:r>
              <a:rPr lang="en-US" sz="1600" spc="300" dirty="0">
                <a:solidFill>
                  <a:srgbClr val="0070C0"/>
                </a:solidFill>
                <a:latin typeface="Eras Light ITC" panose="020B0402030504020804" pitchFamily="34" charset="0"/>
              </a:rPr>
              <a:t> to </a:t>
            </a:r>
            <a:r>
              <a:rPr lang="en-US" sz="1600" b="1" i="1" spc="300" dirty="0">
                <a:solidFill>
                  <a:srgbClr val="00B050"/>
                </a:solidFill>
                <a:latin typeface="Eras Light ITC" panose="020B0402030504020804" pitchFamily="34" charset="0"/>
              </a:rPr>
              <a:t>scores obtained from an </a:t>
            </a:r>
            <a:r>
              <a:rPr lang="en-US" sz="1600" b="1" i="1" spc="300" dirty="0" smtClean="0">
                <a:solidFill>
                  <a:srgbClr val="00B050"/>
                </a:solidFill>
                <a:latin typeface="Eras Light ITC" panose="020B0402030504020804" pitchFamily="34" charset="0"/>
              </a:rPr>
              <a:t>established 	measure</a:t>
            </a:r>
            <a:r>
              <a:rPr lang="en-US" sz="1600" spc="300" dirty="0" smtClean="0">
                <a:solidFill>
                  <a:srgbClr val="0070C0"/>
                </a:solidFill>
                <a:latin typeface="Eras Light ITC" panose="020B0402030504020804" pitchFamily="34" charset="0"/>
              </a:rPr>
              <a:t> of </a:t>
            </a:r>
            <a:r>
              <a:rPr lang="en-US" sz="1600" spc="300" dirty="0">
                <a:solidFill>
                  <a:srgbClr val="0070C0"/>
                </a:solidFill>
                <a:latin typeface="Eras Light ITC" panose="020B0402030504020804" pitchFamily="34" charset="0"/>
              </a:rPr>
              <a:t>the same variable. </a:t>
            </a:r>
            <a:r>
              <a:rPr lang="en-US" sz="1600" b="1" i="1" spc="300" dirty="0">
                <a:solidFill>
                  <a:srgbClr val="0070C0"/>
                </a:solidFill>
                <a:latin typeface="Eras Light ITC" panose="020B0402030504020804" pitchFamily="34" charset="0"/>
              </a:rPr>
              <a:t>Consistency of a relationship </a:t>
            </a:r>
            <a:r>
              <a:rPr lang="en-US" sz="1600" spc="300" dirty="0">
                <a:solidFill>
                  <a:srgbClr val="0070C0"/>
                </a:solidFill>
                <a:latin typeface="Eras Light ITC" panose="020B0402030504020804" pitchFamily="34" charset="0"/>
              </a:rPr>
              <a:t>is </a:t>
            </a:r>
            <a:r>
              <a:rPr lang="en-US" sz="1600" spc="300" dirty="0" smtClean="0">
                <a:solidFill>
                  <a:srgbClr val="0070C0"/>
                </a:solidFill>
                <a:latin typeface="Eras Light ITC" panose="020B0402030504020804" pitchFamily="34" charset="0"/>
              </a:rPr>
              <a:t>established 	by </a:t>
            </a:r>
            <a:r>
              <a:rPr lang="en-US" sz="1600" b="1" i="1" spc="300" dirty="0">
                <a:solidFill>
                  <a:srgbClr val="00B050"/>
                </a:solidFill>
                <a:latin typeface="Eras Light ITC" panose="020B0402030504020804" pitchFamily="34" charset="0"/>
              </a:rPr>
              <a:t>demonstrating the consistency of a relationship between two different </a:t>
            </a:r>
            <a:r>
              <a:rPr lang="en-US" sz="1600" b="1" i="1" spc="300" dirty="0" smtClean="0">
                <a:solidFill>
                  <a:srgbClr val="00B050"/>
                </a:solidFill>
                <a:latin typeface="Eras Light ITC" panose="020B0402030504020804" pitchFamily="34" charset="0"/>
              </a:rPr>
              <a:t>	measurements</a:t>
            </a:r>
            <a:r>
              <a:rPr lang="en-US" sz="1600" spc="300" dirty="0">
                <a:solidFill>
                  <a:srgbClr val="0070C0"/>
                </a:solidFill>
                <a:latin typeface="Eras Light ITC" panose="020B0402030504020804" pitchFamily="34" charset="0"/>
              </a:rPr>
              <a:t>. To show the amount of consistency, the two scores </a:t>
            </a:r>
            <a:r>
              <a:rPr lang="en-US" sz="1600" spc="300" dirty="0" smtClean="0">
                <a:solidFill>
                  <a:srgbClr val="0070C0"/>
                </a:solidFill>
                <a:latin typeface="Eras Light ITC" panose="020B0402030504020804" pitchFamily="34" charset="0"/>
              </a:rPr>
              <a:t>for 	each </a:t>
            </a:r>
            <a:r>
              <a:rPr lang="en-US" sz="1600" spc="300" dirty="0">
                <a:solidFill>
                  <a:srgbClr val="0070C0"/>
                </a:solidFill>
                <a:latin typeface="Eras Light ITC" panose="020B0402030504020804" pitchFamily="34" charset="0"/>
              </a:rPr>
              <a:t>person (one score from the new measure and one score from a </a:t>
            </a:r>
            <a:r>
              <a:rPr lang="en-US" sz="1600" spc="300" dirty="0" smtClean="0">
                <a:solidFill>
                  <a:srgbClr val="0070C0"/>
                </a:solidFill>
                <a:latin typeface="Eras Light ITC" panose="020B0402030504020804" pitchFamily="34" charset="0"/>
              </a:rPr>
              <a:t>well-	established </a:t>
            </a:r>
            <a:r>
              <a:rPr lang="en-US" sz="1600" spc="300" dirty="0">
                <a:solidFill>
                  <a:srgbClr val="0070C0"/>
                </a:solidFill>
                <a:latin typeface="Eras Light ITC" panose="020B0402030504020804" pitchFamily="34" charset="0"/>
              </a:rPr>
              <a:t>measure) can be presented in a graph called a scatter plot. </a:t>
            </a:r>
            <a:r>
              <a:rPr lang="en-US" sz="1600" spc="300" dirty="0" smtClean="0">
                <a:solidFill>
                  <a:srgbClr val="0070C0"/>
                </a:solidFill>
                <a:latin typeface="Eras Light ITC" panose="020B0402030504020804" pitchFamily="34" charset="0"/>
              </a:rPr>
              <a:t>	The </a:t>
            </a:r>
            <a:r>
              <a:rPr lang="en-US" sz="1600" spc="300" dirty="0">
                <a:solidFill>
                  <a:srgbClr val="0070C0"/>
                </a:solidFill>
                <a:latin typeface="Eras Light ITC" panose="020B0402030504020804" pitchFamily="34" charset="0"/>
              </a:rPr>
              <a:t>relationship is described as positive because the two measurements </a:t>
            </a:r>
            <a:r>
              <a:rPr lang="en-US" sz="1600" spc="300" dirty="0" smtClean="0">
                <a:solidFill>
                  <a:srgbClr val="0070C0"/>
                </a:solidFill>
                <a:latin typeface="Eras Light ITC" panose="020B0402030504020804" pitchFamily="34" charset="0"/>
              </a:rPr>
              <a:t>	change </a:t>
            </a:r>
            <a:r>
              <a:rPr lang="en-US" sz="1600" spc="300" dirty="0">
                <a:solidFill>
                  <a:srgbClr val="0070C0"/>
                </a:solidFill>
                <a:latin typeface="Eras Light ITC" panose="020B0402030504020804" pitchFamily="34" charset="0"/>
              </a:rPr>
              <a:t>together in the same direction so that people who score high on </a:t>
            </a:r>
            <a:r>
              <a:rPr lang="en-US" sz="1600" spc="300" dirty="0" smtClean="0">
                <a:solidFill>
                  <a:srgbClr val="0070C0"/>
                </a:solidFill>
                <a:latin typeface="Eras Light ITC" panose="020B0402030504020804" pitchFamily="34" charset="0"/>
              </a:rPr>
              <a:t>	the </a:t>
            </a:r>
            <a:r>
              <a:rPr lang="en-US" sz="1600" spc="300" dirty="0">
                <a:solidFill>
                  <a:srgbClr val="0070C0"/>
                </a:solidFill>
                <a:latin typeface="Eras Light ITC" panose="020B0402030504020804" pitchFamily="34" charset="0"/>
              </a:rPr>
              <a:t>first measurement (toward the right of the graph) also tend to </a:t>
            </a:r>
            <a:r>
              <a:rPr lang="en-US" sz="1600" spc="300" dirty="0" smtClean="0">
                <a:solidFill>
                  <a:srgbClr val="0070C0"/>
                </a:solidFill>
                <a:latin typeface="Eras Light ITC" panose="020B0402030504020804" pitchFamily="34" charset="0"/>
              </a:rPr>
              <a:t>score 	high </a:t>
            </a:r>
            <a:r>
              <a:rPr lang="en-US" sz="1600" spc="300" dirty="0">
                <a:solidFill>
                  <a:srgbClr val="0070C0"/>
                </a:solidFill>
                <a:latin typeface="Eras Light ITC" panose="020B0402030504020804" pitchFamily="34" charset="0"/>
              </a:rPr>
              <a:t>on the second measurement (toward the top of the graph).</a:t>
            </a:r>
          </a:p>
        </p:txBody>
      </p:sp>
    </p:spTree>
    <p:extLst>
      <p:ext uri="{BB962C8B-B14F-4D97-AF65-F5344CB8AC3E}">
        <p14:creationId xmlns:p14="http://schemas.microsoft.com/office/powerpoint/2010/main" val="15103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 Several Methods for Assessing The Validity of Measurement (2)</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1255508" y="5363400"/>
            <a:ext cx="9645206" cy="1107996"/>
          </a:xfrm>
          <a:prstGeom prst="rect">
            <a:avLst/>
          </a:prstGeom>
        </p:spPr>
        <p:txBody>
          <a:bodyPr wrap="square">
            <a:spAutoFit/>
          </a:bodyPr>
          <a:lstStyle/>
          <a:p>
            <a:pPr marL="45720" indent="0" algn="ctr">
              <a:spcBef>
                <a:spcPts val="0"/>
              </a:spcBef>
              <a:buNone/>
            </a:pPr>
            <a:r>
              <a:rPr lang="en-US" b="1" spc="300" dirty="0">
                <a:solidFill>
                  <a:srgbClr val="0070C0"/>
                </a:solidFill>
                <a:latin typeface="Eras Light ITC" panose="020B0402030504020804" pitchFamily="34" charset="0"/>
              </a:rPr>
              <a:t>Figure </a:t>
            </a:r>
            <a:r>
              <a:rPr lang="en-US" b="1" spc="300" dirty="0" smtClean="0">
                <a:solidFill>
                  <a:srgbClr val="0070C0"/>
                </a:solidFill>
                <a:latin typeface="Eras Light ITC" panose="020B0402030504020804" pitchFamily="34" charset="0"/>
              </a:rPr>
              <a:t>4</a:t>
            </a:r>
            <a:r>
              <a:rPr lang="en-US" b="1" spc="300" dirty="0" smtClean="0">
                <a:solidFill>
                  <a:srgbClr val="0070C0"/>
                </a:solidFill>
                <a:latin typeface="Eras Light ITC" panose="020B0402030504020804" pitchFamily="34" charset="0"/>
              </a:rPr>
              <a:t>.1</a:t>
            </a:r>
            <a:r>
              <a:rPr lang="en-US" spc="300" dirty="0">
                <a:solidFill>
                  <a:srgbClr val="0070C0"/>
                </a:solidFill>
                <a:latin typeface="Eras Light ITC" panose="020B0402030504020804" pitchFamily="34" charset="0"/>
              </a:rPr>
              <a:t/>
            </a:r>
            <a:br>
              <a:rPr lang="en-US" spc="300" dirty="0">
                <a:solidFill>
                  <a:srgbClr val="0070C0"/>
                </a:solidFill>
                <a:latin typeface="Eras Light ITC" panose="020B0402030504020804" pitchFamily="34" charset="0"/>
              </a:rPr>
            </a:br>
            <a:r>
              <a:rPr lang="en-US" sz="1200" dirty="0">
                <a:solidFill>
                  <a:srgbClr val="0070C0"/>
                </a:solidFill>
                <a:latin typeface="Eras Light ITC" panose="020B0402030504020804" pitchFamily="34" charset="0"/>
              </a:rPr>
              <a:t>Scatter Plots Showing Different Relationships</a:t>
            </a:r>
          </a:p>
          <a:p>
            <a:pPr marL="45720" indent="0" algn="ctr">
              <a:spcBef>
                <a:spcPts val="0"/>
              </a:spcBef>
              <a:buNone/>
            </a:pPr>
            <a:r>
              <a:rPr lang="en-US" sz="1200" dirty="0" smtClean="0">
                <a:solidFill>
                  <a:srgbClr val="0070C0"/>
                </a:solidFill>
                <a:latin typeface="Eras Light ITC" panose="020B0402030504020804" pitchFamily="34" charset="0"/>
              </a:rPr>
              <a:t>(a) a </a:t>
            </a:r>
            <a:r>
              <a:rPr lang="en-US" sz="1200" dirty="0">
                <a:solidFill>
                  <a:srgbClr val="0070C0"/>
                </a:solidFill>
                <a:latin typeface="Eras Light ITC" panose="020B0402030504020804" pitchFamily="34" charset="0"/>
              </a:rPr>
              <a:t>positive relationship, (b) a negative relationship, (c) no consistent relationship. </a:t>
            </a:r>
            <a:endParaRPr lang="en-US" sz="1200" dirty="0" smtClean="0">
              <a:solidFill>
                <a:srgbClr val="0070C0"/>
              </a:solidFill>
              <a:latin typeface="Eras Light ITC" panose="020B0402030504020804" pitchFamily="34" charset="0"/>
            </a:endParaRPr>
          </a:p>
          <a:p>
            <a:pPr marL="45720" indent="0" algn="ctr">
              <a:spcBef>
                <a:spcPts val="0"/>
              </a:spcBef>
              <a:buNone/>
            </a:pPr>
            <a:r>
              <a:rPr lang="en-US" sz="1200" dirty="0" smtClean="0">
                <a:solidFill>
                  <a:srgbClr val="0070C0"/>
                </a:solidFill>
                <a:latin typeface="Eras Light ITC" panose="020B0402030504020804" pitchFamily="34" charset="0"/>
              </a:rPr>
              <a:t>Note: For </a:t>
            </a:r>
            <a:r>
              <a:rPr lang="en-US" sz="1200" dirty="0">
                <a:solidFill>
                  <a:srgbClr val="0070C0"/>
                </a:solidFill>
                <a:latin typeface="Eras Light ITC" panose="020B0402030504020804" pitchFamily="34" charset="0"/>
              </a:rPr>
              <a:t>the </a:t>
            </a:r>
            <a:r>
              <a:rPr lang="en-US" sz="1200" dirty="0" smtClean="0">
                <a:solidFill>
                  <a:srgbClr val="0070C0"/>
                </a:solidFill>
                <a:latin typeface="Eras Light ITC" panose="020B0402030504020804" pitchFamily="34" charset="0"/>
              </a:rPr>
              <a:t>first </a:t>
            </a:r>
            <a:r>
              <a:rPr lang="en-US" sz="1200" dirty="0">
                <a:solidFill>
                  <a:srgbClr val="0070C0"/>
                </a:solidFill>
                <a:latin typeface="Eras Light ITC" panose="020B0402030504020804" pitchFamily="34" charset="0"/>
              </a:rPr>
              <a:t>measure, values increase from left to right. For the second measure, values</a:t>
            </a:r>
          </a:p>
          <a:p>
            <a:pPr marL="45720" indent="0" algn="ctr">
              <a:spcBef>
                <a:spcPts val="0"/>
              </a:spcBef>
              <a:buNone/>
            </a:pPr>
            <a:r>
              <a:rPr lang="en-US" sz="1200" dirty="0">
                <a:solidFill>
                  <a:srgbClr val="0070C0"/>
                </a:solidFill>
                <a:latin typeface="Eras Light ITC" panose="020B0402030504020804" pitchFamily="34" charset="0"/>
              </a:rPr>
              <a:t>increase from bottom to top.</a:t>
            </a:r>
          </a:p>
        </p:txBody>
      </p:sp>
      <p:cxnSp>
        <p:nvCxnSpPr>
          <p:cNvPr id="3" name="Elbow Connector 2"/>
          <p:cNvCxnSpPr/>
          <p:nvPr/>
        </p:nvCxnSpPr>
        <p:spPr>
          <a:xfrm rot="16200000" flipH="1">
            <a:off x="1609861" y="2725597"/>
            <a:ext cx="1867440" cy="1764408"/>
          </a:xfrm>
          <a:prstGeom prst="bentConnector3">
            <a:avLst>
              <a:gd name="adj1" fmla="val 99655"/>
            </a:avLst>
          </a:prstGeom>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H="1">
            <a:off x="5288994" y="2725597"/>
            <a:ext cx="1867440" cy="1764408"/>
          </a:xfrm>
          <a:prstGeom prst="bentConnector3">
            <a:avLst>
              <a:gd name="adj1" fmla="val 99655"/>
            </a:avLst>
          </a:prstGeom>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6200000" flipH="1">
            <a:off x="8968127" y="2655086"/>
            <a:ext cx="1867440" cy="1764408"/>
          </a:xfrm>
          <a:prstGeom prst="bentConnector3">
            <a:avLst>
              <a:gd name="adj1" fmla="val 99655"/>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140351" y="2152271"/>
            <a:ext cx="2943758" cy="276999"/>
          </a:xfrm>
          <a:prstGeom prst="rect">
            <a:avLst/>
          </a:prstGeom>
        </p:spPr>
        <p:txBody>
          <a:bodyPr wrap="square">
            <a:spAutoFit/>
          </a:bodyPr>
          <a:lstStyle/>
          <a:p>
            <a:pPr marL="45720" indent="0" algn="ctr">
              <a:spcBef>
                <a:spcPts val="0"/>
              </a:spcBef>
              <a:buNone/>
            </a:pPr>
            <a:r>
              <a:rPr lang="en-US" sz="1200" spc="300" dirty="0" smtClean="0">
                <a:solidFill>
                  <a:srgbClr val="0070C0"/>
                </a:solidFill>
                <a:latin typeface="Eras Light ITC" panose="020B0402030504020804" pitchFamily="34" charset="0"/>
              </a:rPr>
              <a:t>(a) Positive Relationship</a:t>
            </a:r>
            <a:endParaRPr lang="en-US" sz="1000" dirty="0">
              <a:solidFill>
                <a:srgbClr val="0070C0"/>
              </a:solidFill>
              <a:latin typeface="Eras Light ITC" panose="020B0402030504020804" pitchFamily="34" charset="0"/>
            </a:endParaRPr>
          </a:p>
        </p:txBody>
      </p:sp>
      <p:sp>
        <p:nvSpPr>
          <p:cNvPr id="18" name="Rectangle 17"/>
          <p:cNvSpPr/>
          <p:nvPr/>
        </p:nvSpPr>
        <p:spPr>
          <a:xfrm>
            <a:off x="4860199" y="2152270"/>
            <a:ext cx="2943758" cy="276999"/>
          </a:xfrm>
          <a:prstGeom prst="rect">
            <a:avLst/>
          </a:prstGeom>
        </p:spPr>
        <p:txBody>
          <a:bodyPr wrap="square">
            <a:spAutoFit/>
          </a:bodyPr>
          <a:lstStyle/>
          <a:p>
            <a:pPr marL="45720" indent="0" algn="ctr">
              <a:spcBef>
                <a:spcPts val="0"/>
              </a:spcBef>
              <a:buNone/>
            </a:pPr>
            <a:r>
              <a:rPr lang="en-US" sz="1200" spc="300" dirty="0" smtClean="0">
                <a:solidFill>
                  <a:srgbClr val="0070C0"/>
                </a:solidFill>
                <a:latin typeface="Eras Light ITC" panose="020B0402030504020804" pitchFamily="34" charset="0"/>
              </a:rPr>
              <a:t>(b) Negative Relationship</a:t>
            </a:r>
            <a:endParaRPr lang="en-US" sz="1000" dirty="0">
              <a:solidFill>
                <a:srgbClr val="0070C0"/>
              </a:solidFill>
              <a:latin typeface="Eras Light ITC" panose="020B0402030504020804" pitchFamily="34" charset="0"/>
            </a:endParaRPr>
          </a:p>
        </p:txBody>
      </p:sp>
      <p:sp>
        <p:nvSpPr>
          <p:cNvPr id="19" name="Rectangle 18"/>
          <p:cNvSpPr/>
          <p:nvPr/>
        </p:nvSpPr>
        <p:spPr>
          <a:xfrm>
            <a:off x="8408294" y="2211893"/>
            <a:ext cx="3414511" cy="276999"/>
          </a:xfrm>
          <a:prstGeom prst="rect">
            <a:avLst/>
          </a:prstGeom>
        </p:spPr>
        <p:txBody>
          <a:bodyPr wrap="square">
            <a:spAutoFit/>
          </a:bodyPr>
          <a:lstStyle/>
          <a:p>
            <a:pPr marL="45720" indent="0" algn="ctr">
              <a:spcBef>
                <a:spcPts val="0"/>
              </a:spcBef>
              <a:buNone/>
            </a:pPr>
            <a:r>
              <a:rPr lang="en-US" sz="1200" spc="300" dirty="0" smtClean="0">
                <a:solidFill>
                  <a:srgbClr val="0070C0"/>
                </a:solidFill>
                <a:latin typeface="Eras Light ITC" panose="020B0402030504020804" pitchFamily="34" charset="0"/>
              </a:rPr>
              <a:t>(c) No Consistent Relationship</a:t>
            </a:r>
            <a:endParaRPr lang="en-US" sz="1000" dirty="0">
              <a:solidFill>
                <a:srgbClr val="0070C0"/>
              </a:solidFill>
              <a:latin typeface="Eras Light ITC" panose="020B0402030504020804" pitchFamily="34" charset="0"/>
            </a:endParaRPr>
          </a:p>
        </p:txBody>
      </p:sp>
      <p:sp>
        <p:nvSpPr>
          <p:cNvPr id="20" name="Rectangle 19"/>
          <p:cNvSpPr/>
          <p:nvPr/>
        </p:nvSpPr>
        <p:spPr>
          <a:xfrm rot="16200000">
            <a:off x="584638" y="3467349"/>
            <a:ext cx="1849053" cy="230832"/>
          </a:xfrm>
          <a:prstGeom prst="rect">
            <a:avLst/>
          </a:prstGeom>
        </p:spPr>
        <p:txBody>
          <a:bodyPr wrap="square">
            <a:spAutoFit/>
          </a:bodyPr>
          <a:lstStyle/>
          <a:p>
            <a:pPr marL="45720" indent="0" algn="ctr">
              <a:spcBef>
                <a:spcPts val="0"/>
              </a:spcBef>
              <a:buNone/>
            </a:pPr>
            <a:r>
              <a:rPr lang="en-US" sz="900" spc="300" dirty="0" smtClean="0">
                <a:solidFill>
                  <a:srgbClr val="0070C0"/>
                </a:solidFill>
                <a:latin typeface="Eras Light ITC" panose="020B0402030504020804" pitchFamily="34" charset="0"/>
              </a:rPr>
              <a:t>Second Measure</a:t>
            </a:r>
            <a:endParaRPr lang="en-US" sz="600" dirty="0">
              <a:solidFill>
                <a:srgbClr val="0070C0"/>
              </a:solidFill>
              <a:latin typeface="Eras Light ITC" panose="020B0402030504020804" pitchFamily="34" charset="0"/>
            </a:endParaRPr>
          </a:p>
        </p:txBody>
      </p:sp>
      <p:sp>
        <p:nvSpPr>
          <p:cNvPr id="21" name="Rectangle 20"/>
          <p:cNvSpPr/>
          <p:nvPr/>
        </p:nvSpPr>
        <p:spPr>
          <a:xfrm rot="16200000">
            <a:off x="4300568" y="3413053"/>
            <a:ext cx="1849053" cy="230832"/>
          </a:xfrm>
          <a:prstGeom prst="rect">
            <a:avLst/>
          </a:prstGeom>
        </p:spPr>
        <p:txBody>
          <a:bodyPr wrap="square">
            <a:spAutoFit/>
          </a:bodyPr>
          <a:lstStyle/>
          <a:p>
            <a:pPr marL="45720" indent="0" algn="ctr">
              <a:spcBef>
                <a:spcPts val="0"/>
              </a:spcBef>
              <a:buNone/>
            </a:pPr>
            <a:r>
              <a:rPr lang="en-US" sz="900" spc="300" dirty="0" smtClean="0">
                <a:solidFill>
                  <a:srgbClr val="0070C0"/>
                </a:solidFill>
                <a:latin typeface="Eras Light ITC" panose="020B0402030504020804" pitchFamily="34" charset="0"/>
              </a:rPr>
              <a:t>Second Measure</a:t>
            </a:r>
            <a:endParaRPr lang="en-US" sz="600" dirty="0">
              <a:solidFill>
                <a:srgbClr val="0070C0"/>
              </a:solidFill>
              <a:latin typeface="Eras Light ITC" panose="020B0402030504020804" pitchFamily="34" charset="0"/>
            </a:endParaRPr>
          </a:p>
        </p:txBody>
      </p:sp>
      <p:sp>
        <p:nvSpPr>
          <p:cNvPr id="22" name="Rectangle 21"/>
          <p:cNvSpPr/>
          <p:nvPr/>
        </p:nvSpPr>
        <p:spPr>
          <a:xfrm rot="16200000">
            <a:off x="7979700" y="3312488"/>
            <a:ext cx="1849053" cy="230832"/>
          </a:xfrm>
          <a:prstGeom prst="rect">
            <a:avLst/>
          </a:prstGeom>
        </p:spPr>
        <p:txBody>
          <a:bodyPr wrap="square">
            <a:spAutoFit/>
          </a:bodyPr>
          <a:lstStyle/>
          <a:p>
            <a:pPr marL="45720" indent="0" algn="ctr">
              <a:spcBef>
                <a:spcPts val="0"/>
              </a:spcBef>
              <a:buNone/>
            </a:pPr>
            <a:r>
              <a:rPr lang="en-US" sz="900" spc="300" dirty="0" smtClean="0">
                <a:solidFill>
                  <a:srgbClr val="0070C0"/>
                </a:solidFill>
                <a:latin typeface="Eras Light ITC" panose="020B0402030504020804" pitchFamily="34" charset="0"/>
              </a:rPr>
              <a:t>Second Measure</a:t>
            </a:r>
            <a:endParaRPr lang="en-US" sz="600" dirty="0">
              <a:solidFill>
                <a:srgbClr val="0070C0"/>
              </a:solidFill>
              <a:latin typeface="Eras Light ITC" panose="020B0402030504020804" pitchFamily="34" charset="0"/>
            </a:endParaRPr>
          </a:p>
        </p:txBody>
      </p:sp>
      <p:sp>
        <p:nvSpPr>
          <p:cNvPr id="23" name="Rectangle 22"/>
          <p:cNvSpPr/>
          <p:nvPr/>
        </p:nvSpPr>
        <p:spPr>
          <a:xfrm>
            <a:off x="1619054" y="4555499"/>
            <a:ext cx="1849053" cy="230832"/>
          </a:xfrm>
          <a:prstGeom prst="rect">
            <a:avLst/>
          </a:prstGeom>
        </p:spPr>
        <p:txBody>
          <a:bodyPr wrap="square">
            <a:spAutoFit/>
          </a:bodyPr>
          <a:lstStyle/>
          <a:p>
            <a:pPr marL="45720" indent="0" algn="ctr">
              <a:spcBef>
                <a:spcPts val="0"/>
              </a:spcBef>
              <a:buNone/>
            </a:pPr>
            <a:r>
              <a:rPr lang="en-US" sz="900" spc="300" dirty="0" smtClean="0">
                <a:solidFill>
                  <a:srgbClr val="0070C0"/>
                </a:solidFill>
                <a:latin typeface="Eras Light ITC" panose="020B0402030504020804" pitchFamily="34" charset="0"/>
              </a:rPr>
              <a:t>First Measure</a:t>
            </a:r>
            <a:endParaRPr lang="en-US" sz="600" dirty="0">
              <a:solidFill>
                <a:srgbClr val="0070C0"/>
              </a:solidFill>
              <a:latin typeface="Eras Light ITC" panose="020B0402030504020804" pitchFamily="34" charset="0"/>
            </a:endParaRPr>
          </a:p>
        </p:txBody>
      </p:sp>
      <p:sp>
        <p:nvSpPr>
          <p:cNvPr id="24" name="Rectangle 23"/>
          <p:cNvSpPr/>
          <p:nvPr/>
        </p:nvSpPr>
        <p:spPr>
          <a:xfrm>
            <a:off x="5340510" y="4554260"/>
            <a:ext cx="1849053" cy="230832"/>
          </a:xfrm>
          <a:prstGeom prst="rect">
            <a:avLst/>
          </a:prstGeom>
        </p:spPr>
        <p:txBody>
          <a:bodyPr wrap="square">
            <a:spAutoFit/>
          </a:bodyPr>
          <a:lstStyle/>
          <a:p>
            <a:pPr marL="45720" indent="0" algn="ctr">
              <a:spcBef>
                <a:spcPts val="0"/>
              </a:spcBef>
              <a:buNone/>
            </a:pPr>
            <a:r>
              <a:rPr lang="en-US" sz="900" spc="300" dirty="0" smtClean="0">
                <a:solidFill>
                  <a:srgbClr val="0070C0"/>
                </a:solidFill>
                <a:latin typeface="Eras Light ITC" panose="020B0402030504020804" pitchFamily="34" charset="0"/>
              </a:rPr>
              <a:t>First Measure</a:t>
            </a:r>
            <a:endParaRPr lang="en-US" sz="600" dirty="0">
              <a:solidFill>
                <a:srgbClr val="0070C0"/>
              </a:solidFill>
              <a:latin typeface="Eras Light ITC" panose="020B0402030504020804" pitchFamily="34" charset="0"/>
            </a:endParaRPr>
          </a:p>
        </p:txBody>
      </p:sp>
      <p:sp>
        <p:nvSpPr>
          <p:cNvPr id="25" name="Rectangle 24"/>
          <p:cNvSpPr/>
          <p:nvPr/>
        </p:nvSpPr>
        <p:spPr>
          <a:xfrm>
            <a:off x="9061966" y="4507292"/>
            <a:ext cx="1849053" cy="230832"/>
          </a:xfrm>
          <a:prstGeom prst="rect">
            <a:avLst/>
          </a:prstGeom>
        </p:spPr>
        <p:txBody>
          <a:bodyPr wrap="square">
            <a:spAutoFit/>
          </a:bodyPr>
          <a:lstStyle/>
          <a:p>
            <a:pPr marL="45720" indent="0" algn="ctr">
              <a:spcBef>
                <a:spcPts val="0"/>
              </a:spcBef>
              <a:buNone/>
            </a:pPr>
            <a:r>
              <a:rPr lang="en-US" sz="900" spc="300" dirty="0" smtClean="0">
                <a:solidFill>
                  <a:srgbClr val="0070C0"/>
                </a:solidFill>
                <a:latin typeface="Eras Light ITC" panose="020B0402030504020804" pitchFamily="34" charset="0"/>
              </a:rPr>
              <a:t>First Measure</a:t>
            </a:r>
            <a:endParaRPr lang="en-US" sz="600" dirty="0">
              <a:solidFill>
                <a:srgbClr val="0070C0"/>
              </a:solidFill>
              <a:latin typeface="Eras Light ITC" panose="020B0402030504020804" pitchFamily="34" charset="0"/>
            </a:endParaRPr>
          </a:p>
        </p:txBody>
      </p:sp>
      <p:sp>
        <p:nvSpPr>
          <p:cNvPr id="26" name="Flowchart: Connector 25"/>
          <p:cNvSpPr/>
          <p:nvPr/>
        </p:nvSpPr>
        <p:spPr>
          <a:xfrm>
            <a:off x="2228046" y="4219435"/>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lowchart: Connector 26"/>
          <p:cNvSpPr/>
          <p:nvPr/>
        </p:nvSpPr>
        <p:spPr>
          <a:xfrm>
            <a:off x="2053568" y="4219435"/>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Flowchart: Connector 27"/>
          <p:cNvSpPr/>
          <p:nvPr/>
        </p:nvSpPr>
        <p:spPr>
          <a:xfrm>
            <a:off x="2447723" y="3986863"/>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lowchart: Connector 28"/>
          <p:cNvSpPr/>
          <p:nvPr/>
        </p:nvSpPr>
        <p:spPr>
          <a:xfrm>
            <a:off x="2304753" y="3756125"/>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Flowchart: Connector 29"/>
          <p:cNvSpPr/>
          <p:nvPr/>
        </p:nvSpPr>
        <p:spPr>
          <a:xfrm>
            <a:off x="2594647" y="3756125"/>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Flowchart: Connector 30"/>
          <p:cNvSpPr/>
          <p:nvPr/>
        </p:nvSpPr>
        <p:spPr>
          <a:xfrm>
            <a:off x="2747159" y="3519613"/>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lowchart: Connector 31"/>
          <p:cNvSpPr/>
          <p:nvPr/>
        </p:nvSpPr>
        <p:spPr>
          <a:xfrm>
            <a:off x="2977992" y="3519613"/>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Flowchart: Connector 32"/>
          <p:cNvSpPr/>
          <p:nvPr/>
        </p:nvSpPr>
        <p:spPr>
          <a:xfrm>
            <a:off x="2948461" y="3338297"/>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Flowchart: Connector 33"/>
          <p:cNvSpPr/>
          <p:nvPr/>
        </p:nvSpPr>
        <p:spPr>
          <a:xfrm>
            <a:off x="3179801" y="3338297"/>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Flowchart: Connector 34"/>
          <p:cNvSpPr/>
          <p:nvPr/>
        </p:nvSpPr>
        <p:spPr>
          <a:xfrm>
            <a:off x="3308068" y="3086669"/>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lowchart: Connector 35"/>
          <p:cNvSpPr/>
          <p:nvPr/>
        </p:nvSpPr>
        <p:spPr>
          <a:xfrm>
            <a:off x="5541813" y="2793595"/>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Flowchart: Connector 36"/>
          <p:cNvSpPr/>
          <p:nvPr/>
        </p:nvSpPr>
        <p:spPr>
          <a:xfrm>
            <a:off x="5600874" y="3038406"/>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lowchart: Connector 37"/>
          <p:cNvSpPr/>
          <p:nvPr/>
        </p:nvSpPr>
        <p:spPr>
          <a:xfrm>
            <a:off x="6070041" y="3050351"/>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Flowchart: Connector 38"/>
          <p:cNvSpPr/>
          <p:nvPr/>
        </p:nvSpPr>
        <p:spPr>
          <a:xfrm>
            <a:off x="6003519" y="3276534"/>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Flowchart: Connector 39"/>
          <p:cNvSpPr/>
          <p:nvPr/>
        </p:nvSpPr>
        <p:spPr>
          <a:xfrm>
            <a:off x="6208935" y="3276534"/>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Flowchart: Connector 40"/>
          <p:cNvSpPr/>
          <p:nvPr/>
        </p:nvSpPr>
        <p:spPr>
          <a:xfrm>
            <a:off x="6421581" y="3496893"/>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Flowchart: Connector 41"/>
          <p:cNvSpPr/>
          <p:nvPr/>
        </p:nvSpPr>
        <p:spPr>
          <a:xfrm>
            <a:off x="6392050" y="3778982"/>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Flowchart: Connector 42"/>
          <p:cNvSpPr/>
          <p:nvPr/>
        </p:nvSpPr>
        <p:spPr>
          <a:xfrm>
            <a:off x="5694213" y="2945995"/>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Flowchart: Connector 43"/>
          <p:cNvSpPr/>
          <p:nvPr/>
        </p:nvSpPr>
        <p:spPr>
          <a:xfrm>
            <a:off x="6693741" y="3778982"/>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Flowchart: Connector 44"/>
          <p:cNvSpPr/>
          <p:nvPr/>
        </p:nvSpPr>
        <p:spPr>
          <a:xfrm>
            <a:off x="6752802" y="4097099"/>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lowchart: Connector 45"/>
          <p:cNvSpPr/>
          <p:nvPr/>
        </p:nvSpPr>
        <p:spPr>
          <a:xfrm>
            <a:off x="6965341" y="4097099"/>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Flowchart: Connector 46"/>
          <p:cNvSpPr/>
          <p:nvPr/>
        </p:nvSpPr>
        <p:spPr>
          <a:xfrm>
            <a:off x="9191415" y="3778535"/>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Flowchart: Connector 48"/>
          <p:cNvSpPr/>
          <p:nvPr/>
        </p:nvSpPr>
        <p:spPr>
          <a:xfrm>
            <a:off x="9420015" y="3573021"/>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Flowchart: Connector 49"/>
          <p:cNvSpPr/>
          <p:nvPr/>
        </p:nvSpPr>
        <p:spPr>
          <a:xfrm>
            <a:off x="9677190" y="3355858"/>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Flowchart: Connector 50"/>
          <p:cNvSpPr/>
          <p:nvPr/>
        </p:nvSpPr>
        <p:spPr>
          <a:xfrm>
            <a:off x="9449545" y="2776996"/>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Flowchart: Connector 51"/>
          <p:cNvSpPr/>
          <p:nvPr/>
        </p:nvSpPr>
        <p:spPr>
          <a:xfrm>
            <a:off x="10000433" y="3065961"/>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Flowchart: Connector 52"/>
          <p:cNvSpPr/>
          <p:nvPr/>
        </p:nvSpPr>
        <p:spPr>
          <a:xfrm>
            <a:off x="10415377" y="2797178"/>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Flowchart: Connector 53"/>
          <p:cNvSpPr/>
          <p:nvPr/>
        </p:nvSpPr>
        <p:spPr>
          <a:xfrm>
            <a:off x="10029963" y="3604597"/>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Flowchart: Connector 54"/>
          <p:cNvSpPr/>
          <p:nvPr/>
        </p:nvSpPr>
        <p:spPr>
          <a:xfrm>
            <a:off x="10291874" y="3345000"/>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Flowchart: Connector 55"/>
          <p:cNvSpPr/>
          <p:nvPr/>
        </p:nvSpPr>
        <p:spPr>
          <a:xfrm>
            <a:off x="9927431" y="4075372"/>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Flowchart: Connector 56"/>
          <p:cNvSpPr/>
          <p:nvPr/>
        </p:nvSpPr>
        <p:spPr>
          <a:xfrm>
            <a:off x="10230631" y="4077505"/>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Flowchart: Connector 57"/>
          <p:cNvSpPr/>
          <p:nvPr/>
        </p:nvSpPr>
        <p:spPr>
          <a:xfrm>
            <a:off x="10488379" y="3921208"/>
            <a:ext cx="59061" cy="63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4146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4426</TotalTime>
  <Words>877</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Eras Light ITC</vt:lpstr>
      <vt:lpstr>Corbel</vt:lpstr>
      <vt:lpstr>Basis</vt:lpstr>
      <vt:lpstr>RESEARCH METHODS FOR THE BEHAVIORAL SCIENCES </vt:lpstr>
      <vt:lpstr>CHAPTER 4</vt:lpstr>
      <vt:lpstr>An Overview of Measurement</vt:lpstr>
      <vt:lpstr>An Overview of Measurement (2)</vt:lpstr>
      <vt:lpstr>PowerPoint Presentation</vt:lpstr>
      <vt:lpstr>CONSTRUCT AND OPERATIONAL DEFINITIONS (2) </vt:lpstr>
      <vt:lpstr>Validity and reliability of measurement</vt:lpstr>
      <vt:lpstr> Several Methods for Assessing The Validity of Measurement</vt:lpstr>
      <vt:lpstr> Several Methods for Assessing The Validity of Measurement (2)</vt:lpstr>
      <vt:lpstr> Several Methods for Assessing The Validity of Measurement (3)</vt:lpstr>
      <vt:lpstr> Types and measures of reliability</vt:lpstr>
      <vt:lpstr> Scale of Measurement</vt:lpstr>
      <vt:lpstr> MODALITIES OF MEASUREMENT</vt:lpstr>
      <vt:lpstr> OTHER ASPECTS OF MEASUREMENT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Marshell Adi Putra</dc:creator>
  <cp:lastModifiedBy>SONY</cp:lastModifiedBy>
  <cp:revision>250</cp:revision>
  <dcterms:created xsi:type="dcterms:W3CDTF">2013-07-24T14:55:18Z</dcterms:created>
  <dcterms:modified xsi:type="dcterms:W3CDTF">2014-07-16T08:31:33Z</dcterms:modified>
</cp:coreProperties>
</file>