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64" r:id="rId3"/>
    <p:sldId id="277" r:id="rId4"/>
    <p:sldId id="324" r:id="rId5"/>
    <p:sldId id="325" r:id="rId6"/>
    <p:sldId id="327" r:id="rId7"/>
    <p:sldId id="326" r:id="rId8"/>
    <p:sldId id="328" r:id="rId9"/>
    <p:sldId id="306" r:id="rId10"/>
    <p:sldId id="329" r:id="rId11"/>
    <p:sldId id="330" r:id="rId12"/>
    <p:sldId id="331" r:id="rId13"/>
    <p:sldId id="311" r:id="rId14"/>
    <p:sldId id="33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ras Light ITC" panose="020B0402030504020804" pitchFamily="34" charset="0"/>
      <p:regular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CADE4"/>
    <a:srgbClr val="FF5D5D"/>
    <a:srgbClr val="FCEBB6"/>
    <a:srgbClr val="F5B433"/>
    <a:srgbClr val="77EFC1"/>
    <a:srgbClr val="F8856E"/>
    <a:srgbClr val="FECEB4"/>
    <a:srgbClr val="99CFBD"/>
    <a:srgbClr val="78C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357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C26CB-01EE-4407-BF8B-A36FF05B8F5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8ECE734-CFAB-4D6E-9401-2CB7B499CAF1}">
      <dgm:prSet phldrT="[Text]" custT="1"/>
      <dgm:spPr/>
      <dgm:t>
        <a:bodyPr/>
        <a:lstStyle/>
        <a:p>
          <a:r>
            <a:rPr lang="id-ID" sz="1200" b="1" i="1" dirty="0" smtClean="0">
              <a:latin typeface="Eras Light ITC" panose="020B0402030504020804" pitchFamily="34" charset="0"/>
            </a:rPr>
            <a:t>The Population</a:t>
          </a:r>
        </a:p>
        <a:p>
          <a:r>
            <a:rPr lang="id-ID" sz="1200" dirty="0" smtClean="0">
              <a:latin typeface="Eras Light ITC" panose="020B0402030504020804" pitchFamily="34" charset="0"/>
            </a:rPr>
            <a:t>(</a:t>
          </a:r>
          <a:r>
            <a:rPr lang="en-US" sz="1200" noProof="0" dirty="0" smtClean="0">
              <a:latin typeface="Eras Light ITC" panose="020B0402030504020804" pitchFamily="34" charset="0"/>
            </a:rPr>
            <a:t>all the individuals</a:t>
          </a:r>
        </a:p>
        <a:p>
          <a:r>
            <a:rPr lang="en-US" sz="1200" noProof="0" dirty="0" smtClean="0">
              <a:latin typeface="Eras Light ITC" panose="020B0402030504020804" pitchFamily="34" charset="0"/>
            </a:rPr>
            <a:t>of interest)</a:t>
          </a:r>
          <a:endParaRPr lang="en-US" sz="1200" noProof="0" dirty="0">
            <a:latin typeface="Eras Light ITC" panose="020B0402030504020804" pitchFamily="34" charset="0"/>
          </a:endParaRPr>
        </a:p>
      </dgm:t>
    </dgm:pt>
    <dgm:pt modelId="{E8DB4A70-16E7-4E35-AD53-03053732E35F}" type="parTrans" cxnId="{919B4596-DA7C-4D13-9D59-6F1AB8CA6DAB}">
      <dgm:prSet/>
      <dgm:spPr/>
      <dgm:t>
        <a:bodyPr/>
        <a:lstStyle/>
        <a:p>
          <a:endParaRPr lang="id-ID"/>
        </a:p>
      </dgm:t>
    </dgm:pt>
    <dgm:pt modelId="{A27B4D9D-CEF1-4E57-9A47-6EC7E33AE46C}" type="sibTrans" cxnId="{919B4596-DA7C-4D13-9D59-6F1AB8CA6DAB}">
      <dgm:prSet/>
      <dgm:spPr/>
      <dgm:t>
        <a:bodyPr/>
        <a:lstStyle/>
        <a:p>
          <a:endParaRPr lang="id-ID"/>
        </a:p>
      </dgm:t>
    </dgm:pt>
    <dgm:pt modelId="{52DE1A3D-BF08-475F-9D03-06A78DB45157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sample is</a:t>
          </a:r>
        </a:p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selected from the</a:t>
          </a:r>
        </a:p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population.</a:t>
          </a:r>
          <a:endParaRPr lang="en-US" sz="1400" noProof="0" dirty="0">
            <a:solidFill>
              <a:srgbClr val="0070C0"/>
            </a:solidFill>
            <a:latin typeface="Eras Light ITC" panose="020B0402030504020804" pitchFamily="34" charset="0"/>
          </a:endParaRPr>
        </a:p>
      </dgm:t>
    </dgm:pt>
    <dgm:pt modelId="{2C5FE69B-4C03-4DB4-B793-CA530FF89C9B}" type="parTrans" cxnId="{2241457F-3D2F-419E-8357-92093B812230}">
      <dgm:prSet/>
      <dgm:spPr/>
      <dgm:t>
        <a:bodyPr/>
        <a:lstStyle/>
        <a:p>
          <a:endParaRPr lang="id-ID"/>
        </a:p>
      </dgm:t>
    </dgm:pt>
    <dgm:pt modelId="{47E2F927-F5CE-41A7-B342-32C95BBBA040}" type="sibTrans" cxnId="{2241457F-3D2F-419E-8357-92093B812230}">
      <dgm:prSet/>
      <dgm:spPr/>
      <dgm:t>
        <a:bodyPr/>
        <a:lstStyle/>
        <a:p>
          <a:endParaRPr lang="id-ID"/>
        </a:p>
      </dgm:t>
    </dgm:pt>
    <dgm:pt modelId="{67E272E2-7DBB-4457-B403-FF6FB54E3475}">
      <dgm:prSet phldrT="[Text]" custT="1"/>
      <dgm:spPr/>
      <dgm:t>
        <a:bodyPr/>
        <a:lstStyle/>
        <a:p>
          <a:r>
            <a:rPr lang="en-US" sz="1400" b="1" i="1" noProof="0" dirty="0" smtClean="0">
              <a:latin typeface="Eras Light ITC" panose="020B0402030504020804" pitchFamily="34" charset="0"/>
            </a:rPr>
            <a:t>The Sample </a:t>
          </a:r>
        </a:p>
        <a:p>
          <a:r>
            <a:rPr lang="id-ID" sz="1400" dirty="0" smtClean="0">
              <a:latin typeface="Eras Light ITC" panose="020B0402030504020804" pitchFamily="34" charset="0"/>
            </a:rPr>
            <a:t>(</a:t>
          </a:r>
          <a:r>
            <a:rPr lang="en-US" sz="1400" noProof="0" dirty="0" smtClean="0">
              <a:latin typeface="Eras Light ITC" panose="020B0402030504020804" pitchFamily="34" charset="0"/>
            </a:rPr>
            <a:t>the specific set of individuals who participate in the research study)</a:t>
          </a:r>
          <a:endParaRPr lang="en-US" sz="1400" noProof="0" dirty="0">
            <a:latin typeface="Eras Light ITC" panose="020B0402030504020804" pitchFamily="34" charset="0"/>
          </a:endParaRPr>
        </a:p>
      </dgm:t>
    </dgm:pt>
    <dgm:pt modelId="{000AD64B-8189-4DA3-B18D-8F65FE94B328}" type="parTrans" cxnId="{7E19D369-5769-4B07-85C2-FAB90399D5E3}">
      <dgm:prSet/>
      <dgm:spPr/>
      <dgm:t>
        <a:bodyPr/>
        <a:lstStyle/>
        <a:p>
          <a:endParaRPr lang="id-ID"/>
        </a:p>
      </dgm:t>
    </dgm:pt>
    <dgm:pt modelId="{9DD480E8-A69C-47F9-B4CF-FFF8300528E6}" type="sibTrans" cxnId="{7E19D369-5769-4B07-85C2-FAB90399D5E3}">
      <dgm:prSet/>
      <dgm:spPr/>
      <dgm:t>
        <a:bodyPr/>
        <a:lstStyle/>
        <a:p>
          <a:endParaRPr lang="id-ID"/>
        </a:p>
      </dgm:t>
    </dgm:pt>
    <dgm:pt modelId="{28556170-20F3-4968-918A-62C1CF31A5E3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id-ID" sz="1400" dirty="0" smtClean="0">
              <a:solidFill>
                <a:srgbClr val="0070C0"/>
              </a:solidFill>
              <a:latin typeface="Eras Light ITC" panose="020B0402030504020804" pitchFamily="34" charset="0"/>
            </a:rPr>
            <a:t>The </a:t>
          </a:r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results from</a:t>
          </a:r>
        </a:p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sample are</a:t>
          </a:r>
        </a:p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generalized to</a:t>
          </a:r>
        </a:p>
        <a:p>
          <a:r>
            <a:rPr lang="en-US" sz="14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population.</a:t>
          </a:r>
          <a:endParaRPr lang="en-US" sz="1400" noProof="0" dirty="0">
            <a:solidFill>
              <a:srgbClr val="0070C0"/>
            </a:solidFill>
            <a:latin typeface="Eras Light ITC" panose="020B0402030504020804" pitchFamily="34" charset="0"/>
          </a:endParaRPr>
        </a:p>
      </dgm:t>
    </dgm:pt>
    <dgm:pt modelId="{1316EABC-F8F2-4CB0-8903-EFAE6830A410}" type="parTrans" cxnId="{2567EC75-B77F-4C67-A798-BE7EC2C73A0D}">
      <dgm:prSet/>
      <dgm:spPr/>
      <dgm:t>
        <a:bodyPr/>
        <a:lstStyle/>
        <a:p>
          <a:endParaRPr lang="id-ID"/>
        </a:p>
      </dgm:t>
    </dgm:pt>
    <dgm:pt modelId="{35C70608-93AA-4E18-A301-A996B2289A14}" type="sibTrans" cxnId="{2567EC75-B77F-4C67-A798-BE7EC2C73A0D}">
      <dgm:prSet/>
      <dgm:spPr/>
      <dgm:t>
        <a:bodyPr/>
        <a:lstStyle/>
        <a:p>
          <a:endParaRPr lang="id-ID"/>
        </a:p>
      </dgm:t>
    </dgm:pt>
    <dgm:pt modelId="{5D44719F-84BA-4943-99B5-C75AC62D53F7}" type="pres">
      <dgm:prSet presAssocID="{ED0C26CB-01EE-4407-BF8B-A36FF05B8F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03C460-8336-4027-BD64-A3FDE23911C5}" type="pres">
      <dgm:prSet presAssocID="{08ECE734-CFAB-4D6E-9401-2CB7B499CAF1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d-ID"/>
        </a:p>
      </dgm:t>
    </dgm:pt>
    <dgm:pt modelId="{B7A576DA-B62B-40DD-B230-99DEFF011E57}" type="pres">
      <dgm:prSet presAssocID="{08ECE734-CFAB-4D6E-9401-2CB7B499CAF1}" presName="spNode" presStyleCnt="0"/>
      <dgm:spPr/>
    </dgm:pt>
    <dgm:pt modelId="{E034850F-82E2-47CB-AA2A-818CFB175FB0}" type="pres">
      <dgm:prSet presAssocID="{A27B4D9D-CEF1-4E57-9A47-6EC7E33AE46C}" presName="sibTrans" presStyleLbl="sibTrans1D1" presStyleIdx="0" presStyleCnt="4"/>
      <dgm:spPr/>
      <dgm:t>
        <a:bodyPr/>
        <a:lstStyle/>
        <a:p>
          <a:endParaRPr lang="id-ID"/>
        </a:p>
      </dgm:t>
    </dgm:pt>
    <dgm:pt modelId="{F7C7EF2E-76DC-48CC-AB66-CE269972C6FB}" type="pres">
      <dgm:prSet presAssocID="{52DE1A3D-BF08-475F-9D03-06A78DB45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A66E0B-0479-465A-98A9-2B2BC1585B79}" type="pres">
      <dgm:prSet presAssocID="{52DE1A3D-BF08-475F-9D03-06A78DB45157}" presName="spNode" presStyleCnt="0"/>
      <dgm:spPr/>
    </dgm:pt>
    <dgm:pt modelId="{6F21A25D-516D-444D-B758-EF4E7143AE49}" type="pres">
      <dgm:prSet presAssocID="{47E2F927-F5CE-41A7-B342-32C95BBBA040}" presName="sibTrans" presStyleLbl="sibTrans1D1" presStyleIdx="1" presStyleCnt="4"/>
      <dgm:spPr/>
      <dgm:t>
        <a:bodyPr/>
        <a:lstStyle/>
        <a:p>
          <a:endParaRPr lang="id-ID"/>
        </a:p>
      </dgm:t>
    </dgm:pt>
    <dgm:pt modelId="{EE34CC79-B83F-4A48-A12F-1B4F7867C158}" type="pres">
      <dgm:prSet presAssocID="{67E272E2-7DBB-4457-B403-FF6FB54E3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03A266-B272-4E00-8CE6-325650C44F51}" type="pres">
      <dgm:prSet presAssocID="{67E272E2-7DBB-4457-B403-FF6FB54E3475}" presName="spNode" presStyleCnt="0"/>
      <dgm:spPr/>
    </dgm:pt>
    <dgm:pt modelId="{7663B4B6-7349-4094-8991-4E37E6C06E2E}" type="pres">
      <dgm:prSet presAssocID="{9DD480E8-A69C-47F9-B4CF-FFF8300528E6}" presName="sibTrans" presStyleLbl="sibTrans1D1" presStyleIdx="2" presStyleCnt="4"/>
      <dgm:spPr/>
      <dgm:t>
        <a:bodyPr/>
        <a:lstStyle/>
        <a:p>
          <a:endParaRPr lang="id-ID"/>
        </a:p>
      </dgm:t>
    </dgm:pt>
    <dgm:pt modelId="{7F874BDE-D9EB-4D8F-B94A-A2D6A2B6F48A}" type="pres">
      <dgm:prSet presAssocID="{28556170-20F3-4968-918A-62C1CF31A5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3EEC8A-0F21-4CC4-AABB-6C5CD5FC9FE9}" type="pres">
      <dgm:prSet presAssocID="{28556170-20F3-4968-918A-62C1CF31A5E3}" presName="spNode" presStyleCnt="0"/>
      <dgm:spPr/>
    </dgm:pt>
    <dgm:pt modelId="{CEFFE0C0-0E09-473B-840D-AFF7917B9787}" type="pres">
      <dgm:prSet presAssocID="{35C70608-93AA-4E18-A301-A996B2289A14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5BD7DBE2-15C7-43A9-93E9-05B33C4E7205}" type="presOf" srcId="{A27B4D9D-CEF1-4E57-9A47-6EC7E33AE46C}" destId="{E034850F-82E2-47CB-AA2A-818CFB175FB0}" srcOrd="0" destOrd="0" presId="urn:microsoft.com/office/officeart/2005/8/layout/cycle5"/>
    <dgm:cxn modelId="{C4012D45-AA37-4203-80CE-37B036B5AB9B}" type="presOf" srcId="{52DE1A3D-BF08-475F-9D03-06A78DB45157}" destId="{F7C7EF2E-76DC-48CC-AB66-CE269972C6FB}" srcOrd="0" destOrd="0" presId="urn:microsoft.com/office/officeart/2005/8/layout/cycle5"/>
    <dgm:cxn modelId="{572395B7-F815-46E9-BC91-71BDDBE6C5B4}" type="presOf" srcId="{47E2F927-F5CE-41A7-B342-32C95BBBA040}" destId="{6F21A25D-516D-444D-B758-EF4E7143AE49}" srcOrd="0" destOrd="0" presId="urn:microsoft.com/office/officeart/2005/8/layout/cycle5"/>
    <dgm:cxn modelId="{2567EC75-B77F-4C67-A798-BE7EC2C73A0D}" srcId="{ED0C26CB-01EE-4407-BF8B-A36FF05B8F57}" destId="{28556170-20F3-4968-918A-62C1CF31A5E3}" srcOrd="3" destOrd="0" parTransId="{1316EABC-F8F2-4CB0-8903-EFAE6830A410}" sibTransId="{35C70608-93AA-4E18-A301-A996B2289A14}"/>
    <dgm:cxn modelId="{2241457F-3D2F-419E-8357-92093B812230}" srcId="{ED0C26CB-01EE-4407-BF8B-A36FF05B8F57}" destId="{52DE1A3D-BF08-475F-9D03-06A78DB45157}" srcOrd="1" destOrd="0" parTransId="{2C5FE69B-4C03-4DB4-B793-CA530FF89C9B}" sibTransId="{47E2F927-F5CE-41A7-B342-32C95BBBA040}"/>
    <dgm:cxn modelId="{08EF0581-2489-4787-8D95-21DF5905F466}" type="presOf" srcId="{67E272E2-7DBB-4457-B403-FF6FB54E3475}" destId="{EE34CC79-B83F-4A48-A12F-1B4F7867C158}" srcOrd="0" destOrd="0" presId="urn:microsoft.com/office/officeart/2005/8/layout/cycle5"/>
    <dgm:cxn modelId="{7E19D369-5769-4B07-85C2-FAB90399D5E3}" srcId="{ED0C26CB-01EE-4407-BF8B-A36FF05B8F57}" destId="{67E272E2-7DBB-4457-B403-FF6FB54E3475}" srcOrd="2" destOrd="0" parTransId="{000AD64B-8189-4DA3-B18D-8F65FE94B328}" sibTransId="{9DD480E8-A69C-47F9-B4CF-FFF8300528E6}"/>
    <dgm:cxn modelId="{D7D829E6-2559-466C-BC54-9C4D50E472D6}" type="presOf" srcId="{9DD480E8-A69C-47F9-B4CF-FFF8300528E6}" destId="{7663B4B6-7349-4094-8991-4E37E6C06E2E}" srcOrd="0" destOrd="0" presId="urn:microsoft.com/office/officeart/2005/8/layout/cycle5"/>
    <dgm:cxn modelId="{51F9DA9E-2F3D-45ED-9270-4242DBC40C1F}" type="presOf" srcId="{08ECE734-CFAB-4D6E-9401-2CB7B499CAF1}" destId="{2A03C460-8336-4027-BD64-A3FDE23911C5}" srcOrd="0" destOrd="0" presId="urn:microsoft.com/office/officeart/2005/8/layout/cycle5"/>
    <dgm:cxn modelId="{C822E793-4049-4236-A451-66B90647D01F}" type="presOf" srcId="{28556170-20F3-4968-918A-62C1CF31A5E3}" destId="{7F874BDE-D9EB-4D8F-B94A-A2D6A2B6F48A}" srcOrd="0" destOrd="0" presId="urn:microsoft.com/office/officeart/2005/8/layout/cycle5"/>
    <dgm:cxn modelId="{CBBC8AE6-44B1-473E-B300-8123613A6DE1}" type="presOf" srcId="{ED0C26CB-01EE-4407-BF8B-A36FF05B8F57}" destId="{5D44719F-84BA-4943-99B5-C75AC62D53F7}" srcOrd="0" destOrd="0" presId="urn:microsoft.com/office/officeart/2005/8/layout/cycle5"/>
    <dgm:cxn modelId="{49DA98AF-292B-4977-A74E-7855BEEB8037}" type="presOf" srcId="{35C70608-93AA-4E18-A301-A996B2289A14}" destId="{CEFFE0C0-0E09-473B-840D-AFF7917B9787}" srcOrd="0" destOrd="0" presId="urn:microsoft.com/office/officeart/2005/8/layout/cycle5"/>
    <dgm:cxn modelId="{919B4596-DA7C-4D13-9D59-6F1AB8CA6DAB}" srcId="{ED0C26CB-01EE-4407-BF8B-A36FF05B8F57}" destId="{08ECE734-CFAB-4D6E-9401-2CB7B499CAF1}" srcOrd="0" destOrd="0" parTransId="{E8DB4A70-16E7-4E35-AD53-03053732E35F}" sibTransId="{A27B4D9D-CEF1-4E57-9A47-6EC7E33AE46C}"/>
    <dgm:cxn modelId="{5E9BF991-8330-4F37-939F-452F9BEAB015}" type="presParOf" srcId="{5D44719F-84BA-4943-99B5-C75AC62D53F7}" destId="{2A03C460-8336-4027-BD64-A3FDE23911C5}" srcOrd="0" destOrd="0" presId="urn:microsoft.com/office/officeart/2005/8/layout/cycle5"/>
    <dgm:cxn modelId="{AEE70E7E-928B-4FD8-997E-05B2D9378568}" type="presParOf" srcId="{5D44719F-84BA-4943-99B5-C75AC62D53F7}" destId="{B7A576DA-B62B-40DD-B230-99DEFF011E57}" srcOrd="1" destOrd="0" presId="urn:microsoft.com/office/officeart/2005/8/layout/cycle5"/>
    <dgm:cxn modelId="{972E6A6A-DA9C-4BA8-9D10-B86FDDD7FB18}" type="presParOf" srcId="{5D44719F-84BA-4943-99B5-C75AC62D53F7}" destId="{E034850F-82E2-47CB-AA2A-818CFB175FB0}" srcOrd="2" destOrd="0" presId="urn:microsoft.com/office/officeart/2005/8/layout/cycle5"/>
    <dgm:cxn modelId="{F2E1FCB3-611C-4984-871E-A5961C9044B6}" type="presParOf" srcId="{5D44719F-84BA-4943-99B5-C75AC62D53F7}" destId="{F7C7EF2E-76DC-48CC-AB66-CE269972C6FB}" srcOrd="3" destOrd="0" presId="urn:microsoft.com/office/officeart/2005/8/layout/cycle5"/>
    <dgm:cxn modelId="{8D30C4DA-FBD8-4F7E-ADD9-FCC3CD36BF35}" type="presParOf" srcId="{5D44719F-84BA-4943-99B5-C75AC62D53F7}" destId="{A7A66E0B-0479-465A-98A9-2B2BC1585B79}" srcOrd="4" destOrd="0" presId="urn:microsoft.com/office/officeart/2005/8/layout/cycle5"/>
    <dgm:cxn modelId="{5A353EBC-9D53-4916-990F-921AFCD3EF45}" type="presParOf" srcId="{5D44719F-84BA-4943-99B5-C75AC62D53F7}" destId="{6F21A25D-516D-444D-B758-EF4E7143AE49}" srcOrd="5" destOrd="0" presId="urn:microsoft.com/office/officeart/2005/8/layout/cycle5"/>
    <dgm:cxn modelId="{A1DECFE0-0A2C-4BCB-9114-9A8B4820EA96}" type="presParOf" srcId="{5D44719F-84BA-4943-99B5-C75AC62D53F7}" destId="{EE34CC79-B83F-4A48-A12F-1B4F7867C158}" srcOrd="6" destOrd="0" presId="urn:microsoft.com/office/officeart/2005/8/layout/cycle5"/>
    <dgm:cxn modelId="{EC3FCCD6-2650-431A-AA65-8157655A9F5E}" type="presParOf" srcId="{5D44719F-84BA-4943-99B5-C75AC62D53F7}" destId="{EB03A266-B272-4E00-8CE6-325650C44F51}" srcOrd="7" destOrd="0" presId="urn:microsoft.com/office/officeart/2005/8/layout/cycle5"/>
    <dgm:cxn modelId="{B6731A1E-3DEA-4CA4-9EF8-95E17B63237E}" type="presParOf" srcId="{5D44719F-84BA-4943-99B5-C75AC62D53F7}" destId="{7663B4B6-7349-4094-8991-4E37E6C06E2E}" srcOrd="8" destOrd="0" presId="urn:microsoft.com/office/officeart/2005/8/layout/cycle5"/>
    <dgm:cxn modelId="{D5873D79-9944-4BC6-A271-1CF79774320F}" type="presParOf" srcId="{5D44719F-84BA-4943-99B5-C75AC62D53F7}" destId="{7F874BDE-D9EB-4D8F-B94A-A2D6A2B6F48A}" srcOrd="9" destOrd="0" presId="urn:microsoft.com/office/officeart/2005/8/layout/cycle5"/>
    <dgm:cxn modelId="{E61464DB-7FBC-4EB9-B8CE-BF560D807355}" type="presParOf" srcId="{5D44719F-84BA-4943-99B5-C75AC62D53F7}" destId="{693EEC8A-0F21-4CC4-AABB-6C5CD5FC9FE9}" srcOrd="10" destOrd="0" presId="urn:microsoft.com/office/officeart/2005/8/layout/cycle5"/>
    <dgm:cxn modelId="{90C51128-4E38-43D2-A105-913B1F1AADF0}" type="presParOf" srcId="{5D44719F-84BA-4943-99B5-C75AC62D53F7}" destId="{CEFFE0C0-0E09-473B-840D-AFF7917B978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3C460-8336-4027-BD64-A3FDE23911C5}">
      <dsp:nvSpPr>
        <dsp:cNvPr id="0" name=""/>
        <dsp:cNvSpPr/>
      </dsp:nvSpPr>
      <dsp:spPr>
        <a:xfrm>
          <a:off x="3025134" y="542"/>
          <a:ext cx="1574931" cy="1023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i="1" kern="1200" dirty="0" smtClean="0">
              <a:latin typeface="Eras Light ITC" panose="020B0402030504020804" pitchFamily="34" charset="0"/>
            </a:rPr>
            <a:t>The Population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latin typeface="Eras Light ITC" panose="020B0402030504020804" pitchFamily="34" charset="0"/>
            </a:rPr>
            <a:t>(</a:t>
          </a:r>
          <a:r>
            <a:rPr lang="en-US" sz="1200" kern="1200" noProof="0" dirty="0" smtClean="0">
              <a:latin typeface="Eras Light ITC" panose="020B0402030504020804" pitchFamily="34" charset="0"/>
            </a:rPr>
            <a:t>all the individuals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latin typeface="Eras Light ITC" panose="020B0402030504020804" pitchFamily="34" charset="0"/>
            </a:rPr>
            <a:t>of interest)</a:t>
          </a:r>
          <a:endParaRPr lang="en-US" sz="1200" kern="1200" noProof="0" dirty="0">
            <a:latin typeface="Eras Light ITC" panose="020B0402030504020804" pitchFamily="34" charset="0"/>
          </a:endParaRPr>
        </a:p>
      </dsp:txBody>
      <dsp:txXfrm>
        <a:off x="3255777" y="150460"/>
        <a:ext cx="1113645" cy="723869"/>
      </dsp:txXfrm>
    </dsp:sp>
    <dsp:sp modelId="{E034850F-82E2-47CB-AA2A-818CFB175FB0}">
      <dsp:nvSpPr>
        <dsp:cNvPr id="0" name=""/>
        <dsp:cNvSpPr/>
      </dsp:nvSpPr>
      <dsp:spPr>
        <a:xfrm>
          <a:off x="2122091" y="512395"/>
          <a:ext cx="3381017" cy="3381017"/>
        </a:xfrm>
        <a:custGeom>
          <a:avLst/>
          <a:gdLst/>
          <a:ahLst/>
          <a:cxnLst/>
          <a:rect l="0" t="0" r="0" b="0"/>
          <a:pathLst>
            <a:path>
              <a:moveTo>
                <a:pt x="2695155" y="330911"/>
              </a:moveTo>
              <a:arcTo wR="1690508" hR="1690508" stAng="18387708" swAng="163288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7EF2E-76DC-48CC-AB66-CE269972C6FB}">
      <dsp:nvSpPr>
        <dsp:cNvPr id="0" name=""/>
        <dsp:cNvSpPr/>
      </dsp:nvSpPr>
      <dsp:spPr>
        <a:xfrm>
          <a:off x="4715643" y="1691051"/>
          <a:ext cx="1574931" cy="1023705"/>
        </a:xfrm>
        <a:prstGeom prst="roundRect">
          <a:avLst/>
        </a:pr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sample 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selected from the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population.</a:t>
          </a:r>
          <a:endParaRPr lang="en-US" sz="1400" kern="1200" noProof="0" dirty="0">
            <a:solidFill>
              <a:srgbClr val="0070C0"/>
            </a:solidFill>
            <a:latin typeface="Eras Light ITC" panose="020B0402030504020804" pitchFamily="34" charset="0"/>
          </a:endParaRPr>
        </a:p>
      </dsp:txBody>
      <dsp:txXfrm>
        <a:off x="4765616" y="1741024"/>
        <a:ext cx="1474985" cy="923759"/>
      </dsp:txXfrm>
    </dsp:sp>
    <dsp:sp modelId="{6F21A25D-516D-444D-B758-EF4E7143AE49}">
      <dsp:nvSpPr>
        <dsp:cNvPr id="0" name=""/>
        <dsp:cNvSpPr/>
      </dsp:nvSpPr>
      <dsp:spPr>
        <a:xfrm>
          <a:off x="2122091" y="512395"/>
          <a:ext cx="3381017" cy="3381017"/>
        </a:xfrm>
        <a:custGeom>
          <a:avLst/>
          <a:gdLst/>
          <a:ahLst/>
          <a:cxnLst/>
          <a:rect l="0" t="0" r="0" b="0"/>
          <a:pathLst>
            <a:path>
              <a:moveTo>
                <a:pt x="3205720" y="2440144"/>
              </a:moveTo>
              <a:arcTo wR="1690508" hR="1690508" stAng="1579406" swAng="163288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4CC79-B83F-4A48-A12F-1B4F7867C158}">
      <dsp:nvSpPr>
        <dsp:cNvPr id="0" name=""/>
        <dsp:cNvSpPr/>
      </dsp:nvSpPr>
      <dsp:spPr>
        <a:xfrm>
          <a:off x="3025134" y="3381560"/>
          <a:ext cx="1574931" cy="1023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noProof="0" dirty="0" smtClean="0">
              <a:latin typeface="Eras Light ITC" panose="020B0402030504020804" pitchFamily="34" charset="0"/>
            </a:rPr>
            <a:t>The Sample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Eras Light ITC" panose="020B0402030504020804" pitchFamily="34" charset="0"/>
            </a:rPr>
            <a:t>(</a:t>
          </a:r>
          <a:r>
            <a:rPr lang="en-US" sz="1400" kern="1200" noProof="0" dirty="0" smtClean="0">
              <a:latin typeface="Eras Light ITC" panose="020B0402030504020804" pitchFamily="34" charset="0"/>
            </a:rPr>
            <a:t>the specific set of individuals who participate in the research study)</a:t>
          </a:r>
          <a:endParaRPr lang="en-US" sz="1400" kern="1200" noProof="0" dirty="0">
            <a:latin typeface="Eras Light ITC" panose="020B0402030504020804" pitchFamily="34" charset="0"/>
          </a:endParaRPr>
        </a:p>
      </dsp:txBody>
      <dsp:txXfrm>
        <a:off x="3075107" y="3431533"/>
        <a:ext cx="1474985" cy="923759"/>
      </dsp:txXfrm>
    </dsp:sp>
    <dsp:sp modelId="{7663B4B6-7349-4094-8991-4E37E6C06E2E}">
      <dsp:nvSpPr>
        <dsp:cNvPr id="0" name=""/>
        <dsp:cNvSpPr/>
      </dsp:nvSpPr>
      <dsp:spPr>
        <a:xfrm>
          <a:off x="2122091" y="512395"/>
          <a:ext cx="3381017" cy="3381017"/>
        </a:xfrm>
        <a:custGeom>
          <a:avLst/>
          <a:gdLst/>
          <a:ahLst/>
          <a:cxnLst/>
          <a:rect l="0" t="0" r="0" b="0"/>
          <a:pathLst>
            <a:path>
              <a:moveTo>
                <a:pt x="685861" y="3050105"/>
              </a:moveTo>
              <a:arcTo wR="1690508" hR="1690508" stAng="7587708" swAng="163288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4BDE-D9EB-4D8F-B94A-A2D6A2B6F48A}">
      <dsp:nvSpPr>
        <dsp:cNvPr id="0" name=""/>
        <dsp:cNvSpPr/>
      </dsp:nvSpPr>
      <dsp:spPr>
        <a:xfrm>
          <a:off x="1334625" y="1691051"/>
          <a:ext cx="1574931" cy="1023705"/>
        </a:xfrm>
        <a:prstGeom prst="roundRect">
          <a:avLst/>
        </a:pr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rgbClr val="0070C0"/>
              </a:solidFill>
              <a:latin typeface="Eras Light ITC" panose="020B0402030504020804" pitchFamily="34" charset="0"/>
            </a:rPr>
            <a:t>The </a:t>
          </a: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results from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sample 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generalized 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70C0"/>
              </a:solidFill>
              <a:latin typeface="Eras Light ITC" panose="020B0402030504020804" pitchFamily="34" charset="0"/>
            </a:rPr>
            <a:t>the population.</a:t>
          </a:r>
          <a:endParaRPr lang="en-US" sz="1400" kern="1200" noProof="0" dirty="0">
            <a:solidFill>
              <a:srgbClr val="0070C0"/>
            </a:solidFill>
            <a:latin typeface="Eras Light ITC" panose="020B0402030504020804" pitchFamily="34" charset="0"/>
          </a:endParaRPr>
        </a:p>
      </dsp:txBody>
      <dsp:txXfrm>
        <a:off x="1384598" y="1741024"/>
        <a:ext cx="1474985" cy="923759"/>
      </dsp:txXfrm>
    </dsp:sp>
    <dsp:sp modelId="{CEFFE0C0-0E09-473B-840D-AFF7917B9787}">
      <dsp:nvSpPr>
        <dsp:cNvPr id="0" name=""/>
        <dsp:cNvSpPr/>
      </dsp:nvSpPr>
      <dsp:spPr>
        <a:xfrm>
          <a:off x="2122091" y="512395"/>
          <a:ext cx="3381017" cy="3381017"/>
        </a:xfrm>
        <a:custGeom>
          <a:avLst/>
          <a:gdLst/>
          <a:ahLst/>
          <a:cxnLst/>
          <a:rect l="0" t="0" r="0" b="0"/>
          <a:pathLst>
            <a:path>
              <a:moveTo>
                <a:pt x="175297" y="940873"/>
              </a:moveTo>
              <a:arcTo wR="1690508" hR="1690508" stAng="12379406" swAng="163288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6" y="1818740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 STRATIFIED RANDOM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8362" y="601729"/>
            <a:ext cx="87994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Probability Sampling Method (3)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4" y="2427048"/>
            <a:ext cx="10837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Researcher’s goal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for a </a:t>
            </a:r>
            <a:r>
              <a:rPr lang="en-US" sz="2200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representative sample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to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ensure that each of the different subgroups is adequately represented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One technique for accomplishing this goal is to use </a:t>
            </a: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stratified random sampling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22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604" y="3681687"/>
            <a:ext cx="10837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To obtain this kind of sample, we must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First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 the specific subgroups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(or strata) to be included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in 	the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sample.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Then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we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select equal-sized random samples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from each of the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pre-identified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subgroups, using the same steps as in simple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	random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3.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Finally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we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combine the subgroup samples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into one overall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	sample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0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6" y="1818740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</a:t>
            </a:r>
            <a:r>
              <a:rPr lang="en-US" sz="24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PROPORTIONATE STRATIFIED RANDOM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8362" y="601729"/>
            <a:ext cx="87994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Probability Sampling Method (4)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6" y="2321210"/>
            <a:ext cx="1083700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As with a stratified sample, we begin by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identifying a set of subgroups or segments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population. Next, we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determine what proportion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population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corresponds to each subgroup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 Finally, a sample is obtained such that the proportions in the sample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exactly match the proportions in the overall population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 This kind of sampling is called </a:t>
            </a:r>
            <a:r>
              <a:rPr lang="en-US" sz="19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proportionate stratified random sampling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, or simply </a:t>
            </a:r>
            <a:r>
              <a:rPr lang="en-US" sz="19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proportionate random sampling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605" y="3961953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e. CLUSTER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7567" y="5649298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f. </a:t>
            </a: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COMBINED-STRATEGY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531" y="4423618"/>
            <a:ext cx="1064107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individuals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 in the population are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already clustered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in preexisting groups, and a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researcher can randomly select groups instead of selecting individuals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 This procedure is called </a:t>
            </a:r>
            <a:r>
              <a:rPr lang="en-US" sz="19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cluster sampling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and can be used whenever 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well-defined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clusters exist within the population of interest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531" y="6105166"/>
            <a:ext cx="106410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Occasionally,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researchers combine two or more sampling strategies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select participants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2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  <p:bldP spid="13" grpId="0"/>
      <p:bldP spid="1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6" y="1818740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 CONVENIENCE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8362" y="601729"/>
            <a:ext cx="87994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Nonprobability Sampling Method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6" y="2321210"/>
            <a:ext cx="10837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convenience sampling, researchers simply use as participants those individuals who are easy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get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People are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selected on the basis of their availability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willingness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to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respond.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Convenience 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is also known as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accidental sampling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or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haphazard sampling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605" y="3961953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 QUOTA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531" y="4423618"/>
            <a:ext cx="106410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One method for controlling the composition of a convenience sample is to use some of the same techniques that are used for probability sampling. In the</a:t>
            </a:r>
          </a:p>
          <a:p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same way that we used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stratified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to ensure that different subgroups</a:t>
            </a:r>
          </a:p>
          <a:p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are represented equally, 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quota sampling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can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ensure that subgroups are equally</a:t>
            </a:r>
          </a:p>
          <a:p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represented in a convenience sample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9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Summary of Sampling Method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04357" y="1738976"/>
            <a:ext cx="2947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</a:t>
            </a: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5.1</a:t>
            </a:r>
            <a:endParaRPr lang="en-US" sz="14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33992"/>
              </p:ext>
            </p:extLst>
          </p:nvPr>
        </p:nvGraphicFramePr>
        <p:xfrm>
          <a:off x="1028747" y="2072157"/>
          <a:ext cx="10381671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108"/>
                <a:gridCol w="3726873"/>
                <a:gridCol w="38596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Type</a:t>
                      </a:r>
                      <a:r>
                        <a:rPr lang="id-ID" sz="1600" b="1" i="0" u="none" strike="noStrike" kern="1200" baseline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of Sampling</a:t>
                      </a:r>
                      <a:endParaRPr lang="id-ID" sz="16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Eras Light ITC" panose="020B0402030504020804" pitchFamily="34" charset="0"/>
                        </a:rPr>
                        <a:t>Description</a:t>
                      </a:r>
                      <a:endParaRPr lang="id-ID" sz="16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Strengths and Weaknesses</a:t>
                      </a:r>
                      <a:endParaRPr lang="en-US" sz="16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Eras Light ITC" panose="020B0402030504020804" pitchFamily="34" charset="0"/>
                        </a:rPr>
                        <a:t>Probability Sampling</a:t>
                      </a:r>
                      <a:endParaRPr lang="id-ID" sz="1600" b="1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Simple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Random</a:t>
                      </a:r>
                      <a:endParaRPr lang="id-ID" sz="1400" b="1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using a random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process to select participants from a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list containing the total population.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random process ensures that each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individual has an equal and independent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chance of selection.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selection process is fair and unbiased,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but there is no guarantee that the sample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is representative.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latin typeface="Eras Light ITC" panose="020B0402030504020804" pitchFamily="34" charset="0"/>
                        </a:rPr>
                        <a:t>Systematic</a:t>
                      </a:r>
                      <a:endParaRPr lang="en-US" sz="1400" b="1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by selecting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every </a:t>
                      </a:r>
                      <a:r>
                        <a:rPr lang="en-US" sz="1400" i="1" dirty="0" smtClean="0">
                          <a:latin typeface="Eras Light ITC" panose="020B0402030504020804" pitchFamily="34" charset="0"/>
                        </a:rPr>
                        <a:t>n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 participant from a list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containing the total population, after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random start.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An easy method for obtaining an essentially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random sample, but the selections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are not really random or independent.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Stratified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Random</a:t>
                      </a:r>
                      <a:endParaRPr lang="id-ID" sz="1400" b="1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by dividing the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population into subgroups (strata)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and then randomly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selecting equal numbers from each of the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subgroups.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Guarantees that each subgroup will have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adequate representation, but the overall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sample is usually not representative of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population.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244492" y="6213995"/>
            <a:ext cx="2947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Continued…</a:t>
            </a:r>
            <a:endParaRPr lang="en-US" sz="14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Summary of Sampling Method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28031"/>
              </p:ext>
            </p:extLst>
          </p:nvPr>
        </p:nvGraphicFramePr>
        <p:xfrm>
          <a:off x="1042601" y="1865182"/>
          <a:ext cx="10381671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108"/>
                <a:gridCol w="3726873"/>
                <a:gridCol w="38596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Type</a:t>
                      </a:r>
                      <a:r>
                        <a:rPr lang="id-ID" sz="1600" b="1" i="0" u="none" strike="noStrike" kern="1200" baseline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of Sampling</a:t>
                      </a:r>
                      <a:endParaRPr lang="id-ID" sz="16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Eras Light ITC" panose="020B0402030504020804" pitchFamily="34" charset="0"/>
                        </a:rPr>
                        <a:t>Description</a:t>
                      </a:r>
                      <a:endParaRPr lang="id-ID" sz="16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Strengths and Weaknesses</a:t>
                      </a:r>
                      <a:endParaRPr lang="en-US" sz="160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Proportionate Stratified</a:t>
                      </a:r>
                      <a:endParaRPr lang="id-ID" sz="1400" b="1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by subdividing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population into strata and then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randomly selecting from each strata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number of participants so that the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proportions in the sample correspond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to the proportions in the population.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Guarantees that the composition of the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sample (in terms of the identified strata)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will be perfectly representative of the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composition of the population, but some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strata may have limited representation in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sample..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latin typeface="Eras Light ITC" panose="020B0402030504020804" pitchFamily="34" charset="0"/>
                        </a:rPr>
                        <a:t>Cluster</a:t>
                      </a:r>
                      <a:endParaRPr lang="en-US" sz="1400" b="1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Instead of selecting individuals, a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sample is obtained by randomly selecting clusters (preexisting groups) from a list of all the clusters that exist within the population.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An easy method for obtaining a large,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relatively random sample, but the selections are not really random or independent..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Eras Light ITC" panose="020B0402030504020804" pitchFamily="34" charset="0"/>
                        </a:rPr>
                        <a:t>Nonprobability Sampling</a:t>
                      </a:r>
                      <a:endParaRPr lang="en-US" sz="1400" b="1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Convenience</a:t>
                      </a:r>
                      <a:endParaRPr lang="en-US" sz="1400" b="1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by selecting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individual participants who are easy to get.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An easy method for obtaining a sample,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but the sample is probably biased.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Eras Light ITC" panose="020B0402030504020804" pitchFamily="34" charset="0"/>
                        </a:rPr>
                        <a:t>Quota</a:t>
                      </a:r>
                      <a:endParaRPr lang="id-ID" sz="1400" b="1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 sample is obtained by identifying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subgroups to be included, then establishing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quotas for individuals to be selected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through convenience from each subgroup.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Allows a researcher to control the composition</a:t>
                      </a:r>
                    </a:p>
                    <a:p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of a convenience sample, but</a:t>
                      </a:r>
                      <a:r>
                        <a:rPr lang="en-US" sz="1400" baseline="0" dirty="0" smtClean="0">
                          <a:latin typeface="Eras Light ITC" panose="020B04020305040208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the sample probably is biased.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9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5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709530" y="3986256"/>
            <a:ext cx="8767860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Sampling Techniques</a:t>
            </a:r>
            <a:endParaRPr lang="en-US" sz="2800" spc="6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Population and Samples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4"/>
          <p:cNvSpPr txBox="1">
            <a:spLocks/>
          </p:cNvSpPr>
          <p:nvPr/>
        </p:nvSpPr>
        <p:spPr>
          <a:xfrm>
            <a:off x="1140351" y="5070455"/>
            <a:ext cx="10307978" cy="1287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 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SAMPLE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is a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set of individuals selected </a:t>
            </a:r>
            <a:r>
              <a:rPr lang="en-US" sz="3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from a population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and usually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intended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to represent the population in a research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0351" y="1884547"/>
            <a:ext cx="100068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3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A </a:t>
            </a:r>
            <a:r>
              <a:rPr lang="en-US" sz="32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POPULATION </a:t>
            </a:r>
            <a:r>
              <a:rPr lang="en-US" sz="3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the </a:t>
            </a:r>
            <a:r>
              <a:rPr lang="en-US" sz="3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entire set of individuals </a:t>
            </a:r>
            <a:r>
              <a:rPr lang="en-US" sz="3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interest to a researcher. Although the entire population usually does not participate in a </a:t>
            </a:r>
            <a:r>
              <a:rPr lang="en-US" sz="3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research study</a:t>
            </a:r>
            <a:r>
              <a:rPr lang="en-US" sz="3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results from the study are generalized to the entire population.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Population and Samples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4607" y="3539415"/>
            <a:ext cx="376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FIGURE </a:t>
            </a:r>
            <a:r>
              <a:rPr lang="en-US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5.1</a:t>
            </a:r>
            <a:br>
              <a:rPr lang="en-US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Relationship Between a Population and a Sample</a:t>
            </a:r>
            <a:endParaRPr lang="en-US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308158710"/>
              </p:ext>
            </p:extLst>
          </p:nvPr>
        </p:nvGraphicFramePr>
        <p:xfrm>
          <a:off x="5025166" y="1938251"/>
          <a:ext cx="7625201" cy="440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ight Arrow 20"/>
          <p:cNvSpPr/>
          <p:nvPr/>
        </p:nvSpPr>
        <p:spPr>
          <a:xfrm>
            <a:off x="6078111" y="5611090"/>
            <a:ext cx="1579418" cy="554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/>
          <p:cNvSpPr txBox="1"/>
          <p:nvPr/>
        </p:nvSpPr>
        <p:spPr>
          <a:xfrm>
            <a:off x="4609020" y="5349572"/>
            <a:ext cx="1469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actual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research study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conducted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with a sample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078111" y="2106554"/>
            <a:ext cx="1579418" cy="554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484838" y="1845036"/>
            <a:ext cx="1593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Research begins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with a general</a:t>
            </a:r>
          </a:p>
          <a:p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question about</a:t>
            </a:r>
          </a:p>
          <a:p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a population</a:t>
            </a:r>
          </a:p>
        </p:txBody>
      </p:sp>
    </p:spTree>
    <p:extLst>
      <p:ext uri="{BB962C8B-B14F-4D97-AF65-F5344CB8AC3E}">
        <p14:creationId xmlns:p14="http://schemas.microsoft.com/office/powerpoint/2010/main" val="4199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Representative Samples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51" y="1712782"/>
            <a:ext cx="100068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REPRESENTATIVENESS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a sample refers to the extent to which the characteristics of the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sample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accurately </a:t>
            </a:r>
            <a:r>
              <a:rPr lang="en-US" sz="24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reflect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characteristics of the population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REPRESENTATIVE SAMPLE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 sample with the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same characteristics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as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population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BIASED SAMPLE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 sample with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different characteristics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from those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the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population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SELECTION BIAS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SAMPLING BIAS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occurs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when participants or subjects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are selected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in a manner that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increases the probability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of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obtaining a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biased sample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0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Sampling Method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197864" y="3944692"/>
            <a:ext cx="9928288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Probability Sampling Method </a:t>
            </a:r>
            <a:r>
              <a:rPr lang="en-US" sz="1400" spc="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14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Nonprobability Sampling Method</a:t>
            </a:r>
          </a:p>
        </p:txBody>
      </p:sp>
    </p:spTree>
    <p:extLst>
      <p:ext uri="{BB962C8B-B14F-4D97-AF65-F5344CB8AC3E}">
        <p14:creationId xmlns:p14="http://schemas.microsoft.com/office/powerpoint/2010/main" val="213561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Sampling Method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4"/>
          <p:cNvSpPr txBox="1">
            <a:spLocks/>
          </p:cNvSpPr>
          <p:nvPr/>
        </p:nvSpPr>
        <p:spPr>
          <a:xfrm>
            <a:off x="1304973" y="3517981"/>
            <a:ext cx="4346049" cy="2670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PROBABILITY SAMPLING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</a:t>
            </a:r>
            <a:r>
              <a:rPr lang="en-US" sz="1800" dirty="0">
                <a:solidFill>
                  <a:srgbClr val="0070C0"/>
                </a:solidFill>
                <a:latin typeface="Eras Light ITC" panose="020B0402030504020804" pitchFamily="34" charset="0"/>
              </a:rPr>
              <a:t>probability sampling, the </a:t>
            </a:r>
            <a:r>
              <a:rPr lang="en-US" sz="1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entire population is known</a:t>
            </a:r>
            <a:r>
              <a:rPr lang="en-US" sz="18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,</a:t>
            </a: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Eras Light ITC" panose="020B0402030504020804" pitchFamily="34" charset="0"/>
              </a:rPr>
              <a:t>each </a:t>
            </a: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individual in </a:t>
            </a:r>
            <a:r>
              <a:rPr lang="en-US" sz="1800" dirty="0">
                <a:solidFill>
                  <a:srgbClr val="0070C0"/>
                </a:solidFill>
                <a:latin typeface="Eras Light ITC" panose="020B0402030504020804" pitchFamily="34" charset="0"/>
              </a:rPr>
              <a:t>the population has a </a:t>
            </a: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specifiable </a:t>
            </a:r>
            <a:r>
              <a:rPr lang="en-US" sz="1800" dirty="0">
                <a:solidFill>
                  <a:srgbClr val="0070C0"/>
                </a:solidFill>
                <a:latin typeface="Eras Light ITC" panose="020B0402030504020804" pitchFamily="34" charset="0"/>
              </a:rPr>
              <a:t>probability of selection, and </a:t>
            </a: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sampling occurs </a:t>
            </a:r>
            <a:r>
              <a:rPr lang="en-US" sz="1800" dirty="0">
                <a:solidFill>
                  <a:srgbClr val="0070C0"/>
                </a:solidFill>
                <a:latin typeface="Eras Light ITC" panose="020B0402030504020804" pitchFamily="34" charset="0"/>
              </a:rPr>
              <a:t>by a random process based on the probabilities</a:t>
            </a:r>
            <a:r>
              <a:rPr lang="en-US" sz="1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18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351" y="1884547"/>
            <a:ext cx="100068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SAMPLING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0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the process of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selecting individuals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to participate in a research study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0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Researchers have developed a variety of different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methods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(also called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techniques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procedures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9842" y="3514004"/>
            <a:ext cx="6352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Sampling methods fall into two basic categories: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1363" y="4043104"/>
            <a:ext cx="4204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>NONPROBABILITY SAMPLING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nonprobability sampling, </a:t>
            </a:r>
            <a:r>
              <a:rPr lang="en-US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the population is not completely known</a:t>
            </a:r>
            <a:r>
              <a:rPr lang="en-US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individual probabilities cannot be known, and the sampling method is based on factors such as common sense or ease, with an effort to maintain representativeness and avoid bias.</a:t>
            </a:r>
            <a:endParaRPr lang="en-US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uiExpand="1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6" y="1818740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 SIMPLE RANDOM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8362" y="601729"/>
            <a:ext cx="87994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Probability Sampling Method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6" y="2369209"/>
            <a:ext cx="108370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REQUIREMENT FOR RANDOM SAMPLING ARE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Each individual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 the population has an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equal chance of being selected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Equality means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that no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individual is more likely to be chosen than another.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Each selection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independent of the others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Independence means that the choice of one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	individual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does not bias the researcher for or against the choice of another individual.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079" y="4322700"/>
            <a:ext cx="108370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PROCESS OF SIMPLE RANDOM SAMPLING CONSISTS OF THE FOLLOWING STEPS: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1.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Clearly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define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the population from which you want to select a sample.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2.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List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all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the members of the population.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3.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Use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 random process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to select individuals from the list.</a:t>
            </a:r>
          </a:p>
        </p:txBody>
      </p:sp>
    </p:spTree>
    <p:extLst>
      <p:ext uri="{BB962C8B-B14F-4D97-AF65-F5344CB8AC3E}">
        <p14:creationId xmlns:p14="http://schemas.microsoft.com/office/powerpoint/2010/main" val="29975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6" y="1818740"/>
            <a:ext cx="1083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4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SYSTEMATIC SAMPLING</a:t>
            </a:r>
            <a:endParaRPr lang="en-US" sz="2400" b="1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8362" y="601729"/>
            <a:ext cx="87994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Probability Sampling Method (2)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5" y="2603570"/>
            <a:ext cx="108370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Systematic sampling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a type of probability sampling that is </a:t>
            </a:r>
            <a:r>
              <a:rPr lang="en-US" sz="22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very similar </a:t>
            </a:r>
            <a:r>
              <a:rPr lang="en-US" sz="2200" b="1" i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simple </a:t>
            </a:r>
            <a:r>
              <a:rPr lang="en-US" sz="22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random sampling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Systematic sampling begins by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listing all the </a:t>
            </a:r>
            <a:r>
              <a:rPr lang="en-US" sz="22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individuals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population, then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randomly picking a starting point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on the list.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sample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then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obtained by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moving down the list,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selecting every nth name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915" y="4793755"/>
            <a:ext cx="10837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This technique is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truly less random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than simple random sampling because the principle of independence is violated.</a:t>
            </a:r>
          </a:p>
        </p:txBody>
      </p:sp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  <p:bldP spid="12" grpId="0" uiExpand="1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2886</TotalTime>
  <Words>1165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Eras Light ITC</vt:lpstr>
      <vt:lpstr>Times New Roman</vt:lpstr>
      <vt:lpstr>Corbel</vt:lpstr>
      <vt:lpstr>Basis</vt:lpstr>
      <vt:lpstr>RESEARCH METHODS FOR THE BEHAVIORAL SCIENCES </vt:lpstr>
      <vt:lpstr>CHAPTER 5</vt:lpstr>
      <vt:lpstr>Population and Samples</vt:lpstr>
      <vt:lpstr>Population and Samples</vt:lpstr>
      <vt:lpstr>Representative Samples</vt:lpstr>
      <vt:lpstr>Sampling Method</vt:lpstr>
      <vt:lpstr>Sampling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Sampling Method</vt:lpstr>
      <vt:lpstr>Summary of Sampling Method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239</cp:revision>
  <dcterms:created xsi:type="dcterms:W3CDTF">2013-07-24T14:55:18Z</dcterms:created>
  <dcterms:modified xsi:type="dcterms:W3CDTF">2014-07-16T08:38:17Z</dcterms:modified>
</cp:coreProperties>
</file>