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96" r:id="rId1"/>
  </p:sldMasterIdLst>
  <p:notesMasterIdLst>
    <p:notesMasterId r:id="rId18"/>
  </p:notesMasterIdLst>
  <p:sldIdLst>
    <p:sldId id="256" r:id="rId2"/>
    <p:sldId id="264" r:id="rId3"/>
    <p:sldId id="277" r:id="rId4"/>
    <p:sldId id="306" r:id="rId5"/>
    <p:sldId id="324" r:id="rId6"/>
    <p:sldId id="325" r:id="rId7"/>
    <p:sldId id="326" r:id="rId8"/>
    <p:sldId id="307" r:id="rId9"/>
    <p:sldId id="327" r:id="rId10"/>
    <p:sldId id="322" r:id="rId11"/>
    <p:sldId id="316" r:id="rId12"/>
    <p:sldId id="328" r:id="rId13"/>
    <p:sldId id="309" r:id="rId14"/>
    <p:sldId id="310" r:id="rId15"/>
    <p:sldId id="311" r:id="rId16"/>
    <p:sldId id="323"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Eras Light ITC" panose="020B0402030504020804" pitchFamily="34" charset="0"/>
      <p:regular r:id="rId23"/>
    </p:embeddedFont>
    <p:embeddedFont>
      <p:font typeface="Corbel" panose="020B0503020204020204" pitchFamily="34" charset="0"/>
      <p:regular r:id="rId24"/>
      <p:bold r:id="rId25"/>
      <p:italic r:id="rId26"/>
      <p:bold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1FA"/>
    <a:srgbClr val="1CADE4"/>
    <a:srgbClr val="B7BDC3"/>
    <a:srgbClr val="A5B4C0"/>
    <a:srgbClr val="0070C0"/>
    <a:srgbClr val="FF5D5D"/>
    <a:srgbClr val="FCEBB6"/>
    <a:srgbClr val="F5B433"/>
    <a:srgbClr val="77EFC1"/>
    <a:srgbClr val="F885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35" autoAdjust="0"/>
    <p:restoredTop sz="93357" autoAdjust="0"/>
  </p:normalViewPr>
  <p:slideViewPr>
    <p:cSldViewPr snapToGrid="0">
      <p:cViewPr varScale="1">
        <p:scale>
          <a:sx n="69" d="100"/>
          <a:sy n="69" d="100"/>
        </p:scale>
        <p:origin x="1068" y="78"/>
      </p:cViewPr>
      <p:guideLst/>
    </p:cSldViewPr>
  </p:slideViewPr>
  <p:outlineViewPr>
    <p:cViewPr>
      <p:scale>
        <a:sx n="33" d="100"/>
        <a:sy n="33" d="100"/>
      </p:scale>
      <p:origin x="0" y="-8310"/>
    </p:cViewPr>
  </p:outlineViewPr>
  <p:notesTextViewPr>
    <p:cViewPr>
      <p:scale>
        <a:sx n="1" d="1"/>
        <a:sy n="1" d="1"/>
      </p:scale>
      <p:origin x="0" y="0"/>
    </p:cViewPr>
  </p:notesTextViewPr>
  <p:sorterViewPr>
    <p:cViewPr>
      <p:scale>
        <a:sx n="100" d="100"/>
        <a:sy n="100" d="100"/>
      </p:scale>
      <p:origin x="0" y="-2376"/>
    </p:cViewPr>
  </p:sorter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E25D0-C634-445E-ADB9-7E56C1A75CA8}" type="datetimeFigureOut">
              <a:rPr lang="id-ID" smtClean="0"/>
              <a:t>16/07/2014</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8ACAE-A6C1-4783-B978-4E913A83CCD1}" type="slidenum">
              <a:rPr lang="id-ID" smtClean="0"/>
              <a:t>‹#›</a:t>
            </a:fld>
            <a:endParaRPr lang="id-ID"/>
          </a:p>
        </p:txBody>
      </p:sp>
    </p:spTree>
    <p:extLst>
      <p:ext uri="{BB962C8B-B14F-4D97-AF65-F5344CB8AC3E}">
        <p14:creationId xmlns:p14="http://schemas.microsoft.com/office/powerpoint/2010/main" val="2154854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smtClean="0"/>
              <a:t>7/16/2014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24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19279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3459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77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972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7/16/2014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92910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7/16/2014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4584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7/16/2014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4431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7/16/2014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90562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7/16/2014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6957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7/16/2014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97953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smtClean="0"/>
              <a:pPr/>
              <a:t>7/16/2014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880810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4550" y="785253"/>
            <a:ext cx="10497820" cy="3046456"/>
          </a:xfrm>
        </p:spPr>
        <p:txBody>
          <a:bodyPr anchor="ctr">
            <a:noAutofit/>
          </a:bodyPr>
          <a:lstStyle/>
          <a:p>
            <a:r>
              <a:rPr lang="en-US" sz="6300" cap="none" dirty="0">
                <a:ln w="6600">
                  <a:solidFill>
                    <a:schemeClr val="accent2"/>
                  </a:solidFill>
                  <a:prstDash val="solid"/>
                </a:ln>
                <a:effectLst>
                  <a:outerShdw dist="38100" dir="2700000" algn="tl" rotWithShape="0">
                    <a:schemeClr val="accent2"/>
                  </a:outerShdw>
                </a:effectLst>
                <a:latin typeface="Eras Light ITC" panose="020B0402030504020804" pitchFamily="34" charset="0"/>
              </a:rPr>
              <a:t>RESEARCH METHODS FOR THE BEHAVIORAL SCIENCES </a:t>
            </a:r>
            <a:endParaRPr lang="id-ID" sz="6300" cap="none" dirty="0">
              <a:ln w="6600">
                <a:solidFill>
                  <a:schemeClr val="accent2"/>
                </a:solidFill>
                <a:prstDash val="solid"/>
              </a:ln>
              <a:effectLst>
                <a:outerShdw dist="38100" dir="2700000" algn="tl" rotWithShape="0">
                  <a:schemeClr val="accent2"/>
                </a:outerShdw>
              </a:effectLst>
              <a:latin typeface="Eras Light ITC" panose="020B0402030504020804" pitchFamily="34" charset="0"/>
            </a:endParaRPr>
          </a:p>
        </p:txBody>
      </p:sp>
      <p:sp>
        <p:nvSpPr>
          <p:cNvPr id="3" name="Subtitle 2"/>
          <p:cNvSpPr>
            <a:spLocks noGrp="1"/>
          </p:cNvSpPr>
          <p:nvPr>
            <p:ph type="subTitle" idx="1"/>
          </p:nvPr>
        </p:nvSpPr>
        <p:spPr>
          <a:xfrm>
            <a:off x="1709530" y="3986256"/>
            <a:ext cx="8767860" cy="1628933"/>
          </a:xfrm>
        </p:spPr>
        <p:txBody>
          <a:bodyPr>
            <a:noAutofit/>
          </a:bodyPr>
          <a:lstStyle/>
          <a:p>
            <a:pPr>
              <a:lnSpc>
                <a:spcPct val="110000"/>
              </a:lnSpc>
              <a:spcBef>
                <a:spcPts val="0"/>
              </a:spcBef>
            </a:pPr>
            <a:r>
              <a:rPr lang="en-US" sz="2800" dirty="0">
                <a:latin typeface="Eras Light ITC" panose="020B0402030504020804" pitchFamily="34" charset="0"/>
              </a:rPr>
              <a:t>Frederick J. Gravetter </a:t>
            </a:r>
            <a:endParaRPr lang="en-US" sz="2800" dirty="0" smtClean="0">
              <a:latin typeface="Eras Light ITC" panose="020B0402030504020804" pitchFamily="34" charset="0"/>
            </a:endParaRPr>
          </a:p>
          <a:p>
            <a:pPr>
              <a:lnSpc>
                <a:spcPct val="110000"/>
              </a:lnSpc>
              <a:spcBef>
                <a:spcPts val="0"/>
              </a:spcBef>
            </a:pPr>
            <a:r>
              <a:rPr lang="en-US" sz="2800" dirty="0" smtClean="0">
                <a:latin typeface="Eras Light ITC" panose="020B0402030504020804" pitchFamily="34" charset="0"/>
              </a:rPr>
              <a:t>and </a:t>
            </a:r>
          </a:p>
          <a:p>
            <a:pPr>
              <a:lnSpc>
                <a:spcPct val="110000"/>
              </a:lnSpc>
              <a:spcBef>
                <a:spcPts val="0"/>
              </a:spcBef>
            </a:pPr>
            <a:r>
              <a:rPr lang="en-US" sz="2800" dirty="0" smtClean="0">
                <a:latin typeface="Eras Light ITC" panose="020B0402030504020804" pitchFamily="34" charset="0"/>
              </a:rPr>
              <a:t>Lori-Ann b</a:t>
            </a:r>
            <a:r>
              <a:rPr lang="en-US" sz="2800" dirty="0">
                <a:latin typeface="Eras Light ITC" panose="020B0402030504020804" pitchFamily="34" charset="0"/>
              </a:rPr>
              <a:t>. forzano</a:t>
            </a:r>
            <a:endParaRPr lang="en-US" sz="2800" dirty="0" smtClean="0">
              <a:latin typeface="Eras Light ITC" panose="020B0402030504020804" pitchFamily="34" charset="0"/>
            </a:endParaRPr>
          </a:p>
        </p:txBody>
      </p:sp>
    </p:spTree>
    <p:extLst>
      <p:ext uri="{BB962C8B-B14F-4D97-AF65-F5344CB8AC3E}">
        <p14:creationId xmlns:p14="http://schemas.microsoft.com/office/powerpoint/2010/main" val="2792636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gn="ct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External Validity (2)</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5" name="Rectangle 4"/>
          <p:cNvSpPr/>
          <p:nvPr/>
        </p:nvSpPr>
        <p:spPr>
          <a:xfrm>
            <a:off x="1255508" y="2451170"/>
            <a:ext cx="9645206" cy="3046988"/>
          </a:xfrm>
          <a:prstGeom prst="rect">
            <a:avLst/>
          </a:prstGeom>
        </p:spPr>
        <p:txBody>
          <a:bodyPr wrap="square">
            <a:spAutoFit/>
          </a:bodyPr>
          <a:lstStyle/>
          <a:p>
            <a:pPr marL="45720" indent="0">
              <a:spcBef>
                <a:spcPts val="0"/>
              </a:spcBef>
              <a:buNone/>
            </a:pPr>
            <a:r>
              <a:rPr lang="en-US" sz="2400" spc="300" dirty="0">
                <a:solidFill>
                  <a:srgbClr val="0070C0"/>
                </a:solidFill>
                <a:latin typeface="Eras Light ITC" panose="020B0402030504020804" pitchFamily="34" charset="0"/>
              </a:rPr>
              <a:t>There are at least </a:t>
            </a:r>
            <a:r>
              <a:rPr lang="en-US" sz="2400" b="1" i="1" spc="300" dirty="0" smtClean="0">
                <a:solidFill>
                  <a:srgbClr val="00B050"/>
                </a:solidFill>
                <a:latin typeface="Eras Light ITC" panose="020B0402030504020804" pitchFamily="34" charset="0"/>
              </a:rPr>
              <a:t>THREE DIFFERENT KINDS of generalization</a:t>
            </a:r>
            <a:r>
              <a:rPr lang="en-US" sz="2400" spc="300" dirty="0" smtClean="0">
                <a:solidFill>
                  <a:srgbClr val="0070C0"/>
                </a:solidFill>
                <a:latin typeface="Eras Light ITC" panose="020B0402030504020804" pitchFamily="34" charset="0"/>
              </a:rPr>
              <a:t>, and </a:t>
            </a:r>
            <a:r>
              <a:rPr lang="en-US" sz="2400" spc="300" dirty="0">
                <a:solidFill>
                  <a:srgbClr val="0070C0"/>
                </a:solidFill>
                <a:latin typeface="Eras Light ITC" panose="020B0402030504020804" pitchFamily="34" charset="0"/>
              </a:rPr>
              <a:t>each can be a concern for external validity : </a:t>
            </a:r>
          </a:p>
          <a:p>
            <a:pPr marL="45720" indent="0">
              <a:spcBef>
                <a:spcPts val="0"/>
              </a:spcBef>
              <a:buNone/>
            </a:pPr>
            <a:r>
              <a:rPr lang="en-US" sz="2400" spc="300" dirty="0" smtClean="0">
                <a:solidFill>
                  <a:srgbClr val="0070C0"/>
                </a:solidFill>
                <a:latin typeface="Eras Light ITC" panose="020B0402030504020804" pitchFamily="34" charset="0"/>
              </a:rPr>
              <a:t>	</a:t>
            </a:r>
            <a:r>
              <a:rPr lang="en-US" sz="2400" b="1" spc="300" dirty="0" smtClean="0">
                <a:solidFill>
                  <a:srgbClr val="0070C0"/>
                </a:solidFill>
                <a:latin typeface="Eras Light ITC" panose="020B0402030504020804" pitchFamily="34" charset="0"/>
              </a:rPr>
              <a:t>a.</a:t>
            </a:r>
            <a:r>
              <a:rPr lang="en-US" sz="2400" spc="300" dirty="0" smtClean="0">
                <a:solidFill>
                  <a:srgbClr val="0070C0"/>
                </a:solidFill>
                <a:latin typeface="Eras Light ITC" panose="020B0402030504020804" pitchFamily="34" charset="0"/>
              </a:rPr>
              <a:t>	Generalization </a:t>
            </a:r>
            <a:r>
              <a:rPr lang="en-US" sz="2400" spc="300" dirty="0">
                <a:solidFill>
                  <a:srgbClr val="0070C0"/>
                </a:solidFill>
                <a:latin typeface="Eras Light ITC" panose="020B0402030504020804" pitchFamily="34" charset="0"/>
              </a:rPr>
              <a:t>from a </a:t>
            </a:r>
            <a:r>
              <a:rPr lang="en-US" sz="2400" b="1" i="1" spc="300" dirty="0">
                <a:solidFill>
                  <a:srgbClr val="00B050"/>
                </a:solidFill>
                <a:latin typeface="Eras Light ITC" panose="020B0402030504020804" pitchFamily="34" charset="0"/>
              </a:rPr>
              <a:t>sample to the </a:t>
            </a:r>
            <a:r>
              <a:rPr lang="en-US" sz="2400" b="1" i="1" spc="300" dirty="0" smtClean="0">
                <a:solidFill>
                  <a:srgbClr val="00B050"/>
                </a:solidFill>
                <a:latin typeface="Eras Light ITC" panose="020B0402030504020804" pitchFamily="34" charset="0"/>
              </a:rPr>
              <a:t>general 		</a:t>
            </a:r>
          </a:p>
          <a:p>
            <a:pPr marL="45720" indent="0">
              <a:spcBef>
                <a:spcPts val="0"/>
              </a:spcBef>
              <a:buNone/>
            </a:pPr>
            <a:r>
              <a:rPr lang="en-US" sz="2400" b="1" i="1" spc="300" dirty="0" smtClean="0">
                <a:solidFill>
                  <a:srgbClr val="00B050"/>
                </a:solidFill>
                <a:latin typeface="Eras Light ITC" panose="020B0402030504020804" pitchFamily="34" charset="0"/>
              </a:rPr>
              <a:t>		population</a:t>
            </a:r>
            <a:r>
              <a:rPr lang="en-US" sz="2400" spc="300" dirty="0">
                <a:solidFill>
                  <a:srgbClr val="0070C0"/>
                </a:solidFill>
                <a:latin typeface="Eras Light ITC" panose="020B0402030504020804" pitchFamily="34" charset="0"/>
              </a:rPr>
              <a:t>.</a:t>
            </a:r>
          </a:p>
          <a:p>
            <a:pPr marL="45720" indent="0">
              <a:spcBef>
                <a:spcPts val="0"/>
              </a:spcBef>
              <a:buNone/>
            </a:pPr>
            <a:r>
              <a:rPr lang="en-US" sz="2400" spc="300" dirty="0" smtClean="0">
                <a:solidFill>
                  <a:srgbClr val="0070C0"/>
                </a:solidFill>
                <a:latin typeface="Eras Light ITC" panose="020B0402030504020804" pitchFamily="34" charset="0"/>
              </a:rPr>
              <a:t>	</a:t>
            </a:r>
            <a:r>
              <a:rPr lang="en-US" sz="2400" b="1" spc="300" dirty="0" smtClean="0">
                <a:solidFill>
                  <a:srgbClr val="0070C0"/>
                </a:solidFill>
                <a:latin typeface="Eras Light ITC" panose="020B0402030504020804" pitchFamily="34" charset="0"/>
              </a:rPr>
              <a:t>b.</a:t>
            </a:r>
            <a:r>
              <a:rPr lang="en-US" sz="2400" spc="300" dirty="0" smtClean="0">
                <a:solidFill>
                  <a:srgbClr val="0070C0"/>
                </a:solidFill>
                <a:latin typeface="Eras Light ITC" panose="020B0402030504020804" pitchFamily="34" charset="0"/>
              </a:rPr>
              <a:t>	Generalization </a:t>
            </a:r>
            <a:r>
              <a:rPr lang="en-US" sz="2400" spc="300" dirty="0">
                <a:solidFill>
                  <a:srgbClr val="0070C0"/>
                </a:solidFill>
                <a:latin typeface="Eras Light ITC" panose="020B0402030504020804" pitchFamily="34" charset="0"/>
              </a:rPr>
              <a:t>from </a:t>
            </a:r>
            <a:r>
              <a:rPr lang="en-US" sz="2400" b="1" i="1" spc="300" dirty="0">
                <a:solidFill>
                  <a:srgbClr val="00B050"/>
                </a:solidFill>
                <a:latin typeface="Eras Light ITC" panose="020B0402030504020804" pitchFamily="34" charset="0"/>
              </a:rPr>
              <a:t>one research study to </a:t>
            </a:r>
            <a:r>
              <a:rPr lang="en-US" sz="2400" b="1" i="1" spc="300" dirty="0" smtClean="0">
                <a:solidFill>
                  <a:srgbClr val="00B050"/>
                </a:solidFill>
                <a:latin typeface="Eras Light ITC" panose="020B0402030504020804" pitchFamily="34" charset="0"/>
              </a:rPr>
              <a:t>another</a:t>
            </a:r>
            <a:r>
              <a:rPr lang="en-US" sz="2400" spc="300" dirty="0" smtClean="0">
                <a:solidFill>
                  <a:srgbClr val="0070C0"/>
                </a:solidFill>
                <a:latin typeface="Eras Light ITC" panose="020B0402030504020804" pitchFamily="34" charset="0"/>
              </a:rPr>
              <a:t>.</a:t>
            </a:r>
            <a:endParaRPr lang="en-US" sz="2400" spc="300" dirty="0">
              <a:solidFill>
                <a:srgbClr val="0070C0"/>
              </a:solidFill>
              <a:latin typeface="Eras Light ITC" panose="020B0402030504020804" pitchFamily="34" charset="0"/>
            </a:endParaRPr>
          </a:p>
          <a:p>
            <a:pPr marL="45720" indent="0">
              <a:spcBef>
                <a:spcPts val="0"/>
              </a:spcBef>
              <a:buNone/>
            </a:pPr>
            <a:r>
              <a:rPr lang="en-US" sz="2400" spc="300" dirty="0" smtClean="0">
                <a:solidFill>
                  <a:srgbClr val="0070C0"/>
                </a:solidFill>
                <a:latin typeface="Eras Light ITC" panose="020B0402030504020804" pitchFamily="34" charset="0"/>
              </a:rPr>
              <a:t>	</a:t>
            </a:r>
            <a:r>
              <a:rPr lang="en-US" sz="2400" b="1" spc="300" dirty="0" smtClean="0">
                <a:solidFill>
                  <a:srgbClr val="0070C0"/>
                </a:solidFill>
                <a:latin typeface="Eras Light ITC" panose="020B0402030504020804" pitchFamily="34" charset="0"/>
              </a:rPr>
              <a:t>c.</a:t>
            </a:r>
            <a:r>
              <a:rPr lang="en-US" sz="2400" spc="300" dirty="0" smtClean="0">
                <a:solidFill>
                  <a:srgbClr val="0070C0"/>
                </a:solidFill>
                <a:latin typeface="Eras Light ITC" panose="020B0402030504020804" pitchFamily="34" charset="0"/>
              </a:rPr>
              <a:t>	Generalization </a:t>
            </a:r>
            <a:r>
              <a:rPr lang="en-US" sz="2400" spc="300" dirty="0">
                <a:solidFill>
                  <a:srgbClr val="0070C0"/>
                </a:solidFill>
                <a:latin typeface="Eras Light ITC" panose="020B0402030504020804" pitchFamily="34" charset="0"/>
              </a:rPr>
              <a:t>from </a:t>
            </a:r>
            <a:r>
              <a:rPr lang="en-US" sz="2400" b="1" i="1" spc="300" dirty="0">
                <a:solidFill>
                  <a:srgbClr val="00B050"/>
                </a:solidFill>
                <a:latin typeface="Eras Light ITC" panose="020B0402030504020804" pitchFamily="34" charset="0"/>
              </a:rPr>
              <a:t>a research study to a real world </a:t>
            </a:r>
            <a:r>
              <a:rPr lang="en-US" sz="2400" b="1" i="1" spc="300" dirty="0" smtClean="0">
                <a:solidFill>
                  <a:srgbClr val="00B050"/>
                </a:solidFill>
                <a:latin typeface="Eras Light ITC" panose="020B0402030504020804" pitchFamily="34" charset="0"/>
              </a:rPr>
              <a:t>		situation</a:t>
            </a:r>
            <a:r>
              <a:rPr lang="en-US" sz="2400" b="1" i="1" spc="300" dirty="0">
                <a:solidFill>
                  <a:srgbClr val="00B050"/>
                </a:solidFill>
                <a:latin typeface="Eras Light ITC" panose="020B0402030504020804" pitchFamily="34" charset="0"/>
              </a:rPr>
              <a:t>.</a:t>
            </a:r>
          </a:p>
        </p:txBody>
      </p:sp>
    </p:spTree>
    <p:extLst>
      <p:ext uri="{BB962C8B-B14F-4D97-AF65-F5344CB8AC3E}">
        <p14:creationId xmlns:p14="http://schemas.microsoft.com/office/powerpoint/2010/main" val="36710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gn="ct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Internal Validity</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11" name="Rectangle 10"/>
          <p:cNvSpPr/>
          <p:nvPr/>
        </p:nvSpPr>
        <p:spPr>
          <a:xfrm>
            <a:off x="779365" y="1864394"/>
            <a:ext cx="10597490" cy="923330"/>
          </a:xfrm>
          <a:prstGeom prst="rect">
            <a:avLst/>
          </a:prstGeom>
        </p:spPr>
        <p:txBody>
          <a:bodyPr wrap="square">
            <a:spAutoFit/>
          </a:bodyPr>
          <a:lstStyle/>
          <a:p>
            <a:pPr marL="45720" indent="0" algn="ctr">
              <a:spcBef>
                <a:spcPts val="0"/>
              </a:spcBef>
              <a:buNone/>
            </a:pPr>
            <a:r>
              <a:rPr lang="en-US" spc="300" dirty="0">
                <a:solidFill>
                  <a:srgbClr val="0070C0"/>
                </a:solidFill>
                <a:latin typeface="Eras Light ITC" panose="020B0402030504020804" pitchFamily="34" charset="0"/>
              </a:rPr>
              <a:t>A research study has </a:t>
            </a:r>
            <a:r>
              <a:rPr lang="en-US" b="1" i="1" spc="300" dirty="0" smtClean="0">
                <a:solidFill>
                  <a:srgbClr val="0070C0"/>
                </a:solidFill>
                <a:latin typeface="Eras Light ITC" panose="020B0402030504020804" pitchFamily="34" charset="0"/>
              </a:rPr>
              <a:t>INTERNAL VALIDITY </a:t>
            </a:r>
            <a:r>
              <a:rPr lang="en-US" spc="300" dirty="0" smtClean="0">
                <a:solidFill>
                  <a:srgbClr val="0070C0"/>
                </a:solidFill>
                <a:latin typeface="Eras Light ITC" panose="020B0402030504020804" pitchFamily="34" charset="0"/>
              </a:rPr>
              <a:t>if </a:t>
            </a:r>
            <a:r>
              <a:rPr lang="en-US" spc="300" dirty="0">
                <a:solidFill>
                  <a:srgbClr val="0070C0"/>
                </a:solidFill>
                <a:latin typeface="Eras Light ITC" panose="020B0402030504020804" pitchFamily="34" charset="0"/>
              </a:rPr>
              <a:t>it produces a single, unambiguous explanation for the relationship between two </a:t>
            </a:r>
            <a:r>
              <a:rPr lang="en-US" spc="300" dirty="0" smtClean="0">
                <a:solidFill>
                  <a:srgbClr val="0070C0"/>
                </a:solidFill>
                <a:latin typeface="Eras Light ITC" panose="020B0402030504020804" pitchFamily="34" charset="0"/>
              </a:rPr>
              <a:t>variables. Any </a:t>
            </a:r>
            <a:r>
              <a:rPr lang="en-US" spc="300" dirty="0">
                <a:solidFill>
                  <a:srgbClr val="0070C0"/>
                </a:solidFill>
                <a:latin typeface="Eras Light ITC" panose="020B0402030504020804" pitchFamily="34" charset="0"/>
              </a:rPr>
              <a:t>factor that allows for an alternative explanation is a </a:t>
            </a:r>
            <a:r>
              <a:rPr lang="en-US" b="1" i="1" spc="300" dirty="0" smtClean="0">
                <a:solidFill>
                  <a:srgbClr val="0070C0"/>
                </a:solidFill>
                <a:latin typeface="Eras Light ITC" panose="020B0402030504020804" pitchFamily="34" charset="0"/>
              </a:rPr>
              <a:t>THREAT TO INTERNAL VALIDITY</a:t>
            </a:r>
            <a:r>
              <a:rPr lang="en-US" spc="300" dirty="0" smtClean="0">
                <a:solidFill>
                  <a:srgbClr val="0070C0"/>
                </a:solidFill>
                <a:latin typeface="Eras Light ITC" panose="020B0402030504020804" pitchFamily="34" charset="0"/>
              </a:rPr>
              <a:t>.</a:t>
            </a:r>
            <a:endParaRPr lang="en-US" spc="300" dirty="0">
              <a:solidFill>
                <a:srgbClr val="0070C0"/>
              </a:solidFill>
              <a:latin typeface="Eras Light ITC" panose="020B0402030504020804" pitchFamily="34" charset="0"/>
            </a:endParaRPr>
          </a:p>
        </p:txBody>
      </p:sp>
      <p:sp>
        <p:nvSpPr>
          <p:cNvPr id="8" name="Rectangle 7"/>
          <p:cNvSpPr/>
          <p:nvPr/>
        </p:nvSpPr>
        <p:spPr>
          <a:xfrm>
            <a:off x="3485894" y="6022374"/>
            <a:ext cx="5184433" cy="584775"/>
          </a:xfrm>
          <a:prstGeom prst="rect">
            <a:avLst/>
          </a:prstGeom>
        </p:spPr>
        <p:txBody>
          <a:bodyPr wrap="none">
            <a:spAutoFit/>
          </a:bodyPr>
          <a:lstStyle/>
          <a:p>
            <a:pPr algn="ctr"/>
            <a:r>
              <a:rPr lang="en-US" sz="1600" b="1" dirty="0">
                <a:solidFill>
                  <a:srgbClr val="0070C0"/>
                </a:solidFill>
                <a:latin typeface="Eras Light ITC" panose="020B0402030504020804" pitchFamily="34" charset="0"/>
              </a:rPr>
              <a:t>Table </a:t>
            </a:r>
            <a:r>
              <a:rPr lang="en-US" sz="1600" b="1" dirty="0" smtClean="0">
                <a:solidFill>
                  <a:srgbClr val="0070C0"/>
                </a:solidFill>
                <a:latin typeface="Eras Light ITC" panose="020B0402030504020804" pitchFamily="34" charset="0"/>
              </a:rPr>
              <a:t>6.6</a:t>
            </a:r>
            <a:r>
              <a:rPr lang="en-US" sz="1600" b="1" dirty="0">
                <a:solidFill>
                  <a:srgbClr val="0070C0"/>
                </a:solidFill>
                <a:latin typeface="Eras Light ITC" panose="020B0402030504020804" pitchFamily="34" charset="0"/>
              </a:rPr>
              <a:t/>
            </a:r>
            <a:br>
              <a:rPr lang="en-US" sz="1600" b="1" dirty="0">
                <a:solidFill>
                  <a:srgbClr val="0070C0"/>
                </a:solidFill>
                <a:latin typeface="Eras Light ITC" panose="020B0402030504020804" pitchFamily="34" charset="0"/>
              </a:rPr>
            </a:br>
            <a:r>
              <a:rPr lang="en-US" sz="1600" dirty="0">
                <a:solidFill>
                  <a:srgbClr val="0070C0"/>
                </a:solidFill>
                <a:latin typeface="Eras Light ITC" panose="020B0402030504020804" pitchFamily="34" charset="0"/>
              </a:rPr>
              <a:t>General Threats to the Internal Validity of a Research Study</a:t>
            </a:r>
          </a:p>
        </p:txBody>
      </p:sp>
      <p:graphicFrame>
        <p:nvGraphicFramePr>
          <p:cNvPr id="3" name="Table 2"/>
          <p:cNvGraphicFramePr>
            <a:graphicFrameLocks noGrp="1"/>
          </p:cNvGraphicFramePr>
          <p:nvPr>
            <p:extLst>
              <p:ext uri="{D42A27DB-BD31-4B8C-83A1-F6EECF244321}">
                <p14:modId xmlns:p14="http://schemas.microsoft.com/office/powerpoint/2010/main" val="2718197886"/>
              </p:ext>
            </p:extLst>
          </p:nvPr>
        </p:nvGraphicFramePr>
        <p:xfrm>
          <a:off x="914400" y="2882934"/>
          <a:ext cx="10325100" cy="2971800"/>
        </p:xfrm>
        <a:graphic>
          <a:graphicData uri="http://schemas.openxmlformats.org/drawingml/2006/table">
            <a:tbl>
              <a:tblPr firstRow="1" bandRow="1">
                <a:tableStyleId>{5C22544A-7EE6-4342-B048-85BDC9FD1C3A}</a:tableStyleId>
              </a:tblPr>
              <a:tblGrid>
                <a:gridCol w="1625600"/>
                <a:gridCol w="8699500"/>
              </a:tblGrid>
              <a:tr h="247576">
                <a:tc>
                  <a:txBody>
                    <a:bodyPr/>
                    <a:lstStyle/>
                    <a:p>
                      <a:r>
                        <a:rPr lang="en-US" sz="1500" dirty="0" smtClean="0">
                          <a:latin typeface="Eras Light ITC" panose="020B0402030504020804" pitchFamily="34" charset="0"/>
                        </a:rPr>
                        <a:t>Source of the Threat</a:t>
                      </a:r>
                      <a:endParaRPr lang="id-ID" sz="1500" dirty="0">
                        <a:latin typeface="Eras Light ITC" panose="020B0402030504020804" pitchFamily="34" charset="0"/>
                      </a:endParaRPr>
                    </a:p>
                  </a:txBody>
                  <a:tcPr/>
                </a:tc>
                <a:tc>
                  <a:txBody>
                    <a:bodyPr/>
                    <a:lstStyle/>
                    <a:p>
                      <a:r>
                        <a:rPr lang="en-US" sz="1500" dirty="0" smtClean="0">
                          <a:latin typeface="Eras Light ITC" panose="020B0402030504020804" pitchFamily="34" charset="0"/>
                        </a:rPr>
                        <a:t>Description of the Threat</a:t>
                      </a:r>
                      <a:endParaRPr lang="id-ID" sz="1500" dirty="0">
                        <a:latin typeface="Eras Light ITC" panose="020B0402030504020804" pitchFamily="34" charset="0"/>
                      </a:endParaRPr>
                    </a:p>
                  </a:txBody>
                  <a:tcPr/>
                </a:tc>
              </a:tr>
              <a:tr h="255196">
                <a:tc>
                  <a:txBody>
                    <a:bodyPr/>
                    <a:lstStyle/>
                    <a:p>
                      <a:endParaRPr lang="id-ID" sz="1500" dirty="0">
                        <a:latin typeface="Eras Light ITC" panose="020B0402030504020804" pitchFamily="34" charset="0"/>
                      </a:endParaRPr>
                    </a:p>
                  </a:txBody>
                  <a:tcPr/>
                </a:tc>
                <a:tc>
                  <a:txBody>
                    <a:bodyPr/>
                    <a:lstStyle/>
                    <a:p>
                      <a:r>
                        <a:rPr lang="en-US" sz="1500" b="1" dirty="0" smtClean="0">
                          <a:latin typeface="Eras Light ITC" panose="020B0402030504020804" pitchFamily="34" charset="0"/>
                        </a:rPr>
                        <a:t>General Threats for All Designs</a:t>
                      </a:r>
                      <a:endParaRPr lang="id-ID" sz="1500" b="1" dirty="0">
                        <a:latin typeface="Eras Light ITC" panose="020B0402030504020804" pitchFamily="34" charset="0"/>
                      </a:endParaRPr>
                    </a:p>
                  </a:txBody>
                  <a:tcPr/>
                </a:tc>
              </a:tr>
              <a:tr h="370840">
                <a:tc>
                  <a:txBody>
                    <a:bodyPr/>
                    <a:lstStyle/>
                    <a:p>
                      <a:r>
                        <a:rPr lang="en-US" sz="1500" b="0" i="0" u="none" strike="noStrike" kern="1200" baseline="0" noProof="0" dirty="0" smtClean="0">
                          <a:solidFill>
                            <a:schemeClr val="dk1"/>
                          </a:solidFill>
                          <a:latin typeface="Eras Light ITC" panose="020B0402030504020804" pitchFamily="34" charset="0"/>
                          <a:ea typeface="+mn-ea"/>
                          <a:cs typeface="+mn-cs"/>
                        </a:rPr>
                        <a:t>Environmental Variables</a:t>
                      </a:r>
                      <a:endParaRPr lang="en-US" sz="1500" noProof="0" dirty="0">
                        <a:latin typeface="Eras Light ITC" panose="020B0402030504020804" pitchFamily="34" charset="0"/>
                      </a:endParaRPr>
                    </a:p>
                  </a:txBody>
                  <a:tcPr/>
                </a:tc>
                <a:tc>
                  <a:txBody>
                    <a:bodyPr/>
                    <a:lstStyle/>
                    <a:p>
                      <a:r>
                        <a:rPr lang="en-US" sz="1500" b="0" i="0" u="none" strike="noStrike" kern="1200" baseline="0" dirty="0" smtClean="0">
                          <a:solidFill>
                            <a:schemeClr val="dk1"/>
                          </a:solidFill>
                          <a:latin typeface="Eras Light ITC" panose="020B0402030504020804" pitchFamily="34" charset="0"/>
                          <a:ea typeface="+mn-ea"/>
                          <a:cs typeface="+mn-cs"/>
                        </a:rPr>
                        <a:t>If two treatments are administered in noticeably different environments, then the internal validity of the study is threatened. For example, if one treatment is administered in the morning and another at night, then any difference obtained may be explained by the time of day instead of </a:t>
                      </a:r>
                      <a:r>
                        <a:rPr lang="en-US" sz="1500" b="0" i="0" u="none" strike="noStrike" kern="1200" baseline="0" noProof="0" dirty="0" smtClean="0">
                          <a:solidFill>
                            <a:schemeClr val="dk1"/>
                          </a:solidFill>
                          <a:latin typeface="Eras Light ITC" panose="020B0402030504020804" pitchFamily="34" charset="0"/>
                          <a:ea typeface="+mn-ea"/>
                          <a:cs typeface="+mn-cs"/>
                        </a:rPr>
                        <a:t>treatment</a:t>
                      </a:r>
                      <a:r>
                        <a:rPr lang="id-ID" sz="1500" b="0" i="0" u="none" strike="noStrike" kern="1200" baseline="0" dirty="0" smtClean="0">
                          <a:solidFill>
                            <a:schemeClr val="dk1"/>
                          </a:solidFill>
                          <a:latin typeface="Eras Light ITC" panose="020B0402030504020804" pitchFamily="34" charset="0"/>
                          <a:ea typeface="+mn-ea"/>
                          <a:cs typeface="+mn-cs"/>
                        </a:rPr>
                        <a:t>.</a:t>
                      </a:r>
                      <a:endParaRPr lang="id-ID" sz="1500" dirty="0">
                        <a:latin typeface="Eras Light ITC" panose="020B0402030504020804" pitchFamily="34" charset="0"/>
                      </a:endParaRPr>
                    </a:p>
                  </a:txBody>
                  <a:tcPr/>
                </a:tc>
              </a:tr>
              <a:tr h="278056">
                <a:tc>
                  <a:txBody>
                    <a:bodyPr/>
                    <a:lstStyle/>
                    <a:p>
                      <a:endParaRPr lang="en-US" sz="1500" noProof="0" dirty="0">
                        <a:latin typeface="Eras Light ITC" panose="020B0402030504020804" pitchFamily="34" charset="0"/>
                      </a:endParaRPr>
                    </a:p>
                  </a:txBody>
                  <a:tcPr/>
                </a:tc>
                <a:tc>
                  <a:txBody>
                    <a:bodyPr/>
                    <a:lstStyle/>
                    <a:p>
                      <a:r>
                        <a:rPr lang="en-US" sz="1500" b="1" i="0" u="none" strike="noStrike" kern="1200" baseline="0" dirty="0" smtClean="0">
                          <a:solidFill>
                            <a:schemeClr val="dk1"/>
                          </a:solidFill>
                          <a:latin typeface="Eras Light ITC" panose="020B0402030504020804" pitchFamily="34" charset="0"/>
                          <a:ea typeface="+mn-ea"/>
                          <a:cs typeface="+mn-cs"/>
                        </a:rPr>
                        <a:t>Participant-Related Threats For Designs that Compare Different Groups</a:t>
                      </a:r>
                      <a:endParaRPr lang="id-ID" sz="1500" dirty="0">
                        <a:latin typeface="Eras Light ITC" panose="020B0402030504020804" pitchFamily="34" charset="0"/>
                      </a:endParaRPr>
                    </a:p>
                  </a:txBody>
                  <a:tcPr/>
                </a:tc>
              </a:tr>
              <a:tr h="370840">
                <a:tc>
                  <a:txBody>
                    <a:bodyPr/>
                    <a:lstStyle/>
                    <a:p>
                      <a:r>
                        <a:rPr lang="en-US" sz="1500" b="0" i="0" u="none" strike="noStrike" kern="1200" baseline="0" noProof="0" dirty="0" smtClean="0">
                          <a:solidFill>
                            <a:schemeClr val="dk1"/>
                          </a:solidFill>
                          <a:latin typeface="Eras Light ITC" panose="020B0402030504020804" pitchFamily="34" charset="0"/>
                          <a:ea typeface="+mn-ea"/>
                          <a:cs typeface="+mn-cs"/>
                        </a:rPr>
                        <a:t>Assignment Bias</a:t>
                      </a:r>
                      <a:endParaRPr lang="en-US" sz="1500" noProof="0" dirty="0">
                        <a:latin typeface="Eras Light ITC" panose="020B0402030504020804" pitchFamily="34" charset="0"/>
                      </a:endParaRPr>
                    </a:p>
                  </a:txBody>
                  <a:tcPr/>
                </a:tc>
                <a:tc>
                  <a:txBody>
                    <a:bodyPr/>
                    <a:lstStyle/>
                    <a:p>
                      <a:r>
                        <a:rPr lang="en-US" sz="1500" b="0" i="0" u="none" strike="noStrike" kern="1200" baseline="0" dirty="0" smtClean="0">
                          <a:solidFill>
                            <a:schemeClr val="dk1"/>
                          </a:solidFill>
                          <a:latin typeface="Eras Light ITC" panose="020B0402030504020804" pitchFamily="34" charset="0"/>
                          <a:ea typeface="+mn-ea"/>
                          <a:cs typeface="+mn-cs"/>
                        </a:rPr>
                        <a:t>If the participants in one treatment condition have characteristics that are noticeably different from the participants in another treatment, then the internal validity of the study is threatened. For example, if the participants in one treatment are older than the participants in another treatment, then any difference between the treatments may be explained by age instead of the treatment.</a:t>
                      </a:r>
                      <a:endParaRPr lang="id-ID" sz="1500" dirty="0">
                        <a:latin typeface="Eras Light ITC" panose="020B0402030504020804" pitchFamily="34" charset="0"/>
                      </a:endParaRPr>
                    </a:p>
                  </a:txBody>
                  <a:tcPr/>
                </a:tc>
              </a:tr>
            </a:tbl>
          </a:graphicData>
        </a:graphic>
      </p:graphicFrame>
      <p:sp>
        <p:nvSpPr>
          <p:cNvPr id="12" name="Rectangle 11"/>
          <p:cNvSpPr/>
          <p:nvPr/>
        </p:nvSpPr>
        <p:spPr>
          <a:xfrm>
            <a:off x="10166266" y="5853097"/>
            <a:ext cx="1210589" cy="338554"/>
          </a:xfrm>
          <a:prstGeom prst="rect">
            <a:avLst/>
          </a:prstGeom>
        </p:spPr>
        <p:txBody>
          <a:bodyPr wrap="none">
            <a:spAutoFit/>
          </a:bodyPr>
          <a:lstStyle/>
          <a:p>
            <a:pPr algn="ctr"/>
            <a:r>
              <a:rPr lang="en-US" sz="1600" dirty="0" smtClean="0">
                <a:solidFill>
                  <a:srgbClr val="0070C0"/>
                </a:solidFill>
                <a:latin typeface="Eras Light ITC" panose="020B0402030504020804" pitchFamily="34" charset="0"/>
              </a:rPr>
              <a:t>Continued…</a:t>
            </a:r>
            <a:endParaRPr lang="en-US" sz="1600" dirty="0">
              <a:solidFill>
                <a:srgbClr val="0070C0"/>
              </a:solidFill>
              <a:latin typeface="Eras Light ITC" panose="020B0402030504020804" pitchFamily="34" charset="0"/>
            </a:endParaRPr>
          </a:p>
        </p:txBody>
      </p:sp>
    </p:spTree>
    <p:extLst>
      <p:ext uri="{BB962C8B-B14F-4D97-AF65-F5344CB8AC3E}">
        <p14:creationId xmlns:p14="http://schemas.microsoft.com/office/powerpoint/2010/main" val="200109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6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60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gn="ct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Internal Validity (2)</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8" name="Rectangle 7"/>
          <p:cNvSpPr/>
          <p:nvPr/>
        </p:nvSpPr>
        <p:spPr>
          <a:xfrm>
            <a:off x="3485894" y="6022374"/>
            <a:ext cx="5184433" cy="584775"/>
          </a:xfrm>
          <a:prstGeom prst="rect">
            <a:avLst/>
          </a:prstGeom>
        </p:spPr>
        <p:txBody>
          <a:bodyPr wrap="none">
            <a:spAutoFit/>
          </a:bodyPr>
          <a:lstStyle/>
          <a:p>
            <a:pPr algn="ctr"/>
            <a:r>
              <a:rPr lang="en-US" sz="1600" b="1" dirty="0">
                <a:solidFill>
                  <a:srgbClr val="0070C0"/>
                </a:solidFill>
                <a:latin typeface="Eras Light ITC" panose="020B0402030504020804" pitchFamily="34" charset="0"/>
              </a:rPr>
              <a:t>Table </a:t>
            </a:r>
            <a:r>
              <a:rPr lang="en-US" sz="1600" b="1" dirty="0" smtClean="0">
                <a:solidFill>
                  <a:srgbClr val="0070C0"/>
                </a:solidFill>
                <a:latin typeface="Eras Light ITC" panose="020B0402030504020804" pitchFamily="34" charset="0"/>
              </a:rPr>
              <a:t>6.6</a:t>
            </a:r>
            <a:r>
              <a:rPr lang="en-US" sz="1600" b="1" dirty="0">
                <a:solidFill>
                  <a:srgbClr val="0070C0"/>
                </a:solidFill>
                <a:latin typeface="Eras Light ITC" panose="020B0402030504020804" pitchFamily="34" charset="0"/>
              </a:rPr>
              <a:t/>
            </a:r>
            <a:br>
              <a:rPr lang="en-US" sz="1600" b="1" dirty="0">
                <a:solidFill>
                  <a:srgbClr val="0070C0"/>
                </a:solidFill>
                <a:latin typeface="Eras Light ITC" panose="020B0402030504020804" pitchFamily="34" charset="0"/>
              </a:rPr>
            </a:br>
            <a:r>
              <a:rPr lang="en-US" sz="1600" dirty="0">
                <a:solidFill>
                  <a:srgbClr val="0070C0"/>
                </a:solidFill>
                <a:latin typeface="Eras Light ITC" panose="020B0402030504020804" pitchFamily="34" charset="0"/>
              </a:rPr>
              <a:t>General Threats to the Internal Validity of a Research Study</a:t>
            </a:r>
          </a:p>
        </p:txBody>
      </p:sp>
      <p:graphicFrame>
        <p:nvGraphicFramePr>
          <p:cNvPr id="2" name="Table 1"/>
          <p:cNvGraphicFramePr>
            <a:graphicFrameLocks noGrp="1"/>
          </p:cNvGraphicFramePr>
          <p:nvPr>
            <p:extLst>
              <p:ext uri="{D42A27DB-BD31-4B8C-83A1-F6EECF244321}">
                <p14:modId xmlns:p14="http://schemas.microsoft.com/office/powerpoint/2010/main" val="3846969280"/>
              </p:ext>
            </p:extLst>
          </p:nvPr>
        </p:nvGraphicFramePr>
        <p:xfrm>
          <a:off x="1137702" y="1816134"/>
          <a:ext cx="10325100" cy="4206240"/>
        </p:xfrm>
        <a:graphic>
          <a:graphicData uri="http://schemas.openxmlformats.org/drawingml/2006/table">
            <a:tbl>
              <a:tblPr firstRow="1" bandRow="1">
                <a:tableStyleId>{5C22544A-7EE6-4342-B048-85BDC9FD1C3A}</a:tableStyleId>
              </a:tblPr>
              <a:tblGrid>
                <a:gridCol w="1625600"/>
                <a:gridCol w="8699500"/>
              </a:tblGrid>
              <a:tr h="254000">
                <a:tc>
                  <a:txBody>
                    <a:bodyPr/>
                    <a:lstStyle/>
                    <a:p>
                      <a:endParaRPr lang="id-ID" sz="1500" dirty="0">
                        <a:latin typeface="Eras Light ITC" panose="020B0402030504020804" pitchFamily="34" charset="0"/>
                      </a:endParaRPr>
                    </a:p>
                  </a:txBody>
                  <a:tcPr>
                    <a:solidFill>
                      <a:srgbClr val="E7F1FA"/>
                    </a:solidFill>
                  </a:tcPr>
                </a:tc>
                <a:tc>
                  <a:txBody>
                    <a:bodyPr/>
                    <a:lstStyle/>
                    <a:p>
                      <a:r>
                        <a:rPr lang="en-US" sz="1500" b="1" i="0" u="none" strike="noStrike" kern="1200" baseline="0" dirty="0" smtClean="0">
                          <a:solidFill>
                            <a:schemeClr val="dk1"/>
                          </a:solidFill>
                          <a:latin typeface="Eras Light ITC" panose="020B0402030504020804" pitchFamily="34" charset="0"/>
                          <a:ea typeface="+mn-ea"/>
                          <a:cs typeface="+mn-cs"/>
                        </a:rPr>
                        <a:t>Time-Related Threats for Designs that Compare One Group over Time</a:t>
                      </a:r>
                      <a:endParaRPr lang="id-ID" sz="1500" dirty="0">
                        <a:latin typeface="Eras Light ITC" panose="020B0402030504020804" pitchFamily="34" charset="0"/>
                      </a:endParaRPr>
                    </a:p>
                  </a:txBody>
                  <a:tcPr>
                    <a:solidFill>
                      <a:srgbClr val="E7F1FA"/>
                    </a:solidFill>
                  </a:tcPr>
                </a:tc>
              </a:tr>
              <a:tr h="370840">
                <a:tc>
                  <a:txBody>
                    <a:bodyPr/>
                    <a:lstStyle/>
                    <a:p>
                      <a:r>
                        <a:rPr lang="en-US" sz="1500" dirty="0" smtClean="0">
                          <a:latin typeface="Eras Light ITC" panose="020B0402030504020804" pitchFamily="34" charset="0"/>
                        </a:rPr>
                        <a:t>History</a:t>
                      </a:r>
                      <a:endParaRPr lang="id-ID" sz="1500" dirty="0">
                        <a:latin typeface="Eras Light ITC" panose="020B0402030504020804" pitchFamily="34" charset="0"/>
                      </a:endParaRPr>
                    </a:p>
                  </a:txBody>
                  <a:tcPr/>
                </a:tc>
                <a:tc>
                  <a:txBody>
                    <a:bodyPr/>
                    <a:lstStyle/>
                    <a:p>
                      <a:r>
                        <a:rPr lang="en-US" sz="1500" b="0" i="0" u="none" strike="noStrike" kern="1200" baseline="0" dirty="0" smtClean="0">
                          <a:solidFill>
                            <a:schemeClr val="dk1"/>
                          </a:solidFill>
                          <a:latin typeface="Eras Light ITC" panose="020B0402030504020804" pitchFamily="34" charset="0"/>
                          <a:ea typeface="+mn-ea"/>
                          <a:cs typeface="+mn-cs"/>
                        </a:rPr>
                        <a:t>If outside events influence the participants differently in one treatment than in another, then the internal validity is threatened. Any difference between treatments could be explained by the outside events instead of </a:t>
                      </a:r>
                      <a:r>
                        <a:rPr lang="en-US" sz="1500" b="0" i="0" u="none" strike="noStrike" kern="1200" baseline="0" noProof="0" dirty="0" smtClean="0">
                          <a:solidFill>
                            <a:schemeClr val="dk1"/>
                          </a:solidFill>
                          <a:latin typeface="Eras Light ITC" panose="020B0402030504020804" pitchFamily="34" charset="0"/>
                          <a:ea typeface="+mn-ea"/>
                          <a:cs typeface="+mn-cs"/>
                        </a:rPr>
                        <a:t>the treatment</a:t>
                      </a:r>
                      <a:r>
                        <a:rPr lang="id-ID" sz="1500" b="0" i="0" u="none" strike="noStrike" kern="1200" baseline="0" dirty="0" smtClean="0">
                          <a:solidFill>
                            <a:schemeClr val="dk1"/>
                          </a:solidFill>
                          <a:latin typeface="Eras Light ITC" panose="020B0402030504020804" pitchFamily="34" charset="0"/>
                          <a:ea typeface="+mn-ea"/>
                          <a:cs typeface="+mn-cs"/>
                        </a:rPr>
                        <a:t>.</a:t>
                      </a:r>
                      <a:endParaRPr lang="id-ID" sz="1500" dirty="0">
                        <a:latin typeface="Eras Light ITC" panose="020B0402030504020804" pitchFamily="34" charset="0"/>
                      </a:endParaRPr>
                    </a:p>
                  </a:txBody>
                  <a:tcPr/>
                </a:tc>
              </a:tr>
              <a:tr h="370840">
                <a:tc>
                  <a:txBody>
                    <a:bodyPr/>
                    <a:lstStyle/>
                    <a:p>
                      <a:r>
                        <a:rPr lang="en-US" sz="1500" dirty="0" smtClean="0">
                          <a:latin typeface="Eras Light ITC" panose="020B0402030504020804" pitchFamily="34" charset="0"/>
                        </a:rPr>
                        <a:t>Maturation</a:t>
                      </a:r>
                      <a:endParaRPr lang="id-ID" sz="1500" dirty="0">
                        <a:latin typeface="Eras Light ITC" panose="020B0402030504020804" pitchFamily="34" charset="0"/>
                      </a:endParaRPr>
                    </a:p>
                  </a:txBody>
                  <a:tcPr/>
                </a:tc>
                <a:tc>
                  <a:txBody>
                    <a:bodyPr/>
                    <a:lstStyle/>
                    <a:p>
                      <a:r>
                        <a:rPr lang="en-US" sz="1500" b="0" i="0" u="none" strike="noStrike" kern="1200" baseline="0" noProof="0" dirty="0" smtClean="0">
                          <a:solidFill>
                            <a:schemeClr val="dk1"/>
                          </a:solidFill>
                          <a:latin typeface="Eras Light ITC" panose="020B0402030504020804" pitchFamily="34" charset="0"/>
                          <a:ea typeface="+mn-ea"/>
                          <a:cs typeface="+mn-cs"/>
                        </a:rPr>
                        <a:t>If participants experience physiological or psychological changes</a:t>
                      </a:r>
                      <a:r>
                        <a:rPr lang="en-US" sz="1500" b="0" i="0" u="none" strike="noStrike" kern="1200" baseline="0" dirty="0" smtClean="0">
                          <a:solidFill>
                            <a:schemeClr val="dk1"/>
                          </a:solidFill>
                          <a:latin typeface="Eras Light ITC" panose="020B0402030504020804" pitchFamily="34" charset="0"/>
                          <a:ea typeface="+mn-ea"/>
                          <a:cs typeface="+mn-cs"/>
                        </a:rPr>
                        <a:t> between treatments, then the internal validity is threatened. Any differences between treatments could be explained by the changes </a:t>
                      </a:r>
                      <a:r>
                        <a:rPr lang="en-US" sz="1500" b="0" i="0" u="none" strike="noStrike" kern="1200" baseline="0" noProof="0" dirty="0" smtClean="0">
                          <a:solidFill>
                            <a:schemeClr val="dk1"/>
                          </a:solidFill>
                          <a:latin typeface="Eras Light ITC" panose="020B0402030504020804" pitchFamily="34" charset="0"/>
                          <a:ea typeface="+mn-ea"/>
                          <a:cs typeface="+mn-cs"/>
                        </a:rPr>
                        <a:t>instead of the treatment</a:t>
                      </a:r>
                      <a:r>
                        <a:rPr lang="id-ID" sz="1500" b="0" i="0" u="none" strike="noStrike" kern="1200" baseline="0" dirty="0" smtClean="0">
                          <a:solidFill>
                            <a:schemeClr val="dk1"/>
                          </a:solidFill>
                          <a:latin typeface="Eras Light ITC" panose="020B0402030504020804" pitchFamily="34" charset="0"/>
                          <a:ea typeface="+mn-ea"/>
                          <a:cs typeface="+mn-cs"/>
                        </a:rPr>
                        <a:t>.</a:t>
                      </a:r>
                      <a:endParaRPr lang="id-ID" sz="1500" dirty="0">
                        <a:latin typeface="Eras Light ITC" panose="020B0402030504020804" pitchFamily="34" charset="0"/>
                      </a:endParaRPr>
                    </a:p>
                  </a:txBody>
                  <a:tcPr/>
                </a:tc>
              </a:tr>
              <a:tr h="370840">
                <a:tc>
                  <a:txBody>
                    <a:bodyPr/>
                    <a:lstStyle/>
                    <a:p>
                      <a:r>
                        <a:rPr lang="en-US" sz="1500" dirty="0" smtClean="0">
                          <a:latin typeface="Eras Light ITC" panose="020B0402030504020804" pitchFamily="34" charset="0"/>
                        </a:rPr>
                        <a:t>Instrumentation</a:t>
                      </a:r>
                      <a:endParaRPr lang="id-ID" sz="1500" dirty="0">
                        <a:latin typeface="Eras Light ITC" panose="020B0402030504020804" pitchFamily="34" charset="0"/>
                      </a:endParaRPr>
                    </a:p>
                  </a:txBody>
                  <a:tcPr/>
                </a:tc>
                <a:tc>
                  <a:txBody>
                    <a:bodyPr/>
                    <a:lstStyle/>
                    <a:p>
                      <a:r>
                        <a:rPr lang="en-US" sz="1500" b="0" i="0" u="none" strike="noStrike" kern="1200" baseline="0" dirty="0" smtClean="0">
                          <a:solidFill>
                            <a:schemeClr val="dk1"/>
                          </a:solidFill>
                          <a:latin typeface="Eras Light ITC" panose="020B0402030504020804" pitchFamily="34" charset="0"/>
                          <a:ea typeface="+mn-ea"/>
                          <a:cs typeface="+mn-cs"/>
                        </a:rPr>
                        <a:t>If the measurement instrument changes from one treatment to another, then the internal validity is threatened. Any differences between treatments could be explained by the measuring instrument instead </a:t>
                      </a:r>
                      <a:r>
                        <a:rPr lang="id-ID" sz="1500" b="0" i="0" u="none" strike="noStrike" kern="1200" baseline="0" dirty="0" smtClean="0">
                          <a:solidFill>
                            <a:schemeClr val="dk1"/>
                          </a:solidFill>
                          <a:latin typeface="Eras Light ITC" panose="020B0402030504020804" pitchFamily="34" charset="0"/>
                          <a:ea typeface="+mn-ea"/>
                          <a:cs typeface="+mn-cs"/>
                        </a:rPr>
                        <a:t>of </a:t>
                      </a:r>
                      <a:r>
                        <a:rPr lang="en-US" sz="1500" b="0" i="0" u="none" strike="noStrike" kern="1200" baseline="0" noProof="0" dirty="0" smtClean="0">
                          <a:solidFill>
                            <a:schemeClr val="dk1"/>
                          </a:solidFill>
                          <a:latin typeface="Eras Light ITC" panose="020B0402030504020804" pitchFamily="34" charset="0"/>
                          <a:ea typeface="+mn-ea"/>
                          <a:cs typeface="+mn-cs"/>
                        </a:rPr>
                        <a:t>the treatment</a:t>
                      </a:r>
                      <a:r>
                        <a:rPr lang="id-ID" sz="1500" b="0" i="0" u="none" strike="noStrike" kern="1200" baseline="0" dirty="0" smtClean="0">
                          <a:solidFill>
                            <a:schemeClr val="dk1"/>
                          </a:solidFill>
                          <a:latin typeface="Eras Light ITC" panose="020B0402030504020804" pitchFamily="34" charset="0"/>
                          <a:ea typeface="+mn-ea"/>
                          <a:cs typeface="+mn-cs"/>
                        </a:rPr>
                        <a:t>.</a:t>
                      </a:r>
                      <a:endParaRPr lang="id-ID" sz="1500" dirty="0">
                        <a:latin typeface="Eras Light ITC" panose="020B0402030504020804" pitchFamily="34" charset="0"/>
                      </a:endParaRPr>
                    </a:p>
                  </a:txBody>
                  <a:tcPr/>
                </a:tc>
              </a:tr>
              <a:tr h="370840">
                <a:tc>
                  <a:txBody>
                    <a:bodyPr/>
                    <a:lstStyle/>
                    <a:p>
                      <a:r>
                        <a:rPr lang="en-US" sz="1500" dirty="0" smtClean="0">
                          <a:latin typeface="Eras Light ITC" panose="020B0402030504020804" pitchFamily="34" charset="0"/>
                        </a:rPr>
                        <a:t>Testing Effects</a:t>
                      </a:r>
                      <a:endParaRPr lang="id-ID" sz="1500" dirty="0">
                        <a:latin typeface="Eras Light ITC" panose="020B0402030504020804" pitchFamily="34" charset="0"/>
                      </a:endParaRPr>
                    </a:p>
                  </a:txBody>
                  <a:tcPr/>
                </a:tc>
                <a:tc>
                  <a:txBody>
                    <a:bodyPr/>
                    <a:lstStyle/>
                    <a:p>
                      <a:r>
                        <a:rPr lang="en-US" sz="1500" b="0" i="0" u="none" strike="noStrike" kern="1200" baseline="0" dirty="0" smtClean="0">
                          <a:solidFill>
                            <a:schemeClr val="dk1"/>
                          </a:solidFill>
                          <a:latin typeface="Eras Light ITC" panose="020B0402030504020804" pitchFamily="34" charset="0"/>
                          <a:ea typeface="+mn-ea"/>
                          <a:cs typeface="+mn-cs"/>
                        </a:rPr>
                        <a:t>If the experience of being in one treatment influences the participants’ scores in another treatment, then the internal validity is threatened. Any differences between treatments could be explained by the prior experience instead of the current treatment.</a:t>
                      </a:r>
                      <a:endParaRPr lang="id-ID" sz="1500" dirty="0">
                        <a:latin typeface="Eras Light ITC" panose="020B0402030504020804" pitchFamily="34" charset="0"/>
                      </a:endParaRPr>
                    </a:p>
                  </a:txBody>
                  <a:tcPr/>
                </a:tc>
              </a:tr>
              <a:tr h="370840">
                <a:tc>
                  <a:txBody>
                    <a:bodyPr/>
                    <a:lstStyle/>
                    <a:p>
                      <a:r>
                        <a:rPr lang="en-US" sz="1500" dirty="0" smtClean="0">
                          <a:latin typeface="Eras Light ITC" panose="020B0402030504020804" pitchFamily="34" charset="0"/>
                        </a:rPr>
                        <a:t>Statistical Regression</a:t>
                      </a:r>
                      <a:endParaRPr lang="id-ID" sz="1500" dirty="0">
                        <a:latin typeface="Eras Light ITC" panose="020B0402030504020804" pitchFamily="34" charset="0"/>
                      </a:endParaRPr>
                    </a:p>
                  </a:txBody>
                  <a:tcPr/>
                </a:tc>
                <a:tc>
                  <a:txBody>
                    <a:bodyPr/>
                    <a:lstStyle/>
                    <a:p>
                      <a:r>
                        <a:rPr lang="en-US" sz="1500" b="0" i="0" u="none" strike="noStrike" kern="1200" baseline="0" dirty="0" smtClean="0">
                          <a:solidFill>
                            <a:schemeClr val="dk1"/>
                          </a:solidFill>
                          <a:latin typeface="Eras Light ITC" panose="020B0402030504020804" pitchFamily="34" charset="0"/>
                          <a:ea typeface="+mn-ea"/>
                          <a:cs typeface="+mn-cs"/>
                        </a:rPr>
                        <a:t>If participants have extreme scores (high or low) in the first treatment, then the internal validity is threatened. A change toward more average scores in later treatments could be explained by regression instead of the treatment.</a:t>
                      </a:r>
                      <a:endParaRPr lang="id-ID" sz="1500" dirty="0">
                        <a:latin typeface="Eras Light ITC" panose="020B0402030504020804" pitchFamily="34" charset="0"/>
                      </a:endParaRPr>
                    </a:p>
                  </a:txBody>
                  <a:tcPr/>
                </a:tc>
              </a:tr>
            </a:tbl>
          </a:graphicData>
        </a:graphic>
      </p:graphicFrame>
    </p:spTree>
    <p:extLst>
      <p:ext uri="{BB962C8B-B14F-4D97-AF65-F5344CB8AC3E}">
        <p14:creationId xmlns:p14="http://schemas.microsoft.com/office/powerpoint/2010/main" val="2452500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sz="32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Artifact </a:t>
            </a:r>
            <a:r>
              <a:rPr lang="en-US" sz="3200"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 </a:t>
            </a:r>
            <a:br>
              <a:rPr lang="en-US" sz="3200"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br>
            <a:r>
              <a:rPr lang="en-US" sz="3200"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Threat </a:t>
            </a:r>
            <a:r>
              <a:rPr lang="en-US" sz="32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to both internal and external validity</a:t>
            </a:r>
            <a:endParaRPr lang="id-ID" sz="32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11" name="Rectangle 10"/>
          <p:cNvSpPr/>
          <p:nvPr/>
        </p:nvSpPr>
        <p:spPr>
          <a:xfrm>
            <a:off x="1074669" y="2178354"/>
            <a:ext cx="10006883" cy="4324261"/>
          </a:xfrm>
          <a:prstGeom prst="rect">
            <a:avLst/>
          </a:prstGeom>
        </p:spPr>
        <p:txBody>
          <a:bodyPr wrap="square">
            <a:spAutoFit/>
          </a:bodyPr>
          <a:lstStyle/>
          <a:p>
            <a:pPr marL="45720" indent="0">
              <a:spcBef>
                <a:spcPts val="0"/>
              </a:spcBef>
              <a:buNone/>
            </a:pPr>
            <a:r>
              <a:rPr lang="en-US" sz="2500" b="1" dirty="0">
                <a:solidFill>
                  <a:srgbClr val="0070C0"/>
                </a:solidFill>
                <a:latin typeface="Eras Light ITC" panose="020B0402030504020804" pitchFamily="34" charset="0"/>
              </a:rPr>
              <a:t>a. </a:t>
            </a:r>
            <a:r>
              <a:rPr lang="en-US" sz="2500" dirty="0" smtClean="0">
                <a:solidFill>
                  <a:srgbClr val="0070C0"/>
                </a:solidFill>
                <a:latin typeface="Eras Light ITC" panose="020B0402030504020804" pitchFamily="34" charset="0"/>
              </a:rPr>
              <a:t>	</a:t>
            </a:r>
            <a:r>
              <a:rPr lang="en-US" sz="2500" b="1" dirty="0" smtClean="0">
                <a:solidFill>
                  <a:srgbClr val="0070C0"/>
                </a:solidFill>
                <a:latin typeface="Eras Light ITC" panose="020B0402030504020804" pitchFamily="34" charset="0"/>
              </a:rPr>
              <a:t>EXPERIMENTER BIAS</a:t>
            </a:r>
            <a:r>
              <a:rPr lang="en-US" sz="2500" dirty="0" smtClean="0">
                <a:solidFill>
                  <a:srgbClr val="0070C0"/>
                </a:solidFill>
                <a:latin typeface="Eras Light ITC" panose="020B0402030504020804" pitchFamily="34" charset="0"/>
              </a:rPr>
              <a:t>, </a:t>
            </a:r>
            <a:r>
              <a:rPr lang="en-US" sz="2500" dirty="0">
                <a:solidFill>
                  <a:srgbClr val="0070C0"/>
                </a:solidFill>
                <a:latin typeface="Eras Light ITC" panose="020B0402030504020804" pitchFamily="34" charset="0"/>
              </a:rPr>
              <a:t>occurs when the </a:t>
            </a:r>
            <a:r>
              <a:rPr lang="en-US" sz="2500" dirty="0" smtClean="0">
                <a:solidFill>
                  <a:srgbClr val="0070C0"/>
                </a:solidFill>
                <a:latin typeface="Eras Light ITC" panose="020B0402030504020804" pitchFamily="34" charset="0"/>
              </a:rPr>
              <a:t>findings </a:t>
            </a:r>
            <a:r>
              <a:rPr lang="en-US" sz="2500" dirty="0">
                <a:solidFill>
                  <a:srgbClr val="0070C0"/>
                </a:solidFill>
                <a:latin typeface="Eras Light ITC" panose="020B0402030504020804" pitchFamily="34" charset="0"/>
              </a:rPr>
              <a:t>of a study are </a:t>
            </a:r>
            <a:r>
              <a:rPr lang="en-US" sz="2500" b="1" i="1" dirty="0" smtClean="0">
                <a:solidFill>
                  <a:srgbClr val="00B050"/>
                </a:solidFill>
                <a:latin typeface="Eras Light ITC" panose="020B0402030504020804" pitchFamily="34" charset="0"/>
              </a:rPr>
              <a:t>influenced by the experimenter’s </a:t>
            </a:r>
            <a:r>
              <a:rPr lang="en-US" sz="2500" b="1" i="1" dirty="0">
                <a:solidFill>
                  <a:srgbClr val="00B050"/>
                </a:solidFill>
                <a:latin typeface="Eras Light ITC" panose="020B0402030504020804" pitchFamily="34" charset="0"/>
              </a:rPr>
              <a:t>expectations</a:t>
            </a:r>
            <a:r>
              <a:rPr lang="en-US" sz="2500" dirty="0">
                <a:solidFill>
                  <a:srgbClr val="0070C0"/>
                </a:solidFill>
                <a:latin typeface="Eras Light ITC" panose="020B0402030504020804" pitchFamily="34" charset="0"/>
              </a:rPr>
              <a:t> or </a:t>
            </a:r>
            <a:r>
              <a:rPr lang="en-US" sz="2500" b="1" i="1" dirty="0">
                <a:solidFill>
                  <a:srgbClr val="00B050"/>
                </a:solidFill>
                <a:latin typeface="Eras Light ITC" panose="020B0402030504020804" pitchFamily="34" charset="0"/>
              </a:rPr>
              <a:t>personal </a:t>
            </a:r>
            <a:r>
              <a:rPr lang="en-US" sz="2500" b="1" i="1" dirty="0" smtClean="0">
                <a:solidFill>
                  <a:srgbClr val="00B050"/>
                </a:solidFill>
                <a:latin typeface="Eras Light ITC" panose="020B0402030504020804" pitchFamily="34" charset="0"/>
              </a:rPr>
              <a:t>beliefs </a:t>
            </a:r>
            <a:r>
              <a:rPr lang="en-US" sz="2500" dirty="0" smtClean="0">
                <a:solidFill>
                  <a:srgbClr val="0070C0"/>
                </a:solidFill>
                <a:latin typeface="Eras Light ITC" panose="020B0402030504020804" pitchFamily="34" charset="0"/>
              </a:rPr>
              <a:t>regarding </a:t>
            </a:r>
            <a:r>
              <a:rPr lang="en-US" sz="2500" dirty="0">
                <a:solidFill>
                  <a:srgbClr val="0070C0"/>
                </a:solidFill>
                <a:latin typeface="Eras Light ITC" panose="020B0402030504020804" pitchFamily="34" charset="0"/>
              </a:rPr>
              <a:t>the </a:t>
            </a:r>
            <a:r>
              <a:rPr lang="en-US" sz="2500" dirty="0" smtClean="0">
                <a:solidFill>
                  <a:srgbClr val="0070C0"/>
                </a:solidFill>
                <a:latin typeface="Eras Light ITC" panose="020B0402030504020804" pitchFamily="34" charset="0"/>
              </a:rPr>
              <a:t>outcome </a:t>
            </a:r>
            <a:r>
              <a:rPr lang="en-US" sz="2500" dirty="0">
                <a:solidFill>
                  <a:srgbClr val="0070C0"/>
                </a:solidFill>
                <a:latin typeface="Eras Light ITC" panose="020B0402030504020804" pitchFamily="34" charset="0"/>
              </a:rPr>
              <a:t>of </a:t>
            </a:r>
            <a:r>
              <a:rPr lang="en-US" sz="2500" dirty="0" smtClean="0">
                <a:solidFill>
                  <a:srgbClr val="0070C0"/>
                </a:solidFill>
                <a:latin typeface="Eras Light ITC" panose="020B0402030504020804" pitchFamily="34" charset="0"/>
              </a:rPr>
              <a:t>the study</a:t>
            </a:r>
            <a:r>
              <a:rPr lang="en-US" sz="2500" dirty="0">
                <a:solidFill>
                  <a:srgbClr val="0070C0"/>
                </a:solidFill>
                <a:latin typeface="Eras Light ITC" panose="020B0402030504020804" pitchFamily="34" charset="0"/>
              </a:rPr>
              <a:t>.</a:t>
            </a:r>
          </a:p>
          <a:p>
            <a:pPr marL="45720" indent="0">
              <a:spcBef>
                <a:spcPts val="0"/>
              </a:spcBef>
              <a:buNone/>
            </a:pPr>
            <a:endParaRPr lang="en-US" sz="2500" dirty="0" smtClean="0">
              <a:solidFill>
                <a:srgbClr val="0070C0"/>
              </a:solidFill>
              <a:latin typeface="Eras Light ITC" panose="020B0402030504020804" pitchFamily="34" charset="0"/>
            </a:endParaRPr>
          </a:p>
          <a:p>
            <a:pPr marL="45720" indent="0">
              <a:spcBef>
                <a:spcPts val="0"/>
              </a:spcBef>
              <a:buNone/>
            </a:pPr>
            <a:r>
              <a:rPr lang="en-US" sz="2500" b="1" dirty="0" smtClean="0">
                <a:solidFill>
                  <a:srgbClr val="0070C0"/>
                </a:solidFill>
                <a:latin typeface="Eras Light ITC" panose="020B0402030504020804" pitchFamily="34" charset="0"/>
              </a:rPr>
              <a:t>b</a:t>
            </a:r>
            <a:r>
              <a:rPr lang="en-US" sz="2500" b="1" dirty="0">
                <a:solidFill>
                  <a:srgbClr val="0070C0"/>
                </a:solidFill>
                <a:latin typeface="Eras Light ITC" panose="020B0402030504020804" pitchFamily="34" charset="0"/>
              </a:rPr>
              <a:t>. </a:t>
            </a:r>
            <a:r>
              <a:rPr lang="en-US" sz="2500" dirty="0" smtClean="0">
                <a:solidFill>
                  <a:srgbClr val="0070C0"/>
                </a:solidFill>
                <a:latin typeface="Eras Light ITC" panose="020B0402030504020804" pitchFamily="34" charset="0"/>
              </a:rPr>
              <a:t>	</a:t>
            </a:r>
            <a:r>
              <a:rPr lang="en-US" sz="2500" b="1" dirty="0" smtClean="0">
                <a:solidFill>
                  <a:srgbClr val="0070C0"/>
                </a:solidFill>
                <a:latin typeface="Eras Light ITC" panose="020B0402030504020804" pitchFamily="34" charset="0"/>
              </a:rPr>
              <a:t>THE COMBINATION OF DEMAND CHARACTERISTICS </a:t>
            </a:r>
            <a:r>
              <a:rPr lang="en-US" sz="2500" dirty="0" smtClean="0">
                <a:solidFill>
                  <a:srgbClr val="0070C0"/>
                </a:solidFill>
                <a:latin typeface="Eras Light ITC" panose="020B0402030504020804" pitchFamily="34" charset="0"/>
              </a:rPr>
              <a:t>and 	</a:t>
            </a:r>
            <a:r>
              <a:rPr lang="en-US" sz="2500" b="1" dirty="0" smtClean="0">
                <a:solidFill>
                  <a:srgbClr val="0070C0"/>
                </a:solidFill>
                <a:latin typeface="Eras Light ITC" panose="020B0402030504020804" pitchFamily="34" charset="0"/>
              </a:rPr>
              <a:t>PARTICIPANT</a:t>
            </a:r>
            <a:r>
              <a:rPr lang="en-US" sz="2500" dirty="0" smtClean="0">
                <a:solidFill>
                  <a:srgbClr val="0070C0"/>
                </a:solidFill>
                <a:latin typeface="Eras Light ITC" panose="020B0402030504020804" pitchFamily="34" charset="0"/>
              </a:rPr>
              <a:t> </a:t>
            </a:r>
            <a:r>
              <a:rPr lang="en-US" sz="2500" b="1" dirty="0" smtClean="0">
                <a:solidFill>
                  <a:srgbClr val="0070C0"/>
                </a:solidFill>
                <a:latin typeface="Eras Light ITC" panose="020B0402030504020804" pitchFamily="34" charset="0"/>
              </a:rPr>
              <a:t>REACTIVITY</a:t>
            </a:r>
            <a:r>
              <a:rPr lang="en-US" sz="2500" dirty="0" smtClean="0">
                <a:solidFill>
                  <a:srgbClr val="0070C0"/>
                </a:solidFill>
                <a:latin typeface="Eras Light ITC" panose="020B0402030504020804" pitchFamily="34" charset="0"/>
              </a:rPr>
              <a:t>, </a:t>
            </a:r>
            <a:r>
              <a:rPr lang="en-US" sz="2500" dirty="0">
                <a:solidFill>
                  <a:srgbClr val="0070C0"/>
                </a:solidFill>
                <a:latin typeface="Eras Light ITC" panose="020B0402030504020804" pitchFamily="34" charset="0"/>
              </a:rPr>
              <a:t>can </a:t>
            </a:r>
            <a:r>
              <a:rPr lang="en-US" sz="2500" b="1" i="1" dirty="0" smtClean="0">
                <a:solidFill>
                  <a:srgbClr val="00B050"/>
                </a:solidFill>
                <a:latin typeface="Eras Light ITC" panose="020B0402030504020804" pitchFamily="34" charset="0"/>
              </a:rPr>
              <a:t>change </a:t>
            </a:r>
            <a:r>
              <a:rPr lang="en-US" sz="2500" b="1" i="1" dirty="0">
                <a:solidFill>
                  <a:srgbClr val="00B050"/>
                </a:solidFill>
                <a:latin typeface="Eras Light ITC" panose="020B0402030504020804" pitchFamily="34" charset="0"/>
              </a:rPr>
              <a:t>a participant’s normal behavior </a:t>
            </a:r>
            <a:r>
              <a:rPr lang="en-US" sz="2500" dirty="0" smtClean="0">
                <a:solidFill>
                  <a:srgbClr val="0070C0"/>
                </a:solidFill>
                <a:latin typeface="Eras Light ITC" panose="020B0402030504020804" pitchFamily="34" charset="0"/>
              </a:rPr>
              <a:t>	and </a:t>
            </a:r>
            <a:r>
              <a:rPr lang="en-US" sz="2500" dirty="0">
                <a:solidFill>
                  <a:srgbClr val="0070C0"/>
                </a:solidFill>
                <a:latin typeface="Eras Light ITC" panose="020B0402030504020804" pitchFamily="34" charset="0"/>
              </a:rPr>
              <a:t>thereby </a:t>
            </a:r>
            <a:r>
              <a:rPr lang="en-US" sz="2500" dirty="0" smtClean="0">
                <a:solidFill>
                  <a:srgbClr val="0070C0"/>
                </a:solidFill>
                <a:latin typeface="Eras Light ITC" panose="020B0402030504020804" pitchFamily="34" charset="0"/>
              </a:rPr>
              <a:t>influence </a:t>
            </a:r>
            <a:r>
              <a:rPr lang="en-US" sz="2500" dirty="0">
                <a:solidFill>
                  <a:srgbClr val="0070C0"/>
                </a:solidFill>
                <a:latin typeface="Eras Light ITC" panose="020B0402030504020804" pitchFamily="34" charset="0"/>
              </a:rPr>
              <a:t>the </a:t>
            </a:r>
            <a:r>
              <a:rPr lang="en-US" sz="2500" dirty="0" smtClean="0">
                <a:solidFill>
                  <a:srgbClr val="0070C0"/>
                </a:solidFill>
                <a:latin typeface="Eras Light ITC" panose="020B0402030504020804" pitchFamily="34" charset="0"/>
              </a:rPr>
              <a:t>outcome </a:t>
            </a:r>
            <a:r>
              <a:rPr lang="en-US" sz="2500" dirty="0">
                <a:solidFill>
                  <a:srgbClr val="0070C0"/>
                </a:solidFill>
                <a:latin typeface="Eras Light ITC" panose="020B0402030504020804" pitchFamily="34" charset="0"/>
              </a:rPr>
              <a:t>of the study. Recall that demand </a:t>
            </a:r>
            <a:r>
              <a:rPr lang="en-US" sz="2500" dirty="0" smtClean="0">
                <a:solidFill>
                  <a:srgbClr val="0070C0"/>
                </a:solidFill>
                <a:latin typeface="Eras Light ITC" panose="020B0402030504020804" pitchFamily="34" charset="0"/>
              </a:rPr>
              <a:t>	characteristics </a:t>
            </a:r>
            <a:r>
              <a:rPr lang="en-US" sz="2500" dirty="0">
                <a:solidFill>
                  <a:srgbClr val="0070C0"/>
                </a:solidFill>
                <a:latin typeface="Eras Light ITC" panose="020B0402030504020804" pitchFamily="34" charset="0"/>
              </a:rPr>
              <a:t>refer to any of </a:t>
            </a:r>
            <a:r>
              <a:rPr lang="en-US" sz="2500" dirty="0" smtClean="0">
                <a:solidFill>
                  <a:srgbClr val="0070C0"/>
                </a:solidFill>
                <a:latin typeface="Eras Light ITC" panose="020B0402030504020804" pitchFamily="34" charset="0"/>
              </a:rPr>
              <a:t>the </a:t>
            </a:r>
            <a:r>
              <a:rPr lang="en-US" sz="2500" dirty="0">
                <a:solidFill>
                  <a:srgbClr val="0070C0"/>
                </a:solidFill>
                <a:latin typeface="Eras Light ITC" panose="020B0402030504020804" pitchFamily="34" charset="0"/>
              </a:rPr>
              <a:t>potential cues or features of a study </a:t>
            </a:r>
            <a:r>
              <a:rPr lang="en-US" sz="2500" dirty="0" smtClean="0">
                <a:solidFill>
                  <a:srgbClr val="0070C0"/>
                </a:solidFill>
                <a:latin typeface="Eras Light ITC" panose="020B0402030504020804" pitchFamily="34" charset="0"/>
              </a:rPr>
              <a:t>	that </a:t>
            </a:r>
            <a:r>
              <a:rPr lang="en-US" sz="2500" dirty="0">
                <a:solidFill>
                  <a:srgbClr val="0070C0"/>
                </a:solidFill>
                <a:latin typeface="Eras Light ITC" panose="020B0402030504020804" pitchFamily="34" charset="0"/>
              </a:rPr>
              <a:t>:</a:t>
            </a:r>
          </a:p>
          <a:p>
            <a:pPr marL="45720" indent="0">
              <a:spcBef>
                <a:spcPts val="0"/>
              </a:spcBef>
              <a:buNone/>
            </a:pPr>
            <a:r>
              <a:rPr lang="en-US" sz="2500" dirty="0" smtClean="0">
                <a:solidFill>
                  <a:srgbClr val="0070C0"/>
                </a:solidFill>
                <a:latin typeface="Eras Light ITC" panose="020B0402030504020804" pitchFamily="34" charset="0"/>
              </a:rPr>
              <a:t>		</a:t>
            </a:r>
            <a:r>
              <a:rPr lang="en-US" sz="2500" b="1" dirty="0" smtClean="0">
                <a:solidFill>
                  <a:srgbClr val="0070C0"/>
                </a:solidFill>
                <a:latin typeface="Eras Light ITC" panose="020B0402030504020804" pitchFamily="34" charset="0"/>
              </a:rPr>
              <a:t>(</a:t>
            </a:r>
            <a:r>
              <a:rPr lang="en-US" sz="2500" b="1" dirty="0">
                <a:solidFill>
                  <a:srgbClr val="0070C0"/>
                </a:solidFill>
                <a:latin typeface="Eras Light ITC" panose="020B0402030504020804" pitchFamily="34" charset="0"/>
              </a:rPr>
              <a:t>1)</a:t>
            </a:r>
            <a:r>
              <a:rPr lang="en-US" sz="2500" dirty="0">
                <a:solidFill>
                  <a:srgbClr val="0070C0"/>
                </a:solidFill>
                <a:latin typeface="Eras Light ITC" panose="020B0402030504020804" pitchFamily="34" charset="0"/>
              </a:rPr>
              <a:t> </a:t>
            </a:r>
            <a:r>
              <a:rPr lang="en-US" sz="2500" b="1" i="1" dirty="0" smtClean="0">
                <a:solidFill>
                  <a:srgbClr val="00B050"/>
                </a:solidFill>
                <a:latin typeface="Eras Light ITC" panose="020B0402030504020804" pitchFamily="34" charset="0"/>
              </a:rPr>
              <a:t>Suggest</a:t>
            </a:r>
            <a:r>
              <a:rPr lang="en-US" sz="2500" dirty="0" smtClean="0">
                <a:solidFill>
                  <a:srgbClr val="0070C0"/>
                </a:solidFill>
                <a:latin typeface="Eras Light ITC" panose="020B0402030504020804" pitchFamily="34" charset="0"/>
              </a:rPr>
              <a:t> to </a:t>
            </a:r>
            <a:r>
              <a:rPr lang="en-US" sz="2500" dirty="0">
                <a:solidFill>
                  <a:srgbClr val="0070C0"/>
                </a:solidFill>
                <a:latin typeface="Eras Light ITC" panose="020B0402030504020804" pitchFamily="34" charset="0"/>
              </a:rPr>
              <a:t>the participants what the purpose and hypothesis is</a:t>
            </a:r>
          </a:p>
          <a:p>
            <a:pPr marL="45720" indent="0">
              <a:spcBef>
                <a:spcPts val="0"/>
              </a:spcBef>
              <a:buNone/>
            </a:pPr>
            <a:r>
              <a:rPr lang="en-US" sz="2500" dirty="0" smtClean="0">
                <a:solidFill>
                  <a:srgbClr val="0070C0"/>
                </a:solidFill>
                <a:latin typeface="Eras Light ITC" panose="020B0402030504020804" pitchFamily="34" charset="0"/>
              </a:rPr>
              <a:t>		</a:t>
            </a:r>
            <a:r>
              <a:rPr lang="en-US" sz="2500" b="1" dirty="0" smtClean="0">
                <a:solidFill>
                  <a:srgbClr val="0070C0"/>
                </a:solidFill>
                <a:latin typeface="Eras Light ITC" panose="020B0402030504020804" pitchFamily="34" charset="0"/>
              </a:rPr>
              <a:t>(</a:t>
            </a:r>
            <a:r>
              <a:rPr lang="en-US" sz="2500" b="1" dirty="0">
                <a:solidFill>
                  <a:srgbClr val="0070C0"/>
                </a:solidFill>
                <a:latin typeface="Eras Light ITC" panose="020B0402030504020804" pitchFamily="34" charset="0"/>
              </a:rPr>
              <a:t>2)</a:t>
            </a:r>
            <a:r>
              <a:rPr lang="en-US" sz="2500" dirty="0">
                <a:solidFill>
                  <a:srgbClr val="0070C0"/>
                </a:solidFill>
                <a:latin typeface="Eras Light ITC" panose="020B0402030504020804" pitchFamily="34" charset="0"/>
              </a:rPr>
              <a:t> </a:t>
            </a:r>
            <a:r>
              <a:rPr lang="en-US" sz="2500" b="1" i="1" dirty="0" smtClean="0">
                <a:solidFill>
                  <a:srgbClr val="00B050"/>
                </a:solidFill>
                <a:latin typeface="Eras Light ITC" panose="020B0402030504020804" pitchFamily="34" charset="0"/>
              </a:rPr>
              <a:t>Influence</a:t>
            </a:r>
            <a:r>
              <a:rPr lang="en-US" sz="2500" dirty="0" smtClean="0">
                <a:solidFill>
                  <a:srgbClr val="0070C0"/>
                </a:solidFill>
                <a:latin typeface="Eras Light ITC" panose="020B0402030504020804" pitchFamily="34" charset="0"/>
              </a:rPr>
              <a:t> the </a:t>
            </a:r>
            <a:r>
              <a:rPr lang="en-US" sz="2500" dirty="0">
                <a:solidFill>
                  <a:srgbClr val="0070C0"/>
                </a:solidFill>
                <a:latin typeface="Eras Light ITC" panose="020B0402030504020804" pitchFamily="34" charset="0"/>
              </a:rPr>
              <a:t>participants to respond or behave in a certain way</a:t>
            </a:r>
          </a:p>
        </p:txBody>
      </p:sp>
    </p:spTree>
    <p:extLst>
      <p:ext uri="{BB962C8B-B14F-4D97-AF65-F5344CB8AC3E}">
        <p14:creationId xmlns:p14="http://schemas.microsoft.com/office/powerpoint/2010/main" val="332981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1000"/>
                                        <p:tgtEl>
                                          <p:spTgt spid="11">
                                            <p:txEl>
                                              <p:pRg st="3" end="3"/>
                                            </p:txEl>
                                          </p:spTgt>
                                        </p:tgtEl>
                                      </p:cBhvr>
                                    </p:animEffect>
                                    <p:anim calcmode="lin" valueType="num">
                                      <p:cBhvr>
                                        <p:cTn id="22"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1000"/>
                                        <p:tgtEl>
                                          <p:spTgt spid="11">
                                            <p:txEl>
                                              <p:pRg st="4" end="4"/>
                                            </p:txEl>
                                          </p:spTgt>
                                        </p:tgtEl>
                                      </p:cBhvr>
                                    </p:animEffect>
                                    <p:anim calcmode="lin" valueType="num">
                                      <p:cBhvr>
                                        <p:cTn id="29"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algn="ctr"/>
            <a:r>
              <a:rPr lang="en-US" sz="3600"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The Process of Developing Research Strategies</a:t>
            </a:r>
            <a:endParaRPr lang="id-ID" sz="36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11" name="Rectangle 10"/>
          <p:cNvSpPr/>
          <p:nvPr/>
        </p:nvSpPr>
        <p:spPr>
          <a:xfrm>
            <a:off x="1074668" y="1767599"/>
            <a:ext cx="10006883" cy="4524315"/>
          </a:xfrm>
          <a:prstGeom prst="rect">
            <a:avLst/>
          </a:prstGeom>
        </p:spPr>
        <p:txBody>
          <a:bodyPr wrap="square">
            <a:spAutoFit/>
          </a:bodyPr>
          <a:lstStyle/>
          <a:p>
            <a:pPr marL="45720" indent="0">
              <a:spcBef>
                <a:spcPts val="0"/>
              </a:spcBef>
              <a:buNone/>
            </a:pPr>
            <a:r>
              <a:rPr lang="en-US" spc="300" dirty="0">
                <a:solidFill>
                  <a:srgbClr val="0070C0"/>
                </a:solidFill>
                <a:latin typeface="Eras Light ITC" panose="020B0402030504020804" pitchFamily="34" charset="0"/>
              </a:rPr>
              <a:t>The process of developing a research study can be broken down into three distinct stages : </a:t>
            </a:r>
          </a:p>
          <a:p>
            <a:pPr marL="45720" indent="0">
              <a:spcBef>
                <a:spcPts val="0"/>
              </a:spcBef>
              <a:buNone/>
            </a:pPr>
            <a:r>
              <a:rPr lang="en-US" b="1" spc="300" dirty="0" smtClean="0">
                <a:solidFill>
                  <a:srgbClr val="0070C0"/>
                </a:solidFill>
                <a:latin typeface="Eras Light ITC" panose="020B0402030504020804" pitchFamily="34" charset="0"/>
              </a:rPr>
              <a:t>a.</a:t>
            </a:r>
            <a:r>
              <a:rPr lang="en-US" spc="300" dirty="0" smtClean="0">
                <a:solidFill>
                  <a:srgbClr val="0070C0"/>
                </a:solidFill>
                <a:latin typeface="Eras Light ITC" panose="020B0402030504020804" pitchFamily="34" charset="0"/>
              </a:rPr>
              <a:t>	</a:t>
            </a:r>
            <a:r>
              <a:rPr lang="en-US" b="1" i="1" spc="300" dirty="0" smtClean="0">
                <a:solidFill>
                  <a:srgbClr val="0070C0"/>
                </a:solidFill>
                <a:latin typeface="Eras Light ITC" panose="020B0402030504020804" pitchFamily="34" charset="0"/>
              </a:rPr>
              <a:t>DETERMINING A RESEARCH STRATEGY</a:t>
            </a:r>
            <a:endParaRPr lang="en-US" b="1" i="1" spc="300" dirty="0">
              <a:solidFill>
                <a:srgbClr val="0070C0"/>
              </a:solidFill>
              <a:latin typeface="Eras Light ITC" panose="020B0402030504020804" pitchFamily="34" charset="0"/>
            </a:endParaRPr>
          </a:p>
          <a:p>
            <a:pPr marL="45720" indent="0">
              <a:spcBef>
                <a:spcPts val="0"/>
              </a:spcBef>
              <a:buNone/>
            </a:pPr>
            <a:r>
              <a:rPr lang="en-US" spc="300" dirty="0">
                <a:solidFill>
                  <a:srgbClr val="0070C0"/>
                </a:solidFill>
                <a:latin typeface="Eras Light ITC" panose="020B0402030504020804" pitchFamily="34" charset="0"/>
              </a:rPr>
              <a:t>	</a:t>
            </a:r>
            <a:r>
              <a:rPr lang="en-US" b="1" i="1" spc="300" dirty="0">
                <a:solidFill>
                  <a:srgbClr val="0070C0"/>
                </a:solidFill>
                <a:latin typeface="Eras Light ITC" panose="020B0402030504020804" pitchFamily="34" charset="0"/>
              </a:rPr>
              <a:t>Research strategy </a:t>
            </a:r>
            <a:r>
              <a:rPr lang="en-US" spc="300" dirty="0">
                <a:solidFill>
                  <a:srgbClr val="0070C0"/>
                </a:solidFill>
                <a:latin typeface="Eras Light ITC" panose="020B0402030504020804" pitchFamily="34" charset="0"/>
              </a:rPr>
              <a:t>is usually </a:t>
            </a:r>
            <a:r>
              <a:rPr lang="en-US" b="1" i="1" spc="300" dirty="0">
                <a:solidFill>
                  <a:srgbClr val="00B050"/>
                </a:solidFill>
                <a:latin typeface="Eras Light ITC" panose="020B0402030504020804" pitchFamily="34" charset="0"/>
              </a:rPr>
              <a:t>determined by the kind of question </a:t>
            </a:r>
            <a:r>
              <a:rPr lang="en-US" spc="300" dirty="0" smtClean="0">
                <a:solidFill>
                  <a:srgbClr val="0070C0"/>
                </a:solidFill>
                <a:latin typeface="Eras Light ITC" panose="020B0402030504020804" pitchFamily="34" charset="0"/>
              </a:rPr>
              <a:t>you 	plan </a:t>
            </a:r>
            <a:r>
              <a:rPr lang="en-US" spc="300" dirty="0">
                <a:solidFill>
                  <a:srgbClr val="0070C0"/>
                </a:solidFill>
                <a:latin typeface="Eras Light ITC" panose="020B0402030504020804" pitchFamily="34" charset="0"/>
              </a:rPr>
              <a:t>to address and the kind of answer you hope to obtain. </a:t>
            </a:r>
          </a:p>
          <a:p>
            <a:pPr marL="45720" indent="0">
              <a:spcBef>
                <a:spcPts val="0"/>
              </a:spcBef>
              <a:buNone/>
            </a:pPr>
            <a:endParaRPr lang="en-US" spc="300" dirty="0" smtClean="0">
              <a:solidFill>
                <a:srgbClr val="0070C0"/>
              </a:solidFill>
              <a:latin typeface="Eras Light ITC" panose="020B0402030504020804" pitchFamily="34" charset="0"/>
            </a:endParaRPr>
          </a:p>
          <a:p>
            <a:pPr marL="45720" indent="0">
              <a:spcBef>
                <a:spcPts val="0"/>
              </a:spcBef>
              <a:buNone/>
            </a:pPr>
            <a:r>
              <a:rPr lang="en-US" b="1" spc="300" dirty="0" smtClean="0">
                <a:solidFill>
                  <a:srgbClr val="0070C0"/>
                </a:solidFill>
                <a:latin typeface="Eras Light ITC" panose="020B0402030504020804" pitchFamily="34" charset="0"/>
              </a:rPr>
              <a:t>b.</a:t>
            </a:r>
            <a:r>
              <a:rPr lang="en-US" spc="300" dirty="0" smtClean="0">
                <a:solidFill>
                  <a:srgbClr val="0070C0"/>
                </a:solidFill>
                <a:latin typeface="Eras Light ITC" panose="020B0402030504020804" pitchFamily="34" charset="0"/>
              </a:rPr>
              <a:t>	</a:t>
            </a:r>
            <a:r>
              <a:rPr lang="en-US" b="1" i="1" spc="300" dirty="0" smtClean="0">
                <a:solidFill>
                  <a:srgbClr val="0070C0"/>
                </a:solidFill>
                <a:latin typeface="Eras Light ITC" panose="020B0402030504020804" pitchFamily="34" charset="0"/>
              </a:rPr>
              <a:t>DETERMINING A RESEARCH DESIGN</a:t>
            </a:r>
          </a:p>
          <a:p>
            <a:pPr marL="45720" indent="0">
              <a:spcBef>
                <a:spcPts val="0"/>
              </a:spcBef>
              <a:buNone/>
            </a:pPr>
            <a:r>
              <a:rPr lang="en-US" spc="300" dirty="0">
                <a:solidFill>
                  <a:srgbClr val="0070C0"/>
                </a:solidFill>
                <a:latin typeface="Eras Light ITC" panose="020B0402030504020804" pitchFamily="34" charset="0"/>
              </a:rPr>
              <a:t>	A </a:t>
            </a:r>
            <a:r>
              <a:rPr lang="en-US" b="1" i="1" spc="300" dirty="0">
                <a:solidFill>
                  <a:srgbClr val="0070C0"/>
                </a:solidFill>
                <a:latin typeface="Eras Light ITC" panose="020B0402030504020804" pitchFamily="34" charset="0"/>
              </a:rPr>
              <a:t>research design </a:t>
            </a:r>
            <a:r>
              <a:rPr lang="en-US" spc="300" dirty="0">
                <a:solidFill>
                  <a:srgbClr val="0070C0"/>
                </a:solidFill>
                <a:latin typeface="Eras Light ITC" panose="020B0402030504020804" pitchFamily="34" charset="0"/>
              </a:rPr>
              <a:t>is a </a:t>
            </a:r>
            <a:r>
              <a:rPr lang="en-US" b="1" i="1" spc="300" dirty="0">
                <a:solidFill>
                  <a:srgbClr val="00B050"/>
                </a:solidFill>
                <a:latin typeface="Eras Light ITC" panose="020B0402030504020804" pitchFamily="34" charset="0"/>
              </a:rPr>
              <a:t>general plan for implementing a research </a:t>
            </a:r>
            <a:r>
              <a:rPr lang="en-US" b="1" i="1" spc="300" dirty="0" smtClean="0">
                <a:solidFill>
                  <a:srgbClr val="00B050"/>
                </a:solidFill>
                <a:latin typeface="Eras Light ITC" panose="020B0402030504020804" pitchFamily="34" charset="0"/>
              </a:rPr>
              <a:t>	strategy</a:t>
            </a:r>
            <a:r>
              <a:rPr lang="en-US" spc="300" dirty="0">
                <a:solidFill>
                  <a:srgbClr val="0070C0"/>
                </a:solidFill>
                <a:latin typeface="Eras Light ITC" panose="020B0402030504020804" pitchFamily="34" charset="0"/>
              </a:rPr>
              <a:t>. A research design </a:t>
            </a:r>
            <a:r>
              <a:rPr lang="en-US" spc="300" dirty="0" smtClean="0">
                <a:solidFill>
                  <a:srgbClr val="0070C0"/>
                </a:solidFill>
                <a:latin typeface="Eras Light ITC" panose="020B0402030504020804" pitchFamily="34" charset="0"/>
              </a:rPr>
              <a:t>specifies </a:t>
            </a:r>
            <a:r>
              <a:rPr lang="en-US" spc="300" dirty="0">
                <a:solidFill>
                  <a:srgbClr val="0070C0"/>
                </a:solidFill>
                <a:latin typeface="Eras Light ITC" panose="020B0402030504020804" pitchFamily="34" charset="0"/>
              </a:rPr>
              <a:t>whether the study will involve </a:t>
            </a:r>
            <a:r>
              <a:rPr lang="en-US" spc="300" dirty="0" smtClean="0">
                <a:solidFill>
                  <a:srgbClr val="0070C0"/>
                </a:solidFill>
                <a:latin typeface="Eras Light ITC" panose="020B0402030504020804" pitchFamily="34" charset="0"/>
              </a:rPr>
              <a:t>	groups </a:t>
            </a:r>
            <a:r>
              <a:rPr lang="en-US" spc="300" dirty="0">
                <a:solidFill>
                  <a:srgbClr val="0070C0"/>
                </a:solidFill>
                <a:latin typeface="Eras Light ITC" panose="020B0402030504020804" pitchFamily="34" charset="0"/>
              </a:rPr>
              <a:t>or individual participants, will make comparisons within a </a:t>
            </a:r>
            <a:r>
              <a:rPr lang="en-US" spc="300" dirty="0" smtClean="0">
                <a:solidFill>
                  <a:srgbClr val="0070C0"/>
                </a:solidFill>
                <a:latin typeface="Eras Light ITC" panose="020B0402030504020804" pitchFamily="34" charset="0"/>
              </a:rPr>
              <a:t>	group </a:t>
            </a:r>
            <a:r>
              <a:rPr lang="en-US" spc="300" dirty="0">
                <a:solidFill>
                  <a:srgbClr val="0070C0"/>
                </a:solidFill>
                <a:latin typeface="Eras Light ITC" panose="020B0402030504020804" pitchFamily="34" charset="0"/>
              </a:rPr>
              <a:t>or between groups, and how many variables will be included in </a:t>
            </a:r>
            <a:r>
              <a:rPr lang="en-US" spc="300" dirty="0" smtClean="0">
                <a:solidFill>
                  <a:srgbClr val="0070C0"/>
                </a:solidFill>
                <a:latin typeface="Eras Light ITC" panose="020B0402030504020804" pitchFamily="34" charset="0"/>
              </a:rPr>
              <a:t>	the </a:t>
            </a:r>
            <a:r>
              <a:rPr lang="en-US" spc="300" dirty="0">
                <a:solidFill>
                  <a:srgbClr val="0070C0"/>
                </a:solidFill>
                <a:latin typeface="Eras Light ITC" panose="020B0402030504020804" pitchFamily="34" charset="0"/>
              </a:rPr>
              <a:t>study</a:t>
            </a:r>
          </a:p>
          <a:p>
            <a:pPr marL="45720" indent="0">
              <a:spcBef>
                <a:spcPts val="0"/>
              </a:spcBef>
              <a:buNone/>
            </a:pPr>
            <a:endParaRPr lang="en-US" spc="300" dirty="0" smtClean="0">
              <a:solidFill>
                <a:srgbClr val="0070C0"/>
              </a:solidFill>
              <a:latin typeface="Eras Light ITC" panose="020B0402030504020804" pitchFamily="34" charset="0"/>
            </a:endParaRPr>
          </a:p>
          <a:p>
            <a:pPr marL="45720" indent="0">
              <a:spcBef>
                <a:spcPts val="0"/>
              </a:spcBef>
              <a:buNone/>
            </a:pPr>
            <a:r>
              <a:rPr lang="en-US" b="1" spc="300" dirty="0" smtClean="0">
                <a:solidFill>
                  <a:srgbClr val="0070C0"/>
                </a:solidFill>
                <a:latin typeface="Eras Light ITC" panose="020B0402030504020804" pitchFamily="34" charset="0"/>
              </a:rPr>
              <a:t>c</a:t>
            </a:r>
            <a:r>
              <a:rPr lang="en-US" b="1" spc="300" dirty="0">
                <a:solidFill>
                  <a:srgbClr val="0070C0"/>
                </a:solidFill>
                <a:latin typeface="Eras Light ITC" panose="020B0402030504020804" pitchFamily="34" charset="0"/>
              </a:rPr>
              <a:t>.</a:t>
            </a:r>
            <a:r>
              <a:rPr lang="en-US" spc="300" dirty="0">
                <a:solidFill>
                  <a:srgbClr val="0070C0"/>
                </a:solidFill>
                <a:latin typeface="Eras Light ITC" panose="020B0402030504020804" pitchFamily="34" charset="0"/>
              </a:rPr>
              <a:t> </a:t>
            </a:r>
            <a:r>
              <a:rPr lang="en-US" spc="300" dirty="0" smtClean="0">
                <a:solidFill>
                  <a:srgbClr val="0070C0"/>
                </a:solidFill>
                <a:latin typeface="Eras Light ITC" panose="020B0402030504020804" pitchFamily="34" charset="0"/>
              </a:rPr>
              <a:t>	</a:t>
            </a:r>
            <a:r>
              <a:rPr lang="en-US" b="1" i="1" spc="300" dirty="0" smtClean="0">
                <a:solidFill>
                  <a:srgbClr val="0070C0"/>
                </a:solidFill>
                <a:latin typeface="Eras Light ITC" panose="020B0402030504020804" pitchFamily="34" charset="0"/>
              </a:rPr>
              <a:t>DETERMINING RESEARCH PROCEDURES</a:t>
            </a:r>
            <a:endParaRPr lang="en-US" b="1" i="1" spc="300" dirty="0">
              <a:solidFill>
                <a:srgbClr val="0070C0"/>
              </a:solidFill>
              <a:latin typeface="Eras Light ITC" panose="020B0402030504020804" pitchFamily="34" charset="0"/>
            </a:endParaRPr>
          </a:p>
          <a:p>
            <a:pPr marL="45720" indent="0">
              <a:spcBef>
                <a:spcPts val="0"/>
              </a:spcBef>
              <a:buNone/>
            </a:pPr>
            <a:r>
              <a:rPr lang="en-US" spc="300" dirty="0">
                <a:solidFill>
                  <a:srgbClr val="0070C0"/>
                </a:solidFill>
                <a:latin typeface="Eras Light ITC" panose="020B0402030504020804" pitchFamily="34" charset="0"/>
              </a:rPr>
              <a:t>	A </a:t>
            </a:r>
            <a:r>
              <a:rPr lang="en-US" b="1" i="1" spc="300" dirty="0">
                <a:solidFill>
                  <a:srgbClr val="0070C0"/>
                </a:solidFill>
                <a:latin typeface="Eras Light ITC" panose="020B0402030504020804" pitchFamily="34" charset="0"/>
              </a:rPr>
              <a:t>research procedure </a:t>
            </a:r>
            <a:r>
              <a:rPr lang="en-US" spc="300" dirty="0">
                <a:solidFill>
                  <a:srgbClr val="0070C0"/>
                </a:solidFill>
                <a:latin typeface="Eras Light ITC" panose="020B0402030504020804" pitchFamily="34" charset="0"/>
              </a:rPr>
              <a:t>is an exact, </a:t>
            </a:r>
            <a:r>
              <a:rPr lang="en-US" b="1" i="1" spc="300" dirty="0">
                <a:solidFill>
                  <a:srgbClr val="00B050"/>
                </a:solidFill>
                <a:latin typeface="Eras Light ITC" panose="020B0402030504020804" pitchFamily="34" charset="0"/>
              </a:rPr>
              <a:t>step-by-step description </a:t>
            </a:r>
            <a:r>
              <a:rPr lang="en-US" spc="300" dirty="0">
                <a:solidFill>
                  <a:srgbClr val="0070C0"/>
                </a:solidFill>
                <a:latin typeface="Eras Light ITC" panose="020B0402030504020804" pitchFamily="34" charset="0"/>
              </a:rPr>
              <a:t>of a </a:t>
            </a:r>
            <a:r>
              <a:rPr lang="en-US" spc="300" dirty="0" smtClean="0">
                <a:solidFill>
                  <a:srgbClr val="0070C0"/>
                </a:solidFill>
                <a:latin typeface="Eras Light ITC" panose="020B0402030504020804" pitchFamily="34" charset="0"/>
              </a:rPr>
              <a:t>specific</a:t>
            </a:r>
            <a:endParaRPr lang="en-US" spc="300" dirty="0">
              <a:solidFill>
                <a:srgbClr val="0070C0"/>
              </a:solidFill>
              <a:latin typeface="Eras Light ITC" panose="020B0402030504020804" pitchFamily="34" charset="0"/>
            </a:endParaRPr>
          </a:p>
          <a:p>
            <a:pPr marL="45720" indent="0">
              <a:spcBef>
                <a:spcPts val="0"/>
              </a:spcBef>
              <a:buNone/>
            </a:pPr>
            <a:r>
              <a:rPr lang="en-US" spc="300" dirty="0" smtClean="0">
                <a:solidFill>
                  <a:srgbClr val="0070C0"/>
                </a:solidFill>
                <a:latin typeface="Eras Light ITC" panose="020B0402030504020804" pitchFamily="34" charset="0"/>
              </a:rPr>
              <a:t>	research </a:t>
            </a:r>
            <a:r>
              <a:rPr lang="en-US" spc="300" dirty="0">
                <a:solidFill>
                  <a:srgbClr val="0070C0"/>
                </a:solidFill>
                <a:latin typeface="Eras Light ITC" panose="020B0402030504020804" pitchFamily="34" charset="0"/>
              </a:rPr>
              <a:t>study.</a:t>
            </a:r>
          </a:p>
        </p:txBody>
      </p:sp>
    </p:spTree>
    <p:extLst>
      <p:ext uri="{BB962C8B-B14F-4D97-AF65-F5344CB8AC3E}">
        <p14:creationId xmlns:p14="http://schemas.microsoft.com/office/powerpoint/2010/main" val="149538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1000"/>
                                        <p:tgtEl>
                                          <p:spTgt spid="11">
                                            <p:txEl>
                                              <p:pRg st="2" end="2"/>
                                            </p:txEl>
                                          </p:spTgt>
                                        </p:tgtEl>
                                      </p:cBhvr>
                                    </p:animEffect>
                                    <p:anim calcmode="lin" valueType="num">
                                      <p:cBhvr>
                                        <p:cTn id="2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1000"/>
                                        <p:tgtEl>
                                          <p:spTgt spid="11">
                                            <p:txEl>
                                              <p:pRg st="4" end="4"/>
                                            </p:txEl>
                                          </p:spTgt>
                                        </p:tgtEl>
                                      </p:cBhvr>
                                    </p:animEffect>
                                    <p:anim calcmode="lin" valueType="num">
                                      <p:cBhvr>
                                        <p:cTn id="27"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Effect transition="in" filter="fade">
                                      <p:cBhvr>
                                        <p:cTn id="31" dur="1000"/>
                                        <p:tgtEl>
                                          <p:spTgt spid="11">
                                            <p:txEl>
                                              <p:pRg st="5" end="5"/>
                                            </p:txEl>
                                          </p:spTgt>
                                        </p:tgtEl>
                                      </p:cBhvr>
                                    </p:animEffect>
                                    <p:anim calcmode="lin" valueType="num">
                                      <p:cBhvr>
                                        <p:cTn id="32"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11">
                                            <p:txEl>
                                              <p:pRg st="7" end="7"/>
                                            </p:txEl>
                                          </p:spTgt>
                                        </p:tgtEl>
                                        <p:attrNameLst>
                                          <p:attrName>style.visibility</p:attrName>
                                        </p:attrNameLst>
                                      </p:cBhvr>
                                      <p:to>
                                        <p:strVal val="visible"/>
                                      </p:to>
                                    </p:set>
                                    <p:animEffect transition="in" filter="fade">
                                      <p:cBhvr>
                                        <p:cTn id="38" dur="1000"/>
                                        <p:tgtEl>
                                          <p:spTgt spid="11">
                                            <p:txEl>
                                              <p:pRg st="7" end="7"/>
                                            </p:txEl>
                                          </p:spTgt>
                                        </p:tgtEl>
                                      </p:cBhvr>
                                    </p:animEffect>
                                    <p:anim calcmode="lin" valueType="num">
                                      <p:cBhvr>
                                        <p:cTn id="39"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11">
                                            <p:txEl>
                                              <p:pRg st="7" end="7"/>
                                            </p:txEl>
                                          </p:spTgt>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11">
                                            <p:txEl>
                                              <p:pRg st="8" end="8"/>
                                            </p:txEl>
                                          </p:spTgt>
                                        </p:tgtEl>
                                        <p:attrNameLst>
                                          <p:attrName>style.visibility</p:attrName>
                                        </p:attrNameLst>
                                      </p:cBhvr>
                                      <p:to>
                                        <p:strVal val="visible"/>
                                      </p:to>
                                    </p:set>
                                    <p:animEffect transition="in" filter="fade">
                                      <p:cBhvr>
                                        <p:cTn id="43" dur="1000"/>
                                        <p:tgtEl>
                                          <p:spTgt spid="11">
                                            <p:txEl>
                                              <p:pRg st="8" end="8"/>
                                            </p:txEl>
                                          </p:spTgt>
                                        </p:tgtEl>
                                      </p:cBhvr>
                                    </p:animEffect>
                                    <p:anim calcmode="lin" valueType="num">
                                      <p:cBhvr>
                                        <p:cTn id="44"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11">
                                            <p:txEl>
                                              <p:pRg st="8" end="8"/>
                                            </p:txEl>
                                          </p:spTgt>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11">
                                            <p:txEl>
                                              <p:pRg st="9" end="9"/>
                                            </p:txEl>
                                          </p:spTgt>
                                        </p:tgtEl>
                                        <p:attrNameLst>
                                          <p:attrName>style.visibility</p:attrName>
                                        </p:attrNameLst>
                                      </p:cBhvr>
                                      <p:to>
                                        <p:strVal val="visible"/>
                                      </p:to>
                                    </p:set>
                                    <p:animEffect transition="in" filter="fade">
                                      <p:cBhvr>
                                        <p:cTn id="48" dur="1000"/>
                                        <p:tgtEl>
                                          <p:spTgt spid="11">
                                            <p:txEl>
                                              <p:pRg st="9" end="9"/>
                                            </p:txEl>
                                          </p:spTgt>
                                        </p:tgtEl>
                                      </p:cBhvr>
                                    </p:animEffect>
                                    <p:anim calcmode="lin" valueType="num">
                                      <p:cBhvr>
                                        <p:cTn id="49"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11">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gn="ct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Determining a Research Design</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Rectangle 2"/>
          <p:cNvSpPr/>
          <p:nvPr/>
        </p:nvSpPr>
        <p:spPr>
          <a:xfrm>
            <a:off x="1074669" y="1832914"/>
            <a:ext cx="10006883" cy="4708981"/>
          </a:xfrm>
          <a:prstGeom prst="rect">
            <a:avLst/>
          </a:prstGeom>
        </p:spPr>
        <p:txBody>
          <a:bodyPr wrap="square">
            <a:spAutoFit/>
          </a:bodyPr>
          <a:lstStyle/>
          <a:p>
            <a:pPr marL="45720" indent="0">
              <a:spcBef>
                <a:spcPts val="0"/>
              </a:spcBef>
              <a:buNone/>
            </a:pPr>
            <a:r>
              <a:rPr lang="en-US" sz="2000" dirty="0">
                <a:solidFill>
                  <a:srgbClr val="0070C0"/>
                </a:solidFill>
                <a:latin typeface="Eras Light ITC" panose="020B0402030504020804" pitchFamily="34" charset="0"/>
              </a:rPr>
              <a:t>Determining a research design requires decisions about three basic aspects of</a:t>
            </a:r>
          </a:p>
          <a:p>
            <a:pPr marL="45720" indent="0">
              <a:spcBef>
                <a:spcPts val="0"/>
              </a:spcBef>
              <a:buNone/>
            </a:pPr>
            <a:r>
              <a:rPr lang="en-US" sz="2000" dirty="0">
                <a:solidFill>
                  <a:srgbClr val="0070C0"/>
                </a:solidFill>
                <a:latin typeface="Eras Light ITC" panose="020B0402030504020804" pitchFamily="34" charset="0"/>
              </a:rPr>
              <a:t>the research study</a:t>
            </a:r>
            <a:r>
              <a:rPr lang="en-US" sz="2000" dirty="0" smtClean="0">
                <a:solidFill>
                  <a:srgbClr val="0070C0"/>
                </a:solidFill>
                <a:latin typeface="Eras Light ITC" panose="020B0402030504020804" pitchFamily="34" charset="0"/>
              </a:rPr>
              <a:t>:</a:t>
            </a:r>
          </a:p>
          <a:p>
            <a:pPr marL="45720" indent="0">
              <a:spcBef>
                <a:spcPts val="0"/>
              </a:spcBef>
              <a:buNone/>
            </a:pPr>
            <a:endParaRPr lang="en-US" sz="2000" dirty="0">
              <a:solidFill>
                <a:srgbClr val="0070C0"/>
              </a:solidFill>
              <a:latin typeface="Eras Light ITC" panose="020B0402030504020804" pitchFamily="34" charset="0"/>
            </a:endParaRPr>
          </a:p>
          <a:p>
            <a:pPr marL="45720" indent="0">
              <a:spcBef>
                <a:spcPts val="0"/>
              </a:spcBef>
              <a:buNone/>
            </a:pPr>
            <a:r>
              <a:rPr lang="en-US" sz="2000" dirty="0" smtClean="0">
                <a:solidFill>
                  <a:srgbClr val="0070C0"/>
                </a:solidFill>
                <a:latin typeface="Eras Light ITC" panose="020B0402030504020804" pitchFamily="34" charset="0"/>
              </a:rPr>
              <a:t>1.	</a:t>
            </a:r>
            <a:r>
              <a:rPr lang="en-US" sz="2000" b="1" i="1" dirty="0" smtClean="0">
                <a:solidFill>
                  <a:srgbClr val="0070C0"/>
                </a:solidFill>
                <a:latin typeface="Eras Light ITC" panose="020B0402030504020804" pitchFamily="34" charset="0"/>
              </a:rPr>
              <a:t>GROUP VERSUS INDIVIDUAL</a:t>
            </a:r>
          </a:p>
          <a:p>
            <a:pPr marL="45720" indent="0">
              <a:spcBef>
                <a:spcPts val="0"/>
              </a:spcBef>
              <a:buNone/>
            </a:pPr>
            <a:r>
              <a:rPr lang="en-US" sz="2000" dirty="0">
                <a:solidFill>
                  <a:srgbClr val="0070C0"/>
                </a:solidFill>
                <a:latin typeface="Eras Light ITC" panose="020B0402030504020804" pitchFamily="34" charset="0"/>
              </a:rPr>
              <a:t>	Will the study examine a group of individuals, producing an overall description for the </a:t>
            </a:r>
            <a:r>
              <a:rPr lang="en-US" sz="2000" dirty="0" smtClean="0">
                <a:solidFill>
                  <a:srgbClr val="0070C0"/>
                </a:solidFill>
                <a:latin typeface="Eras Light ITC" panose="020B0402030504020804" pitchFamily="34" charset="0"/>
              </a:rPr>
              <a:t>	entire </a:t>
            </a:r>
            <a:r>
              <a:rPr lang="en-US" sz="2000" dirty="0">
                <a:solidFill>
                  <a:srgbClr val="0070C0"/>
                </a:solidFill>
                <a:latin typeface="Eras Light ITC" panose="020B0402030504020804" pitchFamily="34" charset="0"/>
              </a:rPr>
              <a:t>group, or should the study focus on a single individual?</a:t>
            </a:r>
          </a:p>
          <a:p>
            <a:pPr marL="45720" indent="0">
              <a:spcBef>
                <a:spcPts val="0"/>
              </a:spcBef>
              <a:buNone/>
            </a:pPr>
            <a:endParaRPr lang="en-US" sz="2000" dirty="0" smtClean="0">
              <a:solidFill>
                <a:srgbClr val="0070C0"/>
              </a:solidFill>
              <a:latin typeface="Eras Light ITC" panose="020B0402030504020804" pitchFamily="34" charset="0"/>
            </a:endParaRPr>
          </a:p>
          <a:p>
            <a:pPr marL="45720" indent="0">
              <a:spcBef>
                <a:spcPts val="0"/>
              </a:spcBef>
              <a:buNone/>
            </a:pPr>
            <a:r>
              <a:rPr lang="en-US" sz="2000" dirty="0" smtClean="0">
                <a:solidFill>
                  <a:srgbClr val="0070C0"/>
                </a:solidFill>
                <a:latin typeface="Eras Light ITC" panose="020B0402030504020804" pitchFamily="34" charset="0"/>
              </a:rPr>
              <a:t>2.	</a:t>
            </a:r>
            <a:r>
              <a:rPr lang="en-US" sz="2000" b="1" i="1" dirty="0" smtClean="0">
                <a:solidFill>
                  <a:srgbClr val="0070C0"/>
                </a:solidFill>
                <a:latin typeface="Eras Light ITC" panose="020B0402030504020804" pitchFamily="34" charset="0"/>
              </a:rPr>
              <a:t>SAME INDIVIDUALS VERSUS DIFFERENT INDIVIDUALS </a:t>
            </a:r>
            <a:endParaRPr lang="en-US" sz="2000" b="1" i="1" dirty="0">
              <a:solidFill>
                <a:srgbClr val="0070C0"/>
              </a:solidFill>
              <a:latin typeface="Eras Light ITC" panose="020B0402030504020804" pitchFamily="34" charset="0"/>
            </a:endParaRPr>
          </a:p>
          <a:p>
            <a:pPr marL="45720" indent="0">
              <a:spcBef>
                <a:spcPts val="0"/>
              </a:spcBef>
              <a:buNone/>
            </a:pPr>
            <a:r>
              <a:rPr lang="en-US" sz="2000" dirty="0">
                <a:solidFill>
                  <a:srgbClr val="0070C0"/>
                </a:solidFill>
                <a:latin typeface="Eras Light ITC" panose="020B0402030504020804" pitchFamily="34" charset="0"/>
              </a:rPr>
              <a:t>	Some research examines changes within the same group of individuals as they move </a:t>
            </a:r>
            <a:r>
              <a:rPr lang="en-US" sz="2000" dirty="0" smtClean="0">
                <a:solidFill>
                  <a:srgbClr val="0070C0"/>
                </a:solidFill>
                <a:latin typeface="Eras Light ITC" panose="020B0402030504020804" pitchFamily="34" charset="0"/>
              </a:rPr>
              <a:t>	from </a:t>
            </a:r>
            <a:r>
              <a:rPr lang="en-US" sz="2000" dirty="0">
                <a:solidFill>
                  <a:srgbClr val="0070C0"/>
                </a:solidFill>
                <a:latin typeface="Eras Light ITC" panose="020B0402030504020804" pitchFamily="34" charset="0"/>
              </a:rPr>
              <a:t>one treatment to the next. Other research uses a different group of individuals for </a:t>
            </a:r>
            <a:r>
              <a:rPr lang="en-US" sz="2000" dirty="0" smtClean="0">
                <a:solidFill>
                  <a:srgbClr val="0070C0"/>
                </a:solidFill>
                <a:latin typeface="Eras Light ITC" panose="020B0402030504020804" pitchFamily="34" charset="0"/>
              </a:rPr>
              <a:t>	each </a:t>
            </a:r>
            <a:r>
              <a:rPr lang="en-US" sz="2000" dirty="0">
                <a:solidFill>
                  <a:srgbClr val="0070C0"/>
                </a:solidFill>
                <a:latin typeface="Eras Light ITC" panose="020B0402030504020804" pitchFamily="34" charset="0"/>
              </a:rPr>
              <a:t>separate treatment and then examines differences between groups.</a:t>
            </a:r>
          </a:p>
          <a:p>
            <a:pPr marL="45720" indent="0">
              <a:spcBef>
                <a:spcPts val="0"/>
              </a:spcBef>
              <a:buNone/>
            </a:pPr>
            <a:endParaRPr lang="en-US" sz="2000" dirty="0" smtClean="0">
              <a:solidFill>
                <a:srgbClr val="0070C0"/>
              </a:solidFill>
              <a:latin typeface="Eras Light ITC" panose="020B0402030504020804" pitchFamily="34" charset="0"/>
            </a:endParaRPr>
          </a:p>
          <a:p>
            <a:pPr marL="45720" indent="0">
              <a:spcBef>
                <a:spcPts val="0"/>
              </a:spcBef>
              <a:buNone/>
            </a:pPr>
            <a:r>
              <a:rPr lang="en-US" sz="2000" dirty="0" smtClean="0">
                <a:solidFill>
                  <a:srgbClr val="0070C0"/>
                </a:solidFill>
                <a:latin typeface="Eras Light ITC" panose="020B0402030504020804" pitchFamily="34" charset="0"/>
              </a:rPr>
              <a:t>3.	</a:t>
            </a:r>
            <a:r>
              <a:rPr lang="en-US" sz="2000" b="1" i="1" dirty="0" smtClean="0">
                <a:solidFill>
                  <a:srgbClr val="0070C0"/>
                </a:solidFill>
                <a:latin typeface="Eras Light ITC" panose="020B0402030504020804" pitchFamily="34" charset="0"/>
              </a:rPr>
              <a:t>THE NUMBER OF VARIABLES TO BE INCLUDED</a:t>
            </a:r>
          </a:p>
          <a:p>
            <a:pPr marL="45720" indent="0">
              <a:spcBef>
                <a:spcPts val="0"/>
              </a:spcBef>
              <a:buNone/>
            </a:pPr>
            <a:r>
              <a:rPr lang="en-US" sz="2000" dirty="0">
                <a:solidFill>
                  <a:srgbClr val="0070C0"/>
                </a:solidFill>
                <a:latin typeface="Eras Light ITC" panose="020B0402030504020804" pitchFamily="34" charset="0"/>
              </a:rPr>
              <a:t>	The simplest study involves examining the relationship between two variables. However, </a:t>
            </a:r>
            <a:r>
              <a:rPr lang="en-US" sz="2000" dirty="0" smtClean="0">
                <a:solidFill>
                  <a:srgbClr val="0070C0"/>
                </a:solidFill>
                <a:latin typeface="Eras Light ITC" panose="020B0402030504020804" pitchFamily="34" charset="0"/>
              </a:rPr>
              <a:t>	some </a:t>
            </a:r>
            <a:r>
              <a:rPr lang="en-US" sz="2000" dirty="0">
                <a:solidFill>
                  <a:srgbClr val="0070C0"/>
                </a:solidFill>
                <a:latin typeface="Eras Light ITC" panose="020B0402030504020804" pitchFamily="34" charset="0"/>
              </a:rPr>
              <a:t>research involves three or more variables.</a:t>
            </a:r>
          </a:p>
        </p:txBody>
      </p:sp>
    </p:spTree>
    <p:extLst>
      <p:ext uri="{BB962C8B-B14F-4D97-AF65-F5344CB8AC3E}">
        <p14:creationId xmlns:p14="http://schemas.microsoft.com/office/powerpoint/2010/main" val="145577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anim calcmode="lin" valueType="num">
                                      <p:cBhvr>
                                        <p:cTn id="4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1000"/>
                                        <p:tgtEl>
                                          <p:spTgt spid="3">
                                            <p:txEl>
                                              <p:pRg st="10" end="10"/>
                                            </p:txEl>
                                          </p:spTgt>
                                        </p:tgtEl>
                                      </p:cBhvr>
                                    </p:animEffect>
                                    <p:anim calcmode="lin" valueType="num">
                                      <p:cBhvr>
                                        <p:cTn id="4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gn="ct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Determining a Research Procedure</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11" name="Rectangle 10"/>
          <p:cNvSpPr/>
          <p:nvPr/>
        </p:nvSpPr>
        <p:spPr>
          <a:xfrm>
            <a:off x="1060286" y="2479655"/>
            <a:ext cx="10035649" cy="3108543"/>
          </a:xfrm>
          <a:prstGeom prst="rect">
            <a:avLst/>
          </a:prstGeom>
        </p:spPr>
        <p:txBody>
          <a:bodyPr wrap="square">
            <a:spAutoFit/>
          </a:bodyPr>
          <a:lstStyle/>
          <a:p>
            <a:pPr marL="45720" indent="0">
              <a:spcBef>
                <a:spcPts val="0"/>
              </a:spcBef>
              <a:buNone/>
            </a:pPr>
            <a:r>
              <a:rPr lang="en-US" sz="2800" spc="300" dirty="0">
                <a:solidFill>
                  <a:srgbClr val="0070C0"/>
                </a:solidFill>
                <a:latin typeface="Eras Light ITC" panose="020B0402030504020804" pitchFamily="34" charset="0"/>
              </a:rPr>
              <a:t>Research procedure includes a </a:t>
            </a:r>
            <a:r>
              <a:rPr lang="en-US" sz="2800" b="1" i="1" spc="300" dirty="0" smtClean="0">
                <a:solidFill>
                  <a:srgbClr val="0070C0"/>
                </a:solidFill>
                <a:latin typeface="Eras Light ITC" panose="020B0402030504020804" pitchFamily="34" charset="0"/>
              </a:rPr>
              <a:t>precise determination </a:t>
            </a:r>
            <a:r>
              <a:rPr lang="en-US" sz="2800" spc="300" dirty="0">
                <a:solidFill>
                  <a:srgbClr val="0070C0"/>
                </a:solidFill>
                <a:latin typeface="Eras Light ITC" panose="020B0402030504020804" pitchFamily="34" charset="0"/>
              </a:rPr>
              <a:t>of:</a:t>
            </a:r>
          </a:p>
          <a:p>
            <a:pPr marL="45720" indent="0">
              <a:spcBef>
                <a:spcPts val="0"/>
              </a:spcBef>
              <a:buNone/>
            </a:pPr>
            <a:r>
              <a:rPr lang="en-US" sz="2800" b="1" spc="300" dirty="0" smtClean="0">
                <a:solidFill>
                  <a:srgbClr val="0070C0"/>
                </a:solidFill>
                <a:latin typeface="Eras Light ITC" panose="020B0402030504020804" pitchFamily="34" charset="0"/>
              </a:rPr>
              <a:t>a.</a:t>
            </a:r>
            <a:r>
              <a:rPr lang="en-US" sz="2800" spc="300" dirty="0" smtClean="0">
                <a:solidFill>
                  <a:srgbClr val="0070C0"/>
                </a:solidFill>
                <a:latin typeface="Eras Light ITC" panose="020B0402030504020804" pitchFamily="34" charset="0"/>
              </a:rPr>
              <a:t>	Exactly </a:t>
            </a:r>
            <a:r>
              <a:rPr lang="en-US" sz="2800" spc="300" dirty="0">
                <a:solidFill>
                  <a:srgbClr val="0070C0"/>
                </a:solidFill>
                <a:latin typeface="Eras Light ITC" panose="020B0402030504020804" pitchFamily="34" charset="0"/>
              </a:rPr>
              <a:t>how the variables will be </a:t>
            </a:r>
            <a:r>
              <a:rPr lang="en-US" sz="2800" b="1" i="1" spc="300" dirty="0">
                <a:solidFill>
                  <a:srgbClr val="00B050"/>
                </a:solidFill>
                <a:latin typeface="Eras Light ITC" panose="020B0402030504020804" pitchFamily="34" charset="0"/>
              </a:rPr>
              <a:t>manipulated</a:t>
            </a:r>
            <a:r>
              <a:rPr lang="en-US" sz="2800" spc="300" dirty="0">
                <a:solidFill>
                  <a:srgbClr val="0070C0"/>
                </a:solidFill>
                <a:latin typeface="Eras Light ITC" panose="020B0402030504020804" pitchFamily="34" charset="0"/>
              </a:rPr>
              <a:t>, </a:t>
            </a:r>
            <a:r>
              <a:rPr lang="en-US" sz="2800" spc="300" dirty="0" smtClean="0">
                <a:solidFill>
                  <a:srgbClr val="0070C0"/>
                </a:solidFill>
                <a:latin typeface="Eras Light ITC" panose="020B0402030504020804" pitchFamily="34" charset="0"/>
              </a:rPr>
              <a:t>	</a:t>
            </a:r>
            <a:r>
              <a:rPr lang="en-US" sz="2800" b="1" i="1" spc="300" dirty="0" smtClean="0">
                <a:solidFill>
                  <a:srgbClr val="00B050"/>
                </a:solidFill>
                <a:latin typeface="Eras Light ITC" panose="020B0402030504020804" pitchFamily="34" charset="0"/>
              </a:rPr>
              <a:t>regulated</a:t>
            </a:r>
            <a:r>
              <a:rPr lang="en-US" sz="2800" spc="300" dirty="0">
                <a:solidFill>
                  <a:srgbClr val="0070C0"/>
                </a:solidFill>
                <a:latin typeface="Eras Light ITC" panose="020B0402030504020804" pitchFamily="34" charset="0"/>
              </a:rPr>
              <a:t>, and </a:t>
            </a:r>
            <a:r>
              <a:rPr lang="en-US" sz="2800" b="1" i="1" spc="300" dirty="0">
                <a:solidFill>
                  <a:srgbClr val="00B050"/>
                </a:solidFill>
                <a:latin typeface="Eras Light ITC" panose="020B0402030504020804" pitchFamily="34" charset="0"/>
              </a:rPr>
              <a:t>measured</a:t>
            </a:r>
            <a:r>
              <a:rPr lang="en-US" sz="2800" spc="300" dirty="0">
                <a:solidFill>
                  <a:srgbClr val="0070C0"/>
                </a:solidFill>
                <a:latin typeface="Eras Light ITC" panose="020B0402030504020804" pitchFamily="34" charset="0"/>
              </a:rPr>
              <a:t>.</a:t>
            </a:r>
          </a:p>
          <a:p>
            <a:pPr marL="45720" indent="0">
              <a:spcBef>
                <a:spcPts val="0"/>
              </a:spcBef>
              <a:buNone/>
            </a:pPr>
            <a:r>
              <a:rPr lang="en-US" sz="2800" b="1" spc="300" dirty="0" smtClean="0">
                <a:solidFill>
                  <a:srgbClr val="0070C0"/>
                </a:solidFill>
                <a:latin typeface="Eras Light ITC" panose="020B0402030504020804" pitchFamily="34" charset="0"/>
              </a:rPr>
              <a:t>b.</a:t>
            </a:r>
            <a:r>
              <a:rPr lang="en-US" sz="2800" spc="300" dirty="0" smtClean="0">
                <a:solidFill>
                  <a:srgbClr val="0070C0"/>
                </a:solidFill>
                <a:latin typeface="Eras Light ITC" panose="020B0402030504020804" pitchFamily="34" charset="0"/>
              </a:rPr>
              <a:t>	Exactly </a:t>
            </a:r>
            <a:r>
              <a:rPr lang="en-US" sz="2800" b="1" i="1" spc="300" dirty="0">
                <a:solidFill>
                  <a:srgbClr val="00B050"/>
                </a:solidFill>
                <a:latin typeface="Eras Light ITC" panose="020B0402030504020804" pitchFamily="34" charset="0"/>
              </a:rPr>
              <a:t>how many individuals </a:t>
            </a:r>
            <a:r>
              <a:rPr lang="en-US" sz="2800" spc="300" dirty="0">
                <a:solidFill>
                  <a:srgbClr val="0070C0"/>
                </a:solidFill>
                <a:latin typeface="Eras Light ITC" panose="020B0402030504020804" pitchFamily="34" charset="0"/>
              </a:rPr>
              <a:t>will be involved.</a:t>
            </a:r>
          </a:p>
          <a:p>
            <a:pPr marL="45720" indent="0">
              <a:spcBef>
                <a:spcPts val="0"/>
              </a:spcBef>
              <a:buNone/>
            </a:pPr>
            <a:r>
              <a:rPr lang="en-US" sz="2800" b="1" spc="300" dirty="0" smtClean="0">
                <a:solidFill>
                  <a:srgbClr val="0070C0"/>
                </a:solidFill>
                <a:latin typeface="Eras Light ITC" panose="020B0402030504020804" pitchFamily="34" charset="0"/>
              </a:rPr>
              <a:t>c.</a:t>
            </a:r>
            <a:r>
              <a:rPr lang="en-US" sz="2800" spc="300" dirty="0" smtClean="0">
                <a:solidFill>
                  <a:srgbClr val="0070C0"/>
                </a:solidFill>
                <a:latin typeface="Eras Light ITC" panose="020B0402030504020804" pitchFamily="34" charset="0"/>
              </a:rPr>
              <a:t>	Exactly </a:t>
            </a:r>
            <a:r>
              <a:rPr lang="en-US" sz="2800" b="1" i="1" spc="300" dirty="0">
                <a:solidFill>
                  <a:srgbClr val="00B050"/>
                </a:solidFill>
                <a:latin typeface="Eras Light ITC" panose="020B0402030504020804" pitchFamily="34" charset="0"/>
              </a:rPr>
              <a:t>how the individual participants </a:t>
            </a:r>
            <a:r>
              <a:rPr lang="en-US" sz="2800" spc="300" dirty="0">
                <a:solidFill>
                  <a:srgbClr val="0070C0"/>
                </a:solidFill>
                <a:latin typeface="Eras Light ITC" panose="020B0402030504020804" pitchFamily="34" charset="0"/>
              </a:rPr>
              <a:t>or subjects </a:t>
            </a:r>
            <a:r>
              <a:rPr lang="en-US" sz="2800" spc="300" dirty="0" smtClean="0">
                <a:solidFill>
                  <a:srgbClr val="0070C0"/>
                </a:solidFill>
                <a:latin typeface="Eras Light ITC" panose="020B0402030504020804" pitchFamily="34" charset="0"/>
              </a:rPr>
              <a:t>	will </a:t>
            </a:r>
            <a:r>
              <a:rPr lang="en-US" sz="2800" spc="300" dirty="0">
                <a:solidFill>
                  <a:srgbClr val="0070C0"/>
                </a:solidFill>
                <a:latin typeface="Eras Light ITC" panose="020B0402030504020804" pitchFamily="34" charset="0"/>
              </a:rPr>
              <a:t>proceed through the course of the study.</a:t>
            </a:r>
          </a:p>
        </p:txBody>
      </p:sp>
    </p:spTree>
    <p:extLst>
      <p:ext uri="{BB962C8B-B14F-4D97-AF65-F5344CB8AC3E}">
        <p14:creationId xmlns:p14="http://schemas.microsoft.com/office/powerpoint/2010/main" val="1257957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97864" y="2477037"/>
            <a:ext cx="9875520" cy="1356360"/>
          </a:xfrm>
        </p:spPr>
        <p:txBody>
          <a:bodyPr/>
          <a:lstStyle/>
          <a:p>
            <a:pPr algn="ctr"/>
            <a:r>
              <a:rPr lang="en-US" sz="7200"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CHAPTER 6</a:t>
            </a:r>
            <a:endParaRPr lang="id-ID" sz="7200"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7" name="Straight Connector 6"/>
          <p:cNvCxnSpPr/>
          <p:nvPr/>
        </p:nvCxnSpPr>
        <p:spPr>
          <a:xfrm flipV="1">
            <a:off x="1519771" y="3790253"/>
            <a:ext cx="9231705" cy="43144"/>
          </a:xfrm>
          <a:prstGeom prst="line">
            <a:avLst/>
          </a:prstGeom>
          <a:ln/>
        </p:spPr>
        <p:style>
          <a:lnRef idx="2">
            <a:schemeClr val="accent2"/>
          </a:lnRef>
          <a:fillRef idx="0">
            <a:schemeClr val="accent2"/>
          </a:fillRef>
          <a:effectRef idx="1">
            <a:schemeClr val="accent2"/>
          </a:effectRef>
          <a:fontRef idx="minor">
            <a:schemeClr val="tx1"/>
          </a:fontRef>
        </p:style>
      </p:cxnSp>
      <p:sp>
        <p:nvSpPr>
          <p:cNvPr id="9" name="Subtitle 2"/>
          <p:cNvSpPr txBox="1">
            <a:spLocks/>
          </p:cNvSpPr>
          <p:nvPr/>
        </p:nvSpPr>
        <p:spPr>
          <a:xfrm>
            <a:off x="1709530" y="3986256"/>
            <a:ext cx="8767860" cy="1628933"/>
          </a:xfrm>
          <a:prstGeom prst="rect">
            <a:avLst/>
          </a:prstGeom>
        </p:spPr>
        <p:txBody>
          <a:bodyPr>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lnSpc>
                <a:spcPct val="110000"/>
              </a:lnSpc>
              <a:spcBef>
                <a:spcPts val="0"/>
              </a:spcBef>
              <a:buNone/>
            </a:pPr>
            <a:r>
              <a:rPr lang="en-US" sz="2800" spc="600" dirty="0" smtClean="0">
                <a:solidFill>
                  <a:srgbClr val="0070C0"/>
                </a:solidFill>
                <a:latin typeface="Eras Light ITC" panose="020B0402030504020804" pitchFamily="34" charset="0"/>
              </a:rPr>
              <a:t>Approaches to Research :</a:t>
            </a:r>
            <a:br>
              <a:rPr lang="en-US" sz="2800" spc="600" dirty="0" smtClean="0">
                <a:solidFill>
                  <a:srgbClr val="0070C0"/>
                </a:solidFill>
                <a:latin typeface="Eras Light ITC" panose="020B0402030504020804" pitchFamily="34" charset="0"/>
              </a:rPr>
            </a:br>
            <a:r>
              <a:rPr lang="en-US" sz="2800" spc="600" dirty="0" smtClean="0">
                <a:solidFill>
                  <a:srgbClr val="0070C0"/>
                </a:solidFill>
                <a:latin typeface="Eras Light ITC" panose="020B0402030504020804" pitchFamily="34" charset="0"/>
              </a:rPr>
              <a:t>Internal and External Validity</a:t>
            </a:r>
          </a:p>
        </p:txBody>
      </p:sp>
    </p:spTree>
    <p:extLst>
      <p:ext uri="{BB962C8B-B14F-4D97-AF65-F5344CB8AC3E}">
        <p14:creationId xmlns:p14="http://schemas.microsoft.com/office/powerpoint/2010/main" val="565350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gn="ct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Quantitative and Qualitative Research</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18" name="Content Placeholder 4"/>
          <p:cNvSpPr txBox="1">
            <a:spLocks/>
          </p:cNvSpPr>
          <p:nvPr/>
        </p:nvSpPr>
        <p:spPr>
          <a:xfrm>
            <a:off x="1140351" y="4052988"/>
            <a:ext cx="10307978" cy="2623598"/>
          </a:xfrm>
          <a:prstGeom prst="rect">
            <a:avLst/>
          </a:prstGeom>
        </p:spPr>
        <p:txBody>
          <a:bodyPr vert="horz" lIns="91440" tIns="45720" rIns="91440" bIns="45720" rtlCol="0" anchor="ctr">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spcBef>
                <a:spcPts val="0"/>
              </a:spcBef>
              <a:buNone/>
            </a:pPr>
            <a:r>
              <a:rPr lang="en-US" sz="2400" b="1" i="1" dirty="0">
                <a:solidFill>
                  <a:srgbClr val="0070C0"/>
                </a:solidFill>
                <a:latin typeface="Eras Light ITC" panose="020B0402030504020804" pitchFamily="34" charset="0"/>
              </a:rPr>
              <a:t>The primary distinction </a:t>
            </a:r>
            <a:r>
              <a:rPr lang="en-US" sz="2400" dirty="0">
                <a:solidFill>
                  <a:srgbClr val="0070C0"/>
                </a:solidFill>
                <a:latin typeface="Eras Light ITC" panose="020B0402030504020804" pitchFamily="34" charset="0"/>
              </a:rPr>
              <a:t>between quantitative and qualitative research is </a:t>
            </a:r>
            <a:r>
              <a:rPr lang="en-US" sz="2400" b="1" i="1" dirty="0">
                <a:solidFill>
                  <a:srgbClr val="00B050"/>
                </a:solidFill>
                <a:latin typeface="Eras Light ITC" panose="020B0402030504020804" pitchFamily="34" charset="0"/>
              </a:rPr>
              <a:t>the type of data they produce</a:t>
            </a:r>
            <a:r>
              <a:rPr lang="en-US" sz="2400" dirty="0">
                <a:solidFill>
                  <a:srgbClr val="0070C0"/>
                </a:solidFill>
                <a:latin typeface="Eras Light ITC" panose="020B0402030504020804" pitchFamily="34" charset="0"/>
              </a:rPr>
              <a:t>. As noted, quantitative research typically produces numerical scores. The result of qualitative research, however, is typically a narrative report (that is, a written discussion of the observations).</a:t>
            </a:r>
          </a:p>
        </p:txBody>
      </p:sp>
      <p:sp>
        <p:nvSpPr>
          <p:cNvPr id="3" name="Rectangle 2"/>
          <p:cNvSpPr/>
          <p:nvPr/>
        </p:nvSpPr>
        <p:spPr>
          <a:xfrm>
            <a:off x="1140351" y="1884547"/>
            <a:ext cx="10006883" cy="2246769"/>
          </a:xfrm>
          <a:prstGeom prst="rect">
            <a:avLst/>
          </a:prstGeom>
        </p:spPr>
        <p:txBody>
          <a:bodyPr wrap="square">
            <a:spAutoFit/>
          </a:bodyPr>
          <a:lstStyle/>
          <a:p>
            <a:pPr marL="45720" indent="0" algn="ctr">
              <a:spcBef>
                <a:spcPts val="0"/>
              </a:spcBef>
              <a:buNone/>
            </a:pPr>
            <a:r>
              <a:rPr lang="en-US" sz="2000" b="1" i="1" spc="300" dirty="0" smtClean="0">
                <a:solidFill>
                  <a:srgbClr val="0070C0"/>
                </a:solidFill>
                <a:latin typeface="Eras Light ITC" panose="020B0402030504020804" pitchFamily="34" charset="0"/>
              </a:rPr>
              <a:t>QUANTITATIVE RESEARCH </a:t>
            </a:r>
            <a:r>
              <a:rPr lang="en-US" sz="2000" spc="300" dirty="0" smtClean="0">
                <a:solidFill>
                  <a:srgbClr val="0070C0"/>
                </a:solidFill>
                <a:latin typeface="Eras Light ITC" panose="020B0402030504020804" pitchFamily="34" charset="0"/>
              </a:rPr>
              <a:t>is </a:t>
            </a:r>
            <a:r>
              <a:rPr lang="en-US" sz="2000" spc="300" dirty="0">
                <a:solidFill>
                  <a:srgbClr val="0070C0"/>
                </a:solidFill>
                <a:latin typeface="Eras Light ITC" panose="020B0402030504020804" pitchFamily="34" charset="0"/>
              </a:rPr>
              <a:t>based on measuring variables for individual participants </a:t>
            </a:r>
            <a:r>
              <a:rPr lang="en-US" sz="2000" b="1" i="1" spc="300" dirty="0">
                <a:solidFill>
                  <a:srgbClr val="00B050"/>
                </a:solidFill>
                <a:latin typeface="Eras Light ITC" panose="020B0402030504020804" pitchFamily="34" charset="0"/>
              </a:rPr>
              <a:t>to obtain scores</a:t>
            </a:r>
            <a:r>
              <a:rPr lang="en-US" sz="2000" spc="300" dirty="0">
                <a:solidFill>
                  <a:srgbClr val="0070C0"/>
                </a:solidFill>
                <a:latin typeface="Eras Light ITC" panose="020B0402030504020804" pitchFamily="34" charset="0"/>
              </a:rPr>
              <a:t>, usually </a:t>
            </a:r>
            <a:r>
              <a:rPr lang="en-US" sz="2000" b="1" i="1" spc="300" dirty="0">
                <a:solidFill>
                  <a:srgbClr val="00B050"/>
                </a:solidFill>
                <a:latin typeface="Eras Light ITC" panose="020B0402030504020804" pitchFamily="34" charset="0"/>
              </a:rPr>
              <a:t>numerical values</a:t>
            </a:r>
            <a:r>
              <a:rPr lang="en-US" sz="2000" spc="300" dirty="0">
                <a:solidFill>
                  <a:srgbClr val="0070C0"/>
                </a:solidFill>
                <a:latin typeface="Eras Light ITC" panose="020B0402030504020804" pitchFamily="34" charset="0"/>
              </a:rPr>
              <a:t>, that are submitted to statistical analysis for summary and </a:t>
            </a:r>
            <a:r>
              <a:rPr lang="en-US" sz="2000" spc="300" dirty="0" smtClean="0">
                <a:solidFill>
                  <a:srgbClr val="0070C0"/>
                </a:solidFill>
                <a:latin typeface="Eras Light ITC" panose="020B0402030504020804" pitchFamily="34" charset="0"/>
              </a:rPr>
              <a:t>interpretation.</a:t>
            </a:r>
          </a:p>
          <a:p>
            <a:pPr marL="45720" indent="0" algn="ctr">
              <a:spcBef>
                <a:spcPts val="0"/>
              </a:spcBef>
              <a:buNone/>
            </a:pPr>
            <a:r>
              <a:rPr lang="en-US" sz="2000" spc="300" dirty="0" smtClean="0">
                <a:solidFill>
                  <a:srgbClr val="0070C0"/>
                </a:solidFill>
                <a:latin typeface="Eras Light ITC" panose="020B0402030504020804" pitchFamily="34" charset="0"/>
              </a:rPr>
              <a:t> </a:t>
            </a:r>
          </a:p>
          <a:p>
            <a:pPr marL="45720" indent="0" algn="ctr">
              <a:spcBef>
                <a:spcPts val="0"/>
              </a:spcBef>
              <a:buNone/>
            </a:pPr>
            <a:r>
              <a:rPr lang="en-US" sz="2000" b="1" i="1" spc="300" dirty="0" smtClean="0">
                <a:solidFill>
                  <a:srgbClr val="0070C0"/>
                </a:solidFill>
                <a:latin typeface="Eras Light ITC" panose="020B0402030504020804" pitchFamily="34" charset="0"/>
              </a:rPr>
              <a:t>QUALITATIVE RESEARCH </a:t>
            </a:r>
            <a:r>
              <a:rPr lang="en-US" sz="2000" spc="300" dirty="0" smtClean="0">
                <a:solidFill>
                  <a:srgbClr val="0070C0"/>
                </a:solidFill>
                <a:latin typeface="Eras Light ITC" panose="020B0402030504020804" pitchFamily="34" charset="0"/>
              </a:rPr>
              <a:t>is </a:t>
            </a:r>
            <a:r>
              <a:rPr lang="en-US" sz="2000" spc="300" dirty="0">
                <a:solidFill>
                  <a:srgbClr val="0070C0"/>
                </a:solidFill>
                <a:latin typeface="Eras Light ITC" panose="020B0402030504020804" pitchFamily="34" charset="0"/>
              </a:rPr>
              <a:t>based on making observations that are summarized and interpreted in a </a:t>
            </a:r>
            <a:r>
              <a:rPr lang="en-US" sz="2000" b="1" i="1" spc="300" dirty="0">
                <a:solidFill>
                  <a:srgbClr val="00B050"/>
                </a:solidFill>
                <a:latin typeface="Eras Light ITC" panose="020B0402030504020804" pitchFamily="34" charset="0"/>
              </a:rPr>
              <a:t>narrative report</a:t>
            </a:r>
            <a:r>
              <a:rPr lang="en-US" sz="2000" spc="300" dirty="0">
                <a:solidFill>
                  <a:srgbClr val="0070C0"/>
                </a:solidFill>
                <a:latin typeface="Eras Light ITC" panose="020B0402030504020804" pitchFamily="34" charset="0"/>
              </a:rPr>
              <a:t>.</a:t>
            </a:r>
          </a:p>
        </p:txBody>
      </p:sp>
    </p:spTree>
    <p:extLst>
      <p:ext uri="{BB962C8B-B14F-4D97-AF65-F5344CB8AC3E}">
        <p14:creationId xmlns:p14="http://schemas.microsoft.com/office/powerpoint/2010/main" val="357242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1000"/>
                                        <p:tgtEl>
                                          <p:spTgt spid="18">
                                            <p:txEl>
                                              <p:pRg st="0" end="0"/>
                                            </p:txEl>
                                          </p:spTgt>
                                        </p:tgtEl>
                                      </p:cBhvr>
                                    </p:animEffect>
                                    <p:anim calcmode="lin" valueType="num">
                                      <p:cBhvr>
                                        <p:cTn id="22"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Rectangle 2"/>
          <p:cNvSpPr/>
          <p:nvPr/>
        </p:nvSpPr>
        <p:spPr>
          <a:xfrm>
            <a:off x="659606" y="1818740"/>
            <a:ext cx="10837001" cy="769441"/>
          </a:xfrm>
          <a:prstGeom prst="rect">
            <a:avLst/>
          </a:prstGeom>
        </p:spPr>
        <p:txBody>
          <a:bodyPr wrap="square">
            <a:spAutoFit/>
          </a:bodyPr>
          <a:lstStyle/>
          <a:p>
            <a:pPr marL="45720" indent="0" algn="ctr">
              <a:spcBef>
                <a:spcPts val="0"/>
              </a:spcBef>
              <a:buNone/>
            </a:pPr>
            <a:r>
              <a:rPr lang="en-US" sz="2200" spc="300" dirty="0">
                <a:solidFill>
                  <a:srgbClr val="0070C0"/>
                </a:solidFill>
                <a:latin typeface="Eras Light ITC" panose="020B0402030504020804" pitchFamily="34" charset="0"/>
              </a:rPr>
              <a:t>A </a:t>
            </a:r>
            <a:r>
              <a:rPr lang="en-US" sz="2200" b="1" i="1" spc="300" dirty="0" smtClean="0">
                <a:solidFill>
                  <a:srgbClr val="0070C0"/>
                </a:solidFill>
                <a:latin typeface="Eras Light ITC" panose="020B0402030504020804" pitchFamily="34" charset="0"/>
              </a:rPr>
              <a:t>RESEARCH STRATEGY </a:t>
            </a:r>
            <a:r>
              <a:rPr lang="en-US" sz="2200" spc="300" dirty="0" smtClean="0">
                <a:solidFill>
                  <a:srgbClr val="0070C0"/>
                </a:solidFill>
                <a:latin typeface="Eras Light ITC" panose="020B0402030504020804" pitchFamily="34" charset="0"/>
              </a:rPr>
              <a:t>is </a:t>
            </a:r>
            <a:r>
              <a:rPr lang="en-US" sz="2200" spc="300" dirty="0">
                <a:solidFill>
                  <a:srgbClr val="0070C0"/>
                </a:solidFill>
                <a:latin typeface="Eras Light ITC" panose="020B0402030504020804" pitchFamily="34" charset="0"/>
              </a:rPr>
              <a:t>a general approach to research determined by the </a:t>
            </a:r>
            <a:r>
              <a:rPr lang="en-US" sz="2200" spc="300" dirty="0" smtClean="0">
                <a:solidFill>
                  <a:srgbClr val="0070C0"/>
                </a:solidFill>
                <a:latin typeface="Eras Light ITC" panose="020B0402030504020804" pitchFamily="34" charset="0"/>
              </a:rPr>
              <a:t>kind of </a:t>
            </a:r>
            <a:r>
              <a:rPr lang="en-US" sz="2200" spc="300" dirty="0">
                <a:solidFill>
                  <a:srgbClr val="0070C0"/>
                </a:solidFill>
                <a:latin typeface="Eras Light ITC" panose="020B0402030504020804" pitchFamily="34" charset="0"/>
              </a:rPr>
              <a:t>question that the research study hopes to answer.</a:t>
            </a:r>
          </a:p>
        </p:txBody>
      </p:sp>
      <p:sp>
        <p:nvSpPr>
          <p:cNvPr id="11" name="Title 1"/>
          <p:cNvSpPr txBox="1">
            <a:spLocks/>
          </p:cNvSpPr>
          <p:nvPr/>
        </p:nvSpPr>
        <p:spPr>
          <a:xfrm>
            <a:off x="1678362" y="601729"/>
            <a:ext cx="8799490"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Strategies for Quantitative Research</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sp>
        <p:nvSpPr>
          <p:cNvPr id="8" name="Rectangle 7"/>
          <p:cNvSpPr/>
          <p:nvPr/>
        </p:nvSpPr>
        <p:spPr>
          <a:xfrm>
            <a:off x="659605" y="2954834"/>
            <a:ext cx="10837001" cy="3477875"/>
          </a:xfrm>
          <a:prstGeom prst="rect">
            <a:avLst/>
          </a:prstGeom>
        </p:spPr>
        <p:txBody>
          <a:bodyPr wrap="square">
            <a:spAutoFit/>
          </a:bodyPr>
          <a:lstStyle/>
          <a:p>
            <a:pPr marL="45720" indent="0">
              <a:spcBef>
                <a:spcPts val="0"/>
              </a:spcBef>
              <a:buNone/>
            </a:pPr>
            <a:r>
              <a:rPr lang="en-US" sz="2200" b="1" dirty="0" smtClean="0">
                <a:solidFill>
                  <a:srgbClr val="0070C0"/>
                </a:solidFill>
                <a:latin typeface="Eras Light ITC" panose="020B0402030504020804" pitchFamily="34" charset="0"/>
              </a:rPr>
              <a:t>a.</a:t>
            </a:r>
            <a:r>
              <a:rPr lang="en-US" sz="2200" dirty="0" smtClean="0">
                <a:solidFill>
                  <a:srgbClr val="0070C0"/>
                </a:solidFill>
                <a:latin typeface="Eras Light ITC" panose="020B0402030504020804" pitchFamily="34" charset="0"/>
              </a:rPr>
              <a:t>	</a:t>
            </a:r>
            <a:r>
              <a:rPr lang="en-US" sz="2200" b="1" dirty="0" smtClean="0">
                <a:solidFill>
                  <a:srgbClr val="0070C0"/>
                </a:solidFill>
                <a:latin typeface="Eras Light ITC" panose="020B0402030504020804" pitchFamily="34" charset="0"/>
              </a:rPr>
              <a:t>The DESCRIPTIVE </a:t>
            </a:r>
            <a:r>
              <a:rPr lang="en-US" sz="2200" b="1" dirty="0">
                <a:solidFill>
                  <a:srgbClr val="0070C0"/>
                </a:solidFill>
                <a:latin typeface="Eras Light ITC" panose="020B0402030504020804" pitchFamily="34" charset="0"/>
              </a:rPr>
              <a:t>Research Strategy</a:t>
            </a:r>
          </a:p>
          <a:p>
            <a:pPr marL="45720" indent="0">
              <a:spcBef>
                <a:spcPts val="0"/>
              </a:spcBef>
              <a:buNone/>
            </a:pPr>
            <a:r>
              <a:rPr lang="en-US" sz="2200" dirty="0" smtClean="0">
                <a:solidFill>
                  <a:srgbClr val="0070C0"/>
                </a:solidFill>
                <a:latin typeface="Eras Light ITC" panose="020B0402030504020804" pitchFamily="34" charset="0"/>
              </a:rPr>
              <a:t>	The </a:t>
            </a:r>
            <a:r>
              <a:rPr lang="en-US" sz="2200" dirty="0">
                <a:solidFill>
                  <a:srgbClr val="0070C0"/>
                </a:solidFill>
                <a:latin typeface="Eras Light ITC" panose="020B0402030504020804" pitchFamily="34" charset="0"/>
              </a:rPr>
              <a:t>descriptive research strategy is not concerned with relationships between variables </a:t>
            </a:r>
            <a:r>
              <a:rPr lang="en-US" sz="2200" dirty="0" smtClean="0">
                <a:solidFill>
                  <a:srgbClr val="0070C0"/>
                </a:solidFill>
                <a:latin typeface="Eras Light ITC" panose="020B0402030504020804" pitchFamily="34" charset="0"/>
              </a:rPr>
              <a:t>	but rather </a:t>
            </a:r>
            <a:r>
              <a:rPr lang="en-US" sz="2200" dirty="0">
                <a:solidFill>
                  <a:srgbClr val="0070C0"/>
                </a:solidFill>
                <a:latin typeface="Eras Light ITC" panose="020B0402030504020804" pitchFamily="34" charset="0"/>
              </a:rPr>
              <a:t>with the </a:t>
            </a:r>
            <a:r>
              <a:rPr lang="en-US" sz="2200" b="1" i="1" dirty="0">
                <a:solidFill>
                  <a:srgbClr val="00B050"/>
                </a:solidFill>
                <a:latin typeface="Eras Light ITC" panose="020B0402030504020804" pitchFamily="34" charset="0"/>
              </a:rPr>
              <a:t>description of individual variables</a:t>
            </a:r>
            <a:r>
              <a:rPr lang="en-US" sz="2200" dirty="0" smtClean="0">
                <a:solidFill>
                  <a:srgbClr val="0070C0"/>
                </a:solidFill>
                <a:latin typeface="Eras Light ITC" panose="020B0402030504020804" pitchFamily="34" charset="0"/>
              </a:rPr>
              <a:t>.</a:t>
            </a:r>
          </a:p>
          <a:p>
            <a:pPr marL="45720" indent="0">
              <a:spcBef>
                <a:spcPts val="0"/>
              </a:spcBef>
              <a:buNone/>
            </a:pPr>
            <a:endParaRPr lang="en-US" sz="2200" dirty="0">
              <a:solidFill>
                <a:srgbClr val="0070C0"/>
              </a:solidFill>
              <a:latin typeface="Eras Light ITC" panose="020B0402030504020804" pitchFamily="34" charset="0"/>
            </a:endParaRPr>
          </a:p>
          <a:p>
            <a:pPr marL="502920" indent="-457200">
              <a:spcBef>
                <a:spcPts val="0"/>
              </a:spcBef>
              <a:buAutoNum type="alphaLcPeriod" startAt="2"/>
            </a:pPr>
            <a:r>
              <a:rPr lang="en-US" sz="2200" b="1" dirty="0" smtClean="0">
                <a:solidFill>
                  <a:srgbClr val="0070C0"/>
                </a:solidFill>
                <a:latin typeface="Eras Light ITC" panose="020B0402030504020804" pitchFamily="34" charset="0"/>
              </a:rPr>
              <a:t>The CORRELATIONAL </a:t>
            </a:r>
            <a:r>
              <a:rPr lang="en-US" sz="2200" b="1" dirty="0">
                <a:solidFill>
                  <a:srgbClr val="0070C0"/>
                </a:solidFill>
                <a:latin typeface="Eras Light ITC" panose="020B0402030504020804" pitchFamily="34" charset="0"/>
              </a:rPr>
              <a:t>Research </a:t>
            </a:r>
            <a:r>
              <a:rPr lang="en-US" sz="2200" b="1" dirty="0" smtClean="0">
                <a:solidFill>
                  <a:srgbClr val="0070C0"/>
                </a:solidFill>
                <a:latin typeface="Eras Light ITC" panose="020B0402030504020804" pitchFamily="34" charset="0"/>
              </a:rPr>
              <a:t>Strategy</a:t>
            </a:r>
          </a:p>
          <a:p>
            <a:pPr marL="45720">
              <a:spcBef>
                <a:spcPts val="0"/>
              </a:spcBef>
            </a:pPr>
            <a:r>
              <a:rPr lang="en-US" sz="2200" b="1" dirty="0">
                <a:solidFill>
                  <a:srgbClr val="0070C0"/>
                </a:solidFill>
                <a:latin typeface="Eras Light ITC" panose="020B0402030504020804" pitchFamily="34" charset="0"/>
              </a:rPr>
              <a:t>	</a:t>
            </a:r>
            <a:r>
              <a:rPr lang="en-US" sz="2200" dirty="0" smtClean="0">
                <a:solidFill>
                  <a:srgbClr val="0070C0"/>
                </a:solidFill>
                <a:latin typeface="Eras Light ITC" panose="020B0402030504020804" pitchFamily="34" charset="0"/>
              </a:rPr>
              <a:t>One </a:t>
            </a:r>
            <a:r>
              <a:rPr lang="en-US" sz="2200" dirty="0">
                <a:solidFill>
                  <a:srgbClr val="0070C0"/>
                </a:solidFill>
                <a:latin typeface="Eras Light ITC" panose="020B0402030504020804" pitchFamily="34" charset="0"/>
              </a:rPr>
              <a:t>technique for examining the </a:t>
            </a:r>
            <a:r>
              <a:rPr lang="en-US" sz="2200" b="1" i="1" dirty="0">
                <a:solidFill>
                  <a:srgbClr val="00B050"/>
                </a:solidFill>
                <a:latin typeface="Eras Light ITC" panose="020B0402030504020804" pitchFamily="34" charset="0"/>
              </a:rPr>
              <a:t>relationship between variables </a:t>
            </a:r>
            <a:r>
              <a:rPr lang="en-US" sz="2200" dirty="0">
                <a:solidFill>
                  <a:srgbClr val="0070C0"/>
                </a:solidFill>
                <a:latin typeface="Eras Light ITC" panose="020B0402030504020804" pitchFamily="34" charset="0"/>
              </a:rPr>
              <a:t>is to observe</a:t>
            </a:r>
          </a:p>
          <a:p>
            <a:pPr marL="45720" indent="0">
              <a:spcBef>
                <a:spcPts val="0"/>
              </a:spcBef>
              <a:buNone/>
            </a:pPr>
            <a:r>
              <a:rPr lang="en-US" sz="2200" dirty="0" smtClean="0">
                <a:solidFill>
                  <a:srgbClr val="0070C0"/>
                </a:solidFill>
                <a:latin typeface="Eras Light ITC" panose="020B0402030504020804" pitchFamily="34" charset="0"/>
              </a:rPr>
              <a:t>	the </a:t>
            </a:r>
            <a:r>
              <a:rPr lang="en-US" sz="2200" dirty="0">
                <a:solidFill>
                  <a:srgbClr val="0070C0"/>
                </a:solidFill>
                <a:latin typeface="Eras Light ITC" panose="020B0402030504020804" pitchFamily="34" charset="0"/>
              </a:rPr>
              <a:t>two variables as they exist naturally for a set of individuals.</a:t>
            </a:r>
          </a:p>
          <a:p>
            <a:pPr marL="45720" indent="0">
              <a:spcBef>
                <a:spcPts val="0"/>
              </a:spcBef>
              <a:buNone/>
            </a:pPr>
            <a:r>
              <a:rPr lang="en-US" sz="2200" dirty="0" smtClean="0">
                <a:solidFill>
                  <a:srgbClr val="0070C0"/>
                </a:solidFill>
                <a:latin typeface="Eras Light ITC" panose="020B0402030504020804" pitchFamily="34" charset="0"/>
              </a:rPr>
              <a:t>		</a:t>
            </a:r>
            <a:r>
              <a:rPr lang="en-US" sz="2200" b="1" dirty="0" smtClean="0">
                <a:solidFill>
                  <a:srgbClr val="0070C0"/>
                </a:solidFill>
                <a:latin typeface="Eras Light ITC" panose="020B0402030504020804" pitchFamily="34" charset="0"/>
              </a:rPr>
              <a:t>1.</a:t>
            </a:r>
            <a:r>
              <a:rPr lang="en-US" sz="2200" dirty="0" smtClean="0">
                <a:solidFill>
                  <a:srgbClr val="0070C0"/>
                </a:solidFill>
                <a:latin typeface="Eras Light ITC" panose="020B0402030504020804" pitchFamily="34" charset="0"/>
              </a:rPr>
              <a:t>	The </a:t>
            </a:r>
            <a:r>
              <a:rPr lang="en-US" sz="2200" b="1" dirty="0" smtClean="0">
                <a:solidFill>
                  <a:srgbClr val="0070C0"/>
                </a:solidFill>
                <a:latin typeface="Eras Light ITC" panose="020B0402030504020804" pitchFamily="34" charset="0"/>
              </a:rPr>
              <a:t>EXPERIMENTAL</a:t>
            </a:r>
            <a:r>
              <a:rPr lang="en-US" sz="2200" dirty="0" smtClean="0">
                <a:solidFill>
                  <a:srgbClr val="0070C0"/>
                </a:solidFill>
                <a:latin typeface="Eras Light ITC" panose="020B0402030504020804" pitchFamily="34" charset="0"/>
              </a:rPr>
              <a:t> </a:t>
            </a:r>
            <a:r>
              <a:rPr lang="en-US" sz="2200" dirty="0">
                <a:solidFill>
                  <a:srgbClr val="0070C0"/>
                </a:solidFill>
                <a:latin typeface="Eras Light ITC" panose="020B0402030504020804" pitchFamily="34" charset="0"/>
              </a:rPr>
              <a:t>Research Strategy</a:t>
            </a:r>
          </a:p>
          <a:p>
            <a:pPr marL="45720" indent="0">
              <a:spcBef>
                <a:spcPts val="0"/>
              </a:spcBef>
              <a:buNone/>
            </a:pPr>
            <a:r>
              <a:rPr lang="en-US" sz="2200" dirty="0" smtClean="0">
                <a:solidFill>
                  <a:srgbClr val="0070C0"/>
                </a:solidFill>
                <a:latin typeface="Eras Light ITC" panose="020B0402030504020804" pitchFamily="34" charset="0"/>
              </a:rPr>
              <a:t>		</a:t>
            </a:r>
            <a:r>
              <a:rPr lang="en-US" sz="2200" b="1" dirty="0" smtClean="0">
                <a:solidFill>
                  <a:srgbClr val="0070C0"/>
                </a:solidFill>
                <a:latin typeface="Eras Light ITC" panose="020B0402030504020804" pitchFamily="34" charset="0"/>
              </a:rPr>
              <a:t>2.</a:t>
            </a:r>
            <a:r>
              <a:rPr lang="en-US" sz="2200" dirty="0" smtClean="0">
                <a:solidFill>
                  <a:srgbClr val="0070C0"/>
                </a:solidFill>
                <a:latin typeface="Eras Light ITC" panose="020B0402030504020804" pitchFamily="34" charset="0"/>
              </a:rPr>
              <a:t>	The </a:t>
            </a:r>
            <a:r>
              <a:rPr lang="en-US" sz="2200" b="1" dirty="0" smtClean="0">
                <a:solidFill>
                  <a:srgbClr val="0070C0"/>
                </a:solidFill>
                <a:latin typeface="Eras Light ITC" panose="020B0402030504020804" pitchFamily="34" charset="0"/>
              </a:rPr>
              <a:t>QUASI-EXPERIMENTAL</a:t>
            </a:r>
            <a:r>
              <a:rPr lang="en-US" sz="2200" dirty="0" smtClean="0">
                <a:solidFill>
                  <a:srgbClr val="0070C0"/>
                </a:solidFill>
                <a:latin typeface="Eras Light ITC" panose="020B0402030504020804" pitchFamily="34" charset="0"/>
              </a:rPr>
              <a:t> </a:t>
            </a:r>
            <a:r>
              <a:rPr lang="en-US" sz="2200" dirty="0">
                <a:solidFill>
                  <a:srgbClr val="0070C0"/>
                </a:solidFill>
                <a:latin typeface="Eras Light ITC" panose="020B0402030504020804" pitchFamily="34" charset="0"/>
              </a:rPr>
              <a:t>Research Strategy</a:t>
            </a:r>
          </a:p>
          <a:p>
            <a:pPr marL="45720" indent="0">
              <a:spcBef>
                <a:spcPts val="0"/>
              </a:spcBef>
              <a:buNone/>
            </a:pPr>
            <a:r>
              <a:rPr lang="en-US" sz="2200" dirty="0" smtClean="0">
                <a:solidFill>
                  <a:srgbClr val="0070C0"/>
                </a:solidFill>
                <a:latin typeface="Eras Light ITC" panose="020B0402030504020804" pitchFamily="34" charset="0"/>
              </a:rPr>
              <a:t>		</a:t>
            </a:r>
            <a:r>
              <a:rPr lang="en-US" sz="2200" b="1" dirty="0" smtClean="0">
                <a:solidFill>
                  <a:srgbClr val="0070C0"/>
                </a:solidFill>
                <a:latin typeface="Eras Light ITC" panose="020B0402030504020804" pitchFamily="34" charset="0"/>
              </a:rPr>
              <a:t>3.</a:t>
            </a:r>
            <a:r>
              <a:rPr lang="en-US" sz="2200" dirty="0" smtClean="0">
                <a:solidFill>
                  <a:srgbClr val="0070C0"/>
                </a:solidFill>
                <a:latin typeface="Eras Light ITC" panose="020B0402030504020804" pitchFamily="34" charset="0"/>
              </a:rPr>
              <a:t>	The </a:t>
            </a:r>
            <a:r>
              <a:rPr lang="en-US" sz="2200" b="1" dirty="0" smtClean="0">
                <a:solidFill>
                  <a:srgbClr val="0070C0"/>
                </a:solidFill>
                <a:latin typeface="Eras Light ITC" panose="020B0402030504020804" pitchFamily="34" charset="0"/>
              </a:rPr>
              <a:t>NONEXPERIMENTAL</a:t>
            </a:r>
            <a:r>
              <a:rPr lang="en-US" sz="2200" dirty="0" smtClean="0">
                <a:solidFill>
                  <a:srgbClr val="0070C0"/>
                </a:solidFill>
                <a:latin typeface="Eras Light ITC" panose="020B0402030504020804" pitchFamily="34" charset="0"/>
              </a:rPr>
              <a:t> </a:t>
            </a:r>
            <a:r>
              <a:rPr lang="en-US" sz="2200" dirty="0">
                <a:solidFill>
                  <a:srgbClr val="0070C0"/>
                </a:solidFill>
                <a:latin typeface="Eras Light ITC" panose="020B0402030504020804" pitchFamily="34" charset="0"/>
              </a:rPr>
              <a:t>Research Strategy</a:t>
            </a:r>
          </a:p>
        </p:txBody>
      </p:sp>
    </p:spTree>
    <p:extLst>
      <p:ext uri="{BB962C8B-B14F-4D97-AF65-F5344CB8AC3E}">
        <p14:creationId xmlns:p14="http://schemas.microsoft.com/office/powerpoint/2010/main" val="285762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fade">
                                      <p:cBhvr>
                                        <p:cTn id="33" dur="1000"/>
                                        <p:tgtEl>
                                          <p:spTgt spid="8">
                                            <p:txEl>
                                              <p:pRg st="4" end="4"/>
                                            </p:txEl>
                                          </p:spTgt>
                                        </p:tgtEl>
                                      </p:cBhvr>
                                    </p:animEffect>
                                    <p:anim calcmode="lin" valueType="num">
                                      <p:cBhvr>
                                        <p:cTn id="34"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4" end="4"/>
                                            </p:txEl>
                                          </p:spTgt>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8">
                                            <p:txEl>
                                              <p:pRg st="5" end="5"/>
                                            </p:txEl>
                                          </p:spTgt>
                                        </p:tgtEl>
                                        <p:attrNameLst>
                                          <p:attrName>style.visibility</p:attrName>
                                        </p:attrNameLst>
                                      </p:cBhvr>
                                      <p:to>
                                        <p:strVal val="visible"/>
                                      </p:to>
                                    </p:set>
                                    <p:animEffect transition="in" filter="fade">
                                      <p:cBhvr>
                                        <p:cTn id="38" dur="1000"/>
                                        <p:tgtEl>
                                          <p:spTgt spid="8">
                                            <p:txEl>
                                              <p:pRg st="5" end="5"/>
                                            </p:txEl>
                                          </p:spTgt>
                                        </p:tgtEl>
                                      </p:cBhvr>
                                    </p:animEffect>
                                    <p:anim calcmode="lin" valueType="num">
                                      <p:cBhvr>
                                        <p:cTn id="39"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5" end="5"/>
                                            </p:txEl>
                                          </p:spTgt>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700"/>
                                  </p:stCondLst>
                                  <p:childTnLst>
                                    <p:set>
                                      <p:cBhvr>
                                        <p:cTn id="42" dur="1" fill="hold">
                                          <p:stCondLst>
                                            <p:cond delay="0"/>
                                          </p:stCondLst>
                                        </p:cTn>
                                        <p:tgtEl>
                                          <p:spTgt spid="8">
                                            <p:txEl>
                                              <p:pRg st="6" end="6"/>
                                            </p:txEl>
                                          </p:spTgt>
                                        </p:tgtEl>
                                        <p:attrNameLst>
                                          <p:attrName>style.visibility</p:attrName>
                                        </p:attrNameLst>
                                      </p:cBhvr>
                                      <p:to>
                                        <p:strVal val="visible"/>
                                      </p:to>
                                    </p:set>
                                    <p:animEffect transition="in" filter="fade">
                                      <p:cBhvr>
                                        <p:cTn id="43" dur="1000"/>
                                        <p:tgtEl>
                                          <p:spTgt spid="8">
                                            <p:txEl>
                                              <p:pRg st="6" end="6"/>
                                            </p:txEl>
                                          </p:spTgt>
                                        </p:tgtEl>
                                      </p:cBhvr>
                                    </p:animEffect>
                                    <p:anim calcmode="lin" valueType="num">
                                      <p:cBhvr>
                                        <p:cTn id="44"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6" end="6"/>
                                            </p:txEl>
                                          </p:spTgt>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1400"/>
                                  </p:stCondLst>
                                  <p:childTnLst>
                                    <p:set>
                                      <p:cBhvr>
                                        <p:cTn id="47" dur="1" fill="hold">
                                          <p:stCondLst>
                                            <p:cond delay="0"/>
                                          </p:stCondLst>
                                        </p:cTn>
                                        <p:tgtEl>
                                          <p:spTgt spid="8">
                                            <p:txEl>
                                              <p:pRg st="7" end="7"/>
                                            </p:txEl>
                                          </p:spTgt>
                                        </p:tgtEl>
                                        <p:attrNameLst>
                                          <p:attrName>style.visibility</p:attrName>
                                        </p:attrNameLst>
                                      </p:cBhvr>
                                      <p:to>
                                        <p:strVal val="visible"/>
                                      </p:to>
                                    </p:set>
                                    <p:animEffect transition="in" filter="fade">
                                      <p:cBhvr>
                                        <p:cTn id="48" dur="1000"/>
                                        <p:tgtEl>
                                          <p:spTgt spid="8">
                                            <p:txEl>
                                              <p:pRg st="7" end="7"/>
                                            </p:txEl>
                                          </p:spTgt>
                                        </p:tgtEl>
                                      </p:cBhvr>
                                    </p:animEffect>
                                    <p:anim calcmode="lin" valueType="num">
                                      <p:cBhvr>
                                        <p:cTn id="49"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8">
                                            <p:txEl>
                                              <p:pRg st="7" end="7"/>
                                            </p:tx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2100"/>
                                  </p:stCondLst>
                                  <p:childTnLst>
                                    <p:set>
                                      <p:cBhvr>
                                        <p:cTn id="52" dur="1" fill="hold">
                                          <p:stCondLst>
                                            <p:cond delay="0"/>
                                          </p:stCondLst>
                                        </p:cTn>
                                        <p:tgtEl>
                                          <p:spTgt spid="8">
                                            <p:txEl>
                                              <p:pRg st="8" end="8"/>
                                            </p:txEl>
                                          </p:spTgt>
                                        </p:tgtEl>
                                        <p:attrNameLst>
                                          <p:attrName>style.visibility</p:attrName>
                                        </p:attrNameLst>
                                      </p:cBhvr>
                                      <p:to>
                                        <p:strVal val="visible"/>
                                      </p:to>
                                    </p:set>
                                    <p:animEffect transition="in" filter="fade">
                                      <p:cBhvr>
                                        <p:cTn id="53" dur="1000"/>
                                        <p:tgtEl>
                                          <p:spTgt spid="8">
                                            <p:txEl>
                                              <p:pRg st="8" end="8"/>
                                            </p:txEl>
                                          </p:spTgt>
                                        </p:tgtEl>
                                      </p:cBhvr>
                                    </p:animEffect>
                                    <p:anim calcmode="lin" valueType="num">
                                      <p:cBhvr>
                                        <p:cTn id="54"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11" name="Title 1"/>
          <p:cNvSpPr txBox="1">
            <a:spLocks/>
          </p:cNvSpPr>
          <p:nvPr/>
        </p:nvSpPr>
        <p:spPr>
          <a:xfrm>
            <a:off x="1409350" y="642188"/>
            <a:ext cx="9337509"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Strategies for Quantitative Research (2)</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sp>
        <p:nvSpPr>
          <p:cNvPr id="8" name="Rectangle 7"/>
          <p:cNvSpPr/>
          <p:nvPr/>
        </p:nvSpPr>
        <p:spPr>
          <a:xfrm>
            <a:off x="659603" y="1998548"/>
            <a:ext cx="10837001" cy="4493538"/>
          </a:xfrm>
          <a:prstGeom prst="rect">
            <a:avLst/>
          </a:prstGeom>
        </p:spPr>
        <p:txBody>
          <a:bodyPr wrap="square">
            <a:spAutoFit/>
          </a:bodyPr>
          <a:lstStyle/>
          <a:p>
            <a:pPr marL="45720" indent="0">
              <a:spcBef>
                <a:spcPts val="0"/>
              </a:spcBef>
              <a:buNone/>
            </a:pPr>
            <a:r>
              <a:rPr lang="en-US" sz="2200" b="1" dirty="0" smtClean="0">
                <a:solidFill>
                  <a:srgbClr val="0070C0"/>
                </a:solidFill>
                <a:latin typeface="Eras Light ITC" panose="020B0402030504020804" pitchFamily="34" charset="0"/>
              </a:rPr>
              <a:t>c.</a:t>
            </a:r>
            <a:r>
              <a:rPr lang="en-US" sz="2200" dirty="0" smtClean="0">
                <a:solidFill>
                  <a:srgbClr val="0070C0"/>
                </a:solidFill>
                <a:latin typeface="Eras Light ITC" panose="020B0402030504020804" pitchFamily="34" charset="0"/>
              </a:rPr>
              <a:t>	</a:t>
            </a:r>
            <a:r>
              <a:rPr lang="en-US" sz="2200" b="1" dirty="0" smtClean="0">
                <a:solidFill>
                  <a:srgbClr val="0070C0"/>
                </a:solidFill>
                <a:latin typeface="Eras Light ITC" panose="020B0402030504020804" pitchFamily="34" charset="0"/>
              </a:rPr>
              <a:t>The EXPERIMENTAL </a:t>
            </a:r>
            <a:r>
              <a:rPr lang="en-US" sz="2200" b="1" dirty="0">
                <a:solidFill>
                  <a:srgbClr val="0070C0"/>
                </a:solidFill>
                <a:latin typeface="Eras Light ITC" panose="020B0402030504020804" pitchFamily="34" charset="0"/>
              </a:rPr>
              <a:t>Research Strategy</a:t>
            </a:r>
          </a:p>
          <a:p>
            <a:pPr marL="45720" indent="0">
              <a:spcBef>
                <a:spcPts val="0"/>
              </a:spcBef>
              <a:buNone/>
            </a:pPr>
            <a:r>
              <a:rPr lang="en-US" sz="2200" dirty="0" smtClean="0">
                <a:solidFill>
                  <a:srgbClr val="0070C0"/>
                </a:solidFill>
                <a:latin typeface="Eras Light ITC" panose="020B0402030504020804" pitchFamily="34" charset="0"/>
              </a:rPr>
              <a:t>	The </a:t>
            </a:r>
            <a:r>
              <a:rPr lang="en-US" sz="2200" dirty="0">
                <a:solidFill>
                  <a:srgbClr val="0070C0"/>
                </a:solidFill>
                <a:latin typeface="Eras Light ITC" panose="020B0402030504020804" pitchFamily="34" charset="0"/>
              </a:rPr>
              <a:t>experimental research strategy is intended to answer </a:t>
            </a:r>
            <a:r>
              <a:rPr lang="en-US" sz="2200" b="1" i="1" dirty="0" smtClean="0">
                <a:solidFill>
                  <a:srgbClr val="00B050"/>
                </a:solidFill>
                <a:latin typeface="Eras Light ITC" panose="020B0402030504020804" pitchFamily="34" charset="0"/>
              </a:rPr>
              <a:t>cause-and-effect questions </a:t>
            </a:r>
            <a:r>
              <a:rPr lang="en-US" sz="2200" dirty="0" smtClean="0">
                <a:solidFill>
                  <a:srgbClr val="0070C0"/>
                </a:solidFill>
                <a:latin typeface="Eras Light ITC" panose="020B0402030504020804" pitchFamily="34" charset="0"/>
              </a:rPr>
              <a:t>	about </a:t>
            </a:r>
            <a:r>
              <a:rPr lang="en-US" sz="2200" dirty="0">
                <a:solidFill>
                  <a:srgbClr val="0070C0"/>
                </a:solidFill>
                <a:latin typeface="Eras Light ITC" panose="020B0402030504020804" pitchFamily="34" charset="0"/>
              </a:rPr>
              <a:t>the relationship between two variables.</a:t>
            </a:r>
          </a:p>
          <a:p>
            <a:pPr marL="45720" indent="0">
              <a:spcBef>
                <a:spcPts val="0"/>
              </a:spcBef>
              <a:buNone/>
            </a:pPr>
            <a:endParaRPr lang="en-US" sz="2200" dirty="0" smtClean="0">
              <a:solidFill>
                <a:srgbClr val="0070C0"/>
              </a:solidFill>
              <a:latin typeface="Eras Light ITC" panose="020B0402030504020804" pitchFamily="34" charset="0"/>
            </a:endParaRPr>
          </a:p>
          <a:p>
            <a:pPr marL="45720" indent="0">
              <a:spcBef>
                <a:spcPts val="0"/>
              </a:spcBef>
              <a:buNone/>
            </a:pPr>
            <a:r>
              <a:rPr lang="en-US" sz="2200" b="1" dirty="0" smtClean="0">
                <a:solidFill>
                  <a:srgbClr val="0070C0"/>
                </a:solidFill>
                <a:latin typeface="Eras Light ITC" panose="020B0402030504020804" pitchFamily="34" charset="0"/>
              </a:rPr>
              <a:t>d.	The QUASI-EXPERIMENTAL </a:t>
            </a:r>
            <a:r>
              <a:rPr lang="en-US" sz="2200" b="1" dirty="0">
                <a:solidFill>
                  <a:srgbClr val="0070C0"/>
                </a:solidFill>
                <a:latin typeface="Eras Light ITC" panose="020B0402030504020804" pitchFamily="34" charset="0"/>
              </a:rPr>
              <a:t>Research Strategy</a:t>
            </a:r>
          </a:p>
          <a:p>
            <a:pPr marL="45720" indent="0">
              <a:spcBef>
                <a:spcPts val="0"/>
              </a:spcBef>
              <a:buNone/>
            </a:pPr>
            <a:r>
              <a:rPr lang="en-US" sz="2200" dirty="0" smtClean="0">
                <a:solidFill>
                  <a:srgbClr val="0070C0"/>
                </a:solidFill>
                <a:latin typeface="Eras Light ITC" panose="020B0402030504020804" pitchFamily="34" charset="0"/>
              </a:rPr>
              <a:t>	This </a:t>
            </a:r>
            <a:r>
              <a:rPr lang="en-US" sz="2200" dirty="0">
                <a:solidFill>
                  <a:srgbClr val="0070C0"/>
                </a:solidFill>
                <a:latin typeface="Eras Light ITC" panose="020B0402030504020804" pitchFamily="34" charset="0"/>
              </a:rPr>
              <a:t>strategy usually attempts to answer </a:t>
            </a:r>
            <a:r>
              <a:rPr lang="en-US" sz="2200" b="1" i="1" dirty="0">
                <a:solidFill>
                  <a:srgbClr val="00B050"/>
                </a:solidFill>
                <a:latin typeface="Eras Light ITC" panose="020B0402030504020804" pitchFamily="34" charset="0"/>
              </a:rPr>
              <a:t>cause-and-effect questions </a:t>
            </a:r>
            <a:r>
              <a:rPr lang="en-US" sz="2200" dirty="0">
                <a:solidFill>
                  <a:srgbClr val="0070C0"/>
                </a:solidFill>
                <a:latin typeface="Eras Light ITC" panose="020B0402030504020804" pitchFamily="34" charset="0"/>
              </a:rPr>
              <a:t>about </a:t>
            </a:r>
            <a:r>
              <a:rPr lang="en-US" sz="2200" dirty="0" smtClean="0">
                <a:solidFill>
                  <a:srgbClr val="0070C0"/>
                </a:solidFill>
                <a:latin typeface="Eras Light ITC" panose="020B0402030504020804" pitchFamily="34" charset="0"/>
              </a:rPr>
              <a:t>the 	relationship </a:t>
            </a:r>
            <a:r>
              <a:rPr lang="en-US" sz="2200" dirty="0">
                <a:solidFill>
                  <a:srgbClr val="0070C0"/>
                </a:solidFill>
                <a:latin typeface="Eras Light ITC" panose="020B0402030504020804" pitchFamily="34" charset="0"/>
              </a:rPr>
              <a:t>between two variables. But it </a:t>
            </a:r>
            <a:r>
              <a:rPr lang="en-US" sz="2200" b="1" i="1" dirty="0">
                <a:solidFill>
                  <a:srgbClr val="00B050"/>
                </a:solidFill>
                <a:latin typeface="Eras Light ITC" panose="020B0402030504020804" pitchFamily="34" charset="0"/>
              </a:rPr>
              <a:t>can never produce an </a:t>
            </a:r>
            <a:r>
              <a:rPr lang="en-US" sz="2200" b="1" i="1" dirty="0" smtClean="0">
                <a:solidFill>
                  <a:srgbClr val="00B050"/>
                </a:solidFill>
                <a:latin typeface="Eras Light ITC" panose="020B0402030504020804" pitchFamily="34" charset="0"/>
              </a:rPr>
              <a:t>unambiguous 	explanation</a:t>
            </a:r>
            <a:r>
              <a:rPr lang="en-US" sz="2200" dirty="0" smtClean="0">
                <a:solidFill>
                  <a:srgbClr val="0070C0"/>
                </a:solidFill>
                <a:latin typeface="Eras Light ITC" panose="020B0402030504020804" pitchFamily="34" charset="0"/>
              </a:rPr>
              <a:t>.</a:t>
            </a:r>
          </a:p>
          <a:p>
            <a:pPr marL="45720" indent="0">
              <a:spcBef>
                <a:spcPts val="0"/>
              </a:spcBef>
              <a:buNone/>
            </a:pPr>
            <a:endParaRPr lang="en-US" sz="2200" dirty="0">
              <a:solidFill>
                <a:srgbClr val="0070C0"/>
              </a:solidFill>
              <a:latin typeface="Eras Light ITC" panose="020B0402030504020804" pitchFamily="34" charset="0"/>
            </a:endParaRPr>
          </a:p>
          <a:p>
            <a:pPr marL="45720" indent="0">
              <a:spcBef>
                <a:spcPts val="0"/>
              </a:spcBef>
              <a:buNone/>
            </a:pPr>
            <a:r>
              <a:rPr lang="en-US" sz="2200" b="1" dirty="0">
                <a:solidFill>
                  <a:srgbClr val="0070C0"/>
                </a:solidFill>
                <a:latin typeface="Eras Light ITC" panose="020B0402030504020804" pitchFamily="34" charset="0"/>
              </a:rPr>
              <a:t>e.  </a:t>
            </a:r>
            <a:r>
              <a:rPr lang="en-US" sz="2200" b="1" dirty="0" smtClean="0">
                <a:solidFill>
                  <a:srgbClr val="0070C0"/>
                </a:solidFill>
                <a:latin typeface="Eras Light ITC" panose="020B0402030504020804" pitchFamily="34" charset="0"/>
              </a:rPr>
              <a:t>	The NONEXPERIMENTAL </a:t>
            </a:r>
            <a:r>
              <a:rPr lang="en-US" sz="2200" b="1" dirty="0">
                <a:solidFill>
                  <a:srgbClr val="0070C0"/>
                </a:solidFill>
                <a:latin typeface="Eras Light ITC" panose="020B0402030504020804" pitchFamily="34" charset="0"/>
              </a:rPr>
              <a:t>Research Strategy</a:t>
            </a:r>
          </a:p>
          <a:p>
            <a:pPr marL="45720" indent="0">
              <a:spcBef>
                <a:spcPts val="0"/>
              </a:spcBef>
              <a:buNone/>
            </a:pPr>
            <a:r>
              <a:rPr lang="en-US" sz="2200" dirty="0" smtClean="0">
                <a:solidFill>
                  <a:srgbClr val="0070C0"/>
                </a:solidFill>
                <a:latin typeface="Eras Light ITC" panose="020B0402030504020804" pitchFamily="34" charset="0"/>
              </a:rPr>
              <a:t>	The </a:t>
            </a:r>
            <a:r>
              <a:rPr lang="en-US" sz="2200" dirty="0">
                <a:solidFill>
                  <a:srgbClr val="0070C0"/>
                </a:solidFill>
                <a:latin typeface="Eras Light ITC" panose="020B0402030504020804" pitchFamily="34" charset="0"/>
              </a:rPr>
              <a:t>nonexperimental research strategy is intended to demonstrate a relationship </a:t>
            </a:r>
            <a:r>
              <a:rPr lang="en-US" sz="2200" dirty="0" smtClean="0">
                <a:solidFill>
                  <a:srgbClr val="0070C0"/>
                </a:solidFill>
                <a:latin typeface="Eras Light ITC" panose="020B0402030504020804" pitchFamily="34" charset="0"/>
              </a:rPr>
              <a:t>	between </a:t>
            </a:r>
            <a:r>
              <a:rPr lang="en-US" sz="2200" dirty="0">
                <a:solidFill>
                  <a:srgbClr val="0070C0"/>
                </a:solidFill>
                <a:latin typeface="Eras Light ITC" panose="020B0402030504020804" pitchFamily="34" charset="0"/>
              </a:rPr>
              <a:t>variables but it </a:t>
            </a:r>
            <a:r>
              <a:rPr lang="en-US" sz="2200" b="1" i="1" dirty="0">
                <a:solidFill>
                  <a:srgbClr val="00B050"/>
                </a:solidFill>
                <a:latin typeface="Eras Light ITC" panose="020B0402030504020804" pitchFamily="34" charset="0"/>
              </a:rPr>
              <a:t>does not attempt to explain the relationship</a:t>
            </a:r>
            <a:r>
              <a:rPr lang="en-US" sz="2200" dirty="0">
                <a:solidFill>
                  <a:srgbClr val="0070C0"/>
                </a:solidFill>
                <a:latin typeface="Eras Light ITC" panose="020B0402030504020804" pitchFamily="34" charset="0"/>
              </a:rPr>
              <a:t>.</a:t>
            </a:r>
          </a:p>
          <a:p>
            <a:pPr marL="45720" indent="0">
              <a:spcBef>
                <a:spcPts val="0"/>
              </a:spcBef>
              <a:buNone/>
            </a:pPr>
            <a:r>
              <a:rPr lang="en-US" sz="2200" dirty="0">
                <a:solidFill>
                  <a:srgbClr val="0070C0"/>
                </a:solidFill>
                <a:latin typeface="Eras Light ITC" panose="020B0402030504020804" pitchFamily="34" charset="0"/>
              </a:rPr>
              <a:t>                              </a:t>
            </a:r>
          </a:p>
        </p:txBody>
      </p:sp>
      <p:sp>
        <p:nvSpPr>
          <p:cNvPr id="2" name="Rectangle 1"/>
          <p:cNvSpPr/>
          <p:nvPr/>
        </p:nvSpPr>
        <p:spPr>
          <a:xfrm>
            <a:off x="4259677" y="6122754"/>
            <a:ext cx="2029723" cy="369332"/>
          </a:xfrm>
          <a:prstGeom prst="rect">
            <a:avLst/>
          </a:prstGeom>
        </p:spPr>
        <p:txBody>
          <a:bodyPr wrap="none">
            <a:spAutoFit/>
          </a:bodyPr>
          <a:lstStyle/>
          <a:p>
            <a:r>
              <a:rPr lang="en-US" dirty="0">
                <a:solidFill>
                  <a:srgbClr val="0070C0"/>
                </a:solidFill>
                <a:latin typeface="Eras Light ITC" panose="020B0402030504020804" pitchFamily="34" charset="0"/>
              </a:rPr>
              <a:t>Table 6.2 page 164</a:t>
            </a:r>
            <a:endParaRPr lang="id-ID" dirty="0"/>
          </a:p>
        </p:txBody>
      </p:sp>
    </p:spTree>
    <p:extLst>
      <p:ext uri="{BB962C8B-B14F-4D97-AF65-F5344CB8AC3E}">
        <p14:creationId xmlns:p14="http://schemas.microsoft.com/office/powerpoint/2010/main" val="99292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anim calcmode="lin" valueType="num">
                                      <p:cBhvr>
                                        <p:cTn id="2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1000"/>
                                        <p:tgtEl>
                                          <p:spTgt spid="8">
                                            <p:txEl>
                                              <p:pRg st="4" end="4"/>
                                            </p:txEl>
                                          </p:spTgt>
                                        </p:tgtEl>
                                      </p:cBhvr>
                                    </p:animEffect>
                                    <p:anim calcmode="lin" valueType="num">
                                      <p:cBhvr>
                                        <p:cTn id="2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1000"/>
                                        <p:tgtEl>
                                          <p:spTgt spid="8">
                                            <p:txEl>
                                              <p:pRg st="6" end="6"/>
                                            </p:txEl>
                                          </p:spTgt>
                                        </p:tgtEl>
                                      </p:cBhvr>
                                    </p:animEffect>
                                    <p:anim calcmode="lin" valueType="num">
                                      <p:cBhvr>
                                        <p:cTn id="32"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6" end="6"/>
                                            </p:txEl>
                                          </p:spTgt>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animEffect transition="in" filter="fade">
                                      <p:cBhvr>
                                        <p:cTn id="36" dur="1000"/>
                                        <p:tgtEl>
                                          <p:spTgt spid="8">
                                            <p:txEl>
                                              <p:pRg st="7" end="7"/>
                                            </p:txEl>
                                          </p:spTgt>
                                        </p:tgtEl>
                                      </p:cBhvr>
                                    </p:animEffect>
                                    <p:anim calcmode="lin" valueType="num">
                                      <p:cBhvr>
                                        <p:cTn id="37"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11" name="Title 1"/>
          <p:cNvSpPr txBox="1">
            <a:spLocks/>
          </p:cNvSpPr>
          <p:nvPr/>
        </p:nvSpPr>
        <p:spPr>
          <a:xfrm>
            <a:off x="1409350" y="642188"/>
            <a:ext cx="9337509"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Strategies for Quantitative Research (3)</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sp>
        <p:nvSpPr>
          <p:cNvPr id="2" name="Rectangle 1"/>
          <p:cNvSpPr/>
          <p:nvPr/>
        </p:nvSpPr>
        <p:spPr>
          <a:xfrm>
            <a:off x="2026870" y="6101200"/>
            <a:ext cx="8102467" cy="523220"/>
          </a:xfrm>
          <a:prstGeom prst="rect">
            <a:avLst/>
          </a:prstGeom>
        </p:spPr>
        <p:txBody>
          <a:bodyPr wrap="square">
            <a:spAutoFit/>
          </a:bodyPr>
          <a:lstStyle/>
          <a:p>
            <a:pPr algn="ctr"/>
            <a:r>
              <a:rPr lang="en-US" sz="1400" b="1" dirty="0" smtClean="0">
                <a:solidFill>
                  <a:srgbClr val="0070C0"/>
                </a:solidFill>
                <a:latin typeface="Eras Light ITC" panose="020B0402030504020804" pitchFamily="34" charset="0"/>
              </a:rPr>
              <a:t>TABLE 6.2</a:t>
            </a:r>
            <a:r>
              <a:rPr lang="en-US" sz="1400" dirty="0">
                <a:solidFill>
                  <a:srgbClr val="0070C0"/>
                </a:solidFill>
                <a:latin typeface="Eras Light ITC" panose="020B0402030504020804" pitchFamily="34" charset="0"/>
              </a:rPr>
              <a:t/>
            </a:r>
            <a:br>
              <a:rPr lang="en-US" sz="1400" dirty="0">
                <a:solidFill>
                  <a:srgbClr val="0070C0"/>
                </a:solidFill>
                <a:latin typeface="Eras Light ITC" panose="020B0402030504020804" pitchFamily="34" charset="0"/>
              </a:rPr>
            </a:br>
            <a:r>
              <a:rPr lang="en-US" sz="1400" dirty="0">
                <a:solidFill>
                  <a:srgbClr val="0070C0"/>
                </a:solidFill>
                <a:latin typeface="Eras Light ITC" panose="020B0402030504020804" pitchFamily="34" charset="0"/>
              </a:rPr>
              <a:t>Examples of Data for Experimental, </a:t>
            </a:r>
            <a:r>
              <a:rPr lang="en-US" sz="1400" dirty="0" smtClean="0">
                <a:solidFill>
                  <a:srgbClr val="0070C0"/>
                </a:solidFill>
                <a:latin typeface="Eras Light ITC" panose="020B0402030504020804" pitchFamily="34" charset="0"/>
              </a:rPr>
              <a:t>Quasi-Experimental, and </a:t>
            </a:r>
            <a:r>
              <a:rPr lang="en-US" sz="1400" dirty="0">
                <a:solidFill>
                  <a:srgbClr val="0070C0"/>
                </a:solidFill>
                <a:latin typeface="Eras Light ITC" panose="020B0402030504020804" pitchFamily="34" charset="0"/>
              </a:rPr>
              <a:t>Nonexperimental Research Studies</a:t>
            </a:r>
            <a:endParaRPr lang="id-ID" sz="1400" dirty="0"/>
          </a:p>
        </p:txBody>
      </p:sp>
      <p:graphicFrame>
        <p:nvGraphicFramePr>
          <p:cNvPr id="3" name="Table 2"/>
          <p:cNvGraphicFramePr>
            <a:graphicFrameLocks noGrp="1"/>
          </p:cNvGraphicFramePr>
          <p:nvPr>
            <p:extLst>
              <p:ext uri="{D42A27DB-BD31-4B8C-83A1-F6EECF244321}">
                <p14:modId xmlns:p14="http://schemas.microsoft.com/office/powerpoint/2010/main" val="2797618127"/>
              </p:ext>
            </p:extLst>
          </p:nvPr>
        </p:nvGraphicFramePr>
        <p:xfrm>
          <a:off x="2212110" y="1836404"/>
          <a:ext cx="8128002" cy="4245741"/>
        </p:xfrm>
        <a:graphic>
          <a:graphicData uri="http://schemas.openxmlformats.org/drawingml/2006/table">
            <a:tbl>
              <a:tblPr firstRow="1" bandRow="1">
                <a:tableStyleId>{5C22544A-7EE6-4342-B048-85BDC9FD1C3A}</a:tableStyleId>
              </a:tblPr>
              <a:tblGrid>
                <a:gridCol w="1354667"/>
                <a:gridCol w="1354667"/>
                <a:gridCol w="1354667"/>
                <a:gridCol w="1354667"/>
                <a:gridCol w="1354667"/>
                <a:gridCol w="1354667"/>
              </a:tblGrid>
              <a:tr h="310664">
                <a:tc gridSpan="2">
                  <a:txBody>
                    <a:bodyPr/>
                    <a:lstStyle/>
                    <a:p>
                      <a:pPr algn="ctr"/>
                      <a:r>
                        <a:rPr lang="en-US" sz="1200" b="1" dirty="0" smtClean="0">
                          <a:latin typeface="Eras Light ITC" panose="020B0402030504020804" pitchFamily="34" charset="0"/>
                        </a:rPr>
                        <a:t>a. Experimental</a:t>
                      </a:r>
                      <a:endParaRPr lang="id-ID" sz="1200" b="1" dirty="0">
                        <a:latin typeface="Eras Light ITC" panose="020B0402030504020804" pitchFamily="34" charset="0"/>
                      </a:endParaRPr>
                    </a:p>
                  </a:txBody>
                  <a:tcPr anchor="ctr"/>
                </a:tc>
                <a:tc hMerge="1">
                  <a:txBody>
                    <a:bodyPr/>
                    <a:lstStyle/>
                    <a:p>
                      <a:endParaRPr lang="id-ID" dirty="0"/>
                    </a:p>
                  </a:txBody>
                  <a:tcPr/>
                </a:tc>
                <a:tc gridSpan="2">
                  <a:txBody>
                    <a:bodyPr/>
                    <a:lstStyle/>
                    <a:p>
                      <a:pPr algn="ctr"/>
                      <a:r>
                        <a:rPr lang="en-US" sz="1200" b="1" dirty="0" smtClean="0">
                          <a:latin typeface="Eras Light ITC" panose="020B0402030504020804" pitchFamily="34" charset="0"/>
                        </a:rPr>
                        <a:t>b. Quasi-experimental</a:t>
                      </a:r>
                      <a:endParaRPr lang="id-ID" sz="1200" b="1" dirty="0">
                        <a:latin typeface="Eras Light ITC" panose="020B0402030504020804" pitchFamily="34" charset="0"/>
                      </a:endParaRPr>
                    </a:p>
                  </a:txBody>
                  <a:tcPr anchor="ctr"/>
                </a:tc>
                <a:tc hMerge="1">
                  <a:txBody>
                    <a:bodyPr/>
                    <a:lstStyle/>
                    <a:p>
                      <a:endParaRPr lang="id-ID" dirty="0"/>
                    </a:p>
                  </a:txBody>
                  <a:tcPr/>
                </a:tc>
                <a:tc gridSpan="2">
                  <a:txBody>
                    <a:bodyPr/>
                    <a:lstStyle/>
                    <a:p>
                      <a:pPr algn="ctr"/>
                      <a:r>
                        <a:rPr lang="en-US" sz="1200" b="1" dirty="0" smtClean="0">
                          <a:latin typeface="Eras Light ITC" panose="020B0402030504020804" pitchFamily="34" charset="0"/>
                        </a:rPr>
                        <a:t>c. Nonexperimental</a:t>
                      </a:r>
                      <a:endParaRPr lang="id-ID" sz="1200" b="1" dirty="0">
                        <a:latin typeface="Eras Light ITC" panose="020B0402030504020804" pitchFamily="34" charset="0"/>
                      </a:endParaRPr>
                    </a:p>
                  </a:txBody>
                  <a:tcPr anchor="ctr"/>
                </a:tc>
                <a:tc hMerge="1">
                  <a:txBody>
                    <a:bodyPr/>
                    <a:lstStyle/>
                    <a:p>
                      <a:endParaRPr lang="id-ID" dirty="0"/>
                    </a:p>
                  </a:txBody>
                  <a:tcPr/>
                </a:tc>
              </a:tr>
              <a:tr h="517773">
                <a:tc>
                  <a:txBody>
                    <a:bodyPr/>
                    <a:lstStyle/>
                    <a:p>
                      <a:pPr algn="ctr"/>
                      <a:r>
                        <a:rPr lang="en-US" sz="1200" b="1" dirty="0" smtClean="0">
                          <a:latin typeface="Eras Light ITC" panose="020B0402030504020804" pitchFamily="34" charset="0"/>
                        </a:rPr>
                        <a:t>Low Exercise</a:t>
                      </a:r>
                      <a:endParaRPr lang="id-ID" sz="1200" b="1" dirty="0">
                        <a:latin typeface="Eras Light ITC" panose="020B0402030504020804" pitchFamily="34" charset="0"/>
                      </a:endParaRPr>
                    </a:p>
                  </a:txBody>
                  <a:tcPr anchor="ctr">
                    <a:solidFill>
                      <a:srgbClr val="E7F1FA"/>
                    </a:solidFill>
                  </a:tcPr>
                </a:tc>
                <a:tc>
                  <a:txBody>
                    <a:bodyPr/>
                    <a:lstStyle/>
                    <a:p>
                      <a:pPr algn="ctr"/>
                      <a:r>
                        <a:rPr lang="en-US" sz="1200" b="1" dirty="0" smtClean="0">
                          <a:latin typeface="Eras Light ITC" panose="020B0402030504020804" pitchFamily="34" charset="0"/>
                        </a:rPr>
                        <a:t>High Exercise</a:t>
                      </a:r>
                      <a:endParaRPr lang="id-ID" sz="1200" b="1" dirty="0">
                        <a:latin typeface="Eras Light ITC" panose="020B0402030504020804" pitchFamily="34" charset="0"/>
                      </a:endParaRPr>
                    </a:p>
                  </a:txBody>
                  <a:tcPr anchor="ctr">
                    <a:solidFill>
                      <a:srgbClr val="E7F1FA"/>
                    </a:solidFill>
                  </a:tcPr>
                </a:tc>
                <a:tc>
                  <a:txBody>
                    <a:bodyPr/>
                    <a:lstStyle/>
                    <a:p>
                      <a:pPr algn="ctr"/>
                      <a:r>
                        <a:rPr lang="en-US" sz="1200" b="1" dirty="0" smtClean="0">
                          <a:latin typeface="Eras Light ITC" panose="020B0402030504020804" pitchFamily="34" charset="0"/>
                        </a:rPr>
                        <a:t>Without Treatment</a:t>
                      </a:r>
                      <a:endParaRPr lang="id-ID" sz="1200" b="1" dirty="0">
                        <a:latin typeface="Eras Light ITC" panose="020B0402030504020804" pitchFamily="34" charset="0"/>
                      </a:endParaRPr>
                    </a:p>
                  </a:txBody>
                  <a:tcPr anchor="ctr">
                    <a:solidFill>
                      <a:srgbClr val="E7F1FA"/>
                    </a:solidFill>
                  </a:tcPr>
                </a:tc>
                <a:tc>
                  <a:txBody>
                    <a:bodyPr/>
                    <a:lstStyle/>
                    <a:p>
                      <a:pPr algn="ctr"/>
                      <a:r>
                        <a:rPr lang="en-US" sz="1200" b="1" dirty="0" smtClean="0">
                          <a:latin typeface="Eras Light ITC" panose="020B0402030504020804" pitchFamily="34" charset="0"/>
                        </a:rPr>
                        <a:t>With Treatment</a:t>
                      </a:r>
                      <a:endParaRPr lang="id-ID" sz="1200" b="1" dirty="0">
                        <a:latin typeface="Eras Light ITC" panose="020B0402030504020804" pitchFamily="34" charset="0"/>
                      </a:endParaRPr>
                    </a:p>
                  </a:txBody>
                  <a:tcPr anchor="ctr">
                    <a:solidFill>
                      <a:srgbClr val="E7F1FA"/>
                    </a:solidFill>
                  </a:tcPr>
                </a:tc>
                <a:tc>
                  <a:txBody>
                    <a:bodyPr/>
                    <a:lstStyle/>
                    <a:p>
                      <a:pPr algn="ctr"/>
                      <a:r>
                        <a:rPr lang="en-US" sz="1200" b="1" dirty="0" smtClean="0">
                          <a:latin typeface="Eras Light ITC" panose="020B0402030504020804" pitchFamily="34" charset="0"/>
                        </a:rPr>
                        <a:t>Girls</a:t>
                      </a:r>
                      <a:endParaRPr lang="id-ID" sz="1200" b="1" dirty="0">
                        <a:latin typeface="Eras Light ITC" panose="020B0402030504020804" pitchFamily="34" charset="0"/>
                      </a:endParaRPr>
                    </a:p>
                  </a:txBody>
                  <a:tcPr anchor="ctr">
                    <a:solidFill>
                      <a:srgbClr val="E7F1FA"/>
                    </a:solidFill>
                  </a:tcPr>
                </a:tc>
                <a:tc>
                  <a:txBody>
                    <a:bodyPr/>
                    <a:lstStyle/>
                    <a:p>
                      <a:pPr algn="ctr"/>
                      <a:r>
                        <a:rPr lang="en-US" sz="1200" b="1" dirty="0" smtClean="0">
                          <a:latin typeface="Eras Light ITC" panose="020B0402030504020804" pitchFamily="34" charset="0"/>
                        </a:rPr>
                        <a:t>Boys</a:t>
                      </a:r>
                      <a:endParaRPr lang="id-ID" sz="1200" b="1" dirty="0">
                        <a:latin typeface="Eras Light ITC" panose="020B0402030504020804" pitchFamily="34" charset="0"/>
                      </a:endParaRPr>
                    </a:p>
                  </a:txBody>
                  <a:tcPr anchor="ctr">
                    <a:solidFill>
                      <a:srgbClr val="E7F1FA"/>
                    </a:solidFill>
                  </a:tcPr>
                </a:tc>
              </a:tr>
              <a:tr h="310664">
                <a:tc>
                  <a:txBody>
                    <a:bodyPr/>
                    <a:lstStyle/>
                    <a:p>
                      <a:pPr algn="ctr"/>
                      <a:r>
                        <a:rPr lang="en-US" sz="1200" dirty="0" smtClean="0">
                          <a:latin typeface="Eras Light ITC" panose="020B0402030504020804" pitchFamily="34" charset="0"/>
                        </a:rPr>
                        <a:t>168</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122</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Still smoking</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quit</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27</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14</a:t>
                      </a:r>
                      <a:endParaRPr lang="id-ID" sz="1200" dirty="0">
                        <a:latin typeface="Eras Light ITC" panose="020B0402030504020804" pitchFamily="34" charset="0"/>
                      </a:endParaRPr>
                    </a:p>
                  </a:txBody>
                  <a:tcPr anchor="ctr">
                    <a:solidFill>
                      <a:srgbClr val="E7F1FA"/>
                    </a:solidFill>
                  </a:tcPr>
                </a:tc>
              </a:tr>
              <a:tr h="310664">
                <a:tc>
                  <a:txBody>
                    <a:bodyPr/>
                    <a:lstStyle/>
                    <a:p>
                      <a:pPr algn="ctr"/>
                      <a:r>
                        <a:rPr lang="en-US" sz="1200" dirty="0" smtClean="0">
                          <a:latin typeface="Eras Light ITC" panose="020B0402030504020804" pitchFamily="34" charset="0"/>
                        </a:rPr>
                        <a:t>196</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210</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Still smoking</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Still smoking</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30</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16</a:t>
                      </a:r>
                      <a:endParaRPr lang="id-ID" sz="1200" dirty="0">
                        <a:latin typeface="Eras Light ITC" panose="020B0402030504020804" pitchFamily="34" charset="0"/>
                      </a:endParaRPr>
                    </a:p>
                  </a:txBody>
                  <a:tcPr anchor="ctr">
                    <a:solidFill>
                      <a:srgbClr val="E7F1FA"/>
                    </a:solidFill>
                  </a:tcPr>
                </a:tc>
              </a:tr>
              <a:tr h="310664">
                <a:tc>
                  <a:txBody>
                    <a:bodyPr/>
                    <a:lstStyle/>
                    <a:p>
                      <a:pPr algn="ctr"/>
                      <a:r>
                        <a:rPr lang="en-US" sz="1200" dirty="0" smtClean="0">
                          <a:latin typeface="Eras Light ITC" panose="020B0402030504020804" pitchFamily="34" charset="0"/>
                        </a:rPr>
                        <a:t>175</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130</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quit</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quit</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19</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18</a:t>
                      </a:r>
                      <a:endParaRPr lang="id-ID" sz="1200" dirty="0">
                        <a:latin typeface="Eras Light ITC" panose="020B0402030504020804" pitchFamily="34" charset="0"/>
                      </a:endParaRPr>
                    </a:p>
                  </a:txBody>
                  <a:tcPr anchor="ctr">
                    <a:solidFill>
                      <a:srgbClr val="E7F1FA"/>
                    </a:solidFill>
                  </a:tcPr>
                </a:tc>
              </a:tr>
              <a:tr h="310664">
                <a:tc>
                  <a:txBody>
                    <a:bodyPr/>
                    <a:lstStyle/>
                    <a:p>
                      <a:pPr algn="ctr"/>
                      <a:r>
                        <a:rPr lang="en-US" sz="1200" dirty="0" smtClean="0">
                          <a:latin typeface="Eras Light ITC" panose="020B0402030504020804" pitchFamily="34" charset="0"/>
                        </a:rPr>
                        <a:t>210</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124</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Still smoking</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Quit</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27</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15</a:t>
                      </a:r>
                      <a:endParaRPr lang="id-ID" sz="1200" dirty="0">
                        <a:latin typeface="Eras Light ITC" panose="020B0402030504020804" pitchFamily="34" charset="0"/>
                      </a:endParaRPr>
                    </a:p>
                  </a:txBody>
                  <a:tcPr anchor="ctr">
                    <a:solidFill>
                      <a:srgbClr val="E7F1FA"/>
                    </a:solidFill>
                  </a:tcPr>
                </a:tc>
              </a:tr>
              <a:tr h="310664">
                <a:tc>
                  <a:txBody>
                    <a:bodyPr/>
                    <a:lstStyle/>
                    <a:p>
                      <a:pPr algn="ctr"/>
                      <a:r>
                        <a:rPr lang="en-US" sz="1200" dirty="0" smtClean="0">
                          <a:latin typeface="Eras Light ITC" panose="020B0402030504020804" pitchFamily="34" charset="0"/>
                        </a:rPr>
                        <a:t>226</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146</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Still smoking</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Quit</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24</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21</a:t>
                      </a:r>
                      <a:endParaRPr lang="id-ID" sz="1200" dirty="0">
                        <a:latin typeface="Eras Light ITC" panose="020B0402030504020804" pitchFamily="34" charset="0"/>
                      </a:endParaRPr>
                    </a:p>
                  </a:txBody>
                  <a:tcPr anchor="ctr">
                    <a:solidFill>
                      <a:srgbClr val="E7F1FA"/>
                    </a:solidFill>
                  </a:tcPr>
                </a:tc>
              </a:tr>
              <a:tr h="310664">
                <a:tc>
                  <a:txBody>
                    <a:bodyPr/>
                    <a:lstStyle/>
                    <a:p>
                      <a:pPr algn="ctr"/>
                      <a:r>
                        <a:rPr lang="en-US" sz="1200" dirty="0" smtClean="0">
                          <a:latin typeface="Eras Light ITC" panose="020B0402030504020804" pitchFamily="34" charset="0"/>
                        </a:rPr>
                        <a:t>183</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133</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Still smoking</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Quit</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23</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23</a:t>
                      </a:r>
                      <a:endParaRPr lang="id-ID" sz="1200" dirty="0">
                        <a:latin typeface="Eras Light ITC" panose="020B0402030504020804" pitchFamily="34" charset="0"/>
                      </a:endParaRPr>
                    </a:p>
                  </a:txBody>
                  <a:tcPr anchor="ctr">
                    <a:solidFill>
                      <a:srgbClr val="E7F1FA"/>
                    </a:solidFill>
                  </a:tcPr>
                </a:tc>
              </a:tr>
              <a:tr h="310664">
                <a:tc>
                  <a:txBody>
                    <a:bodyPr/>
                    <a:lstStyle/>
                    <a:p>
                      <a:pPr algn="ctr"/>
                      <a:r>
                        <a:rPr lang="en-US" sz="1200" dirty="0" smtClean="0">
                          <a:latin typeface="Eras Light ITC" panose="020B0402030504020804" pitchFamily="34" charset="0"/>
                        </a:rPr>
                        <a:t>142</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158</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Quit</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Still smoking</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18</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18</a:t>
                      </a:r>
                      <a:endParaRPr lang="id-ID" sz="1200" dirty="0">
                        <a:latin typeface="Eras Light ITC" panose="020B0402030504020804" pitchFamily="34" charset="0"/>
                      </a:endParaRPr>
                    </a:p>
                  </a:txBody>
                  <a:tcPr anchor="ctr">
                    <a:solidFill>
                      <a:srgbClr val="E7F1FA"/>
                    </a:solidFill>
                  </a:tcPr>
                </a:tc>
              </a:tr>
              <a:tr h="310664">
                <a:tc>
                  <a:txBody>
                    <a:bodyPr/>
                    <a:lstStyle/>
                    <a:p>
                      <a:pPr algn="ctr"/>
                      <a:r>
                        <a:rPr lang="en-US" sz="1200" dirty="0" smtClean="0">
                          <a:latin typeface="Eras Light ITC" panose="020B0402030504020804" pitchFamily="34" charset="0"/>
                        </a:rPr>
                        <a:t>198</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122</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quit</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Quit</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15</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14</a:t>
                      </a:r>
                      <a:endParaRPr lang="id-ID" sz="1200" dirty="0">
                        <a:latin typeface="Eras Light ITC" panose="020B0402030504020804" pitchFamily="34" charset="0"/>
                      </a:endParaRPr>
                    </a:p>
                  </a:txBody>
                  <a:tcPr anchor="ctr">
                    <a:solidFill>
                      <a:srgbClr val="E7F1FA"/>
                    </a:solidFill>
                  </a:tcPr>
                </a:tc>
              </a:tr>
              <a:tr h="310664">
                <a:tc>
                  <a:txBody>
                    <a:bodyPr/>
                    <a:lstStyle/>
                    <a:p>
                      <a:pPr algn="ctr"/>
                      <a:r>
                        <a:rPr lang="en-US" sz="1200" dirty="0" smtClean="0">
                          <a:latin typeface="Eras Light ITC" panose="020B0402030504020804" pitchFamily="34" charset="0"/>
                        </a:rPr>
                        <a:t>207</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140</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Still smoking</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Still smoking</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29</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21</a:t>
                      </a:r>
                      <a:endParaRPr lang="id-ID" sz="1200" dirty="0">
                        <a:latin typeface="Eras Light ITC" panose="020B0402030504020804" pitchFamily="34" charset="0"/>
                      </a:endParaRPr>
                    </a:p>
                  </a:txBody>
                  <a:tcPr anchor="ctr">
                    <a:solidFill>
                      <a:srgbClr val="E7F1FA"/>
                    </a:solidFill>
                  </a:tcPr>
                </a:tc>
              </a:tr>
              <a:tr h="310664">
                <a:tc>
                  <a:txBody>
                    <a:bodyPr/>
                    <a:lstStyle/>
                    <a:p>
                      <a:pPr algn="ctr"/>
                      <a:r>
                        <a:rPr lang="en-US" sz="1200" dirty="0" smtClean="0">
                          <a:latin typeface="Eras Light ITC" panose="020B0402030504020804" pitchFamily="34" charset="0"/>
                        </a:rPr>
                        <a:t>195</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135</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Still smoking</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Quit</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28</a:t>
                      </a:r>
                      <a:endParaRPr lang="id-ID" sz="1200" dirty="0">
                        <a:latin typeface="Eras Light ITC" panose="020B0402030504020804" pitchFamily="34" charset="0"/>
                      </a:endParaRPr>
                    </a:p>
                  </a:txBody>
                  <a:tcPr anchor="ctr">
                    <a:solidFill>
                      <a:srgbClr val="E7F1FA"/>
                    </a:solidFill>
                  </a:tcPr>
                </a:tc>
                <a:tc>
                  <a:txBody>
                    <a:bodyPr/>
                    <a:lstStyle/>
                    <a:p>
                      <a:pPr algn="ctr"/>
                      <a:r>
                        <a:rPr lang="en-US" sz="1200" dirty="0" smtClean="0">
                          <a:latin typeface="Eras Light ITC" panose="020B0402030504020804" pitchFamily="34" charset="0"/>
                        </a:rPr>
                        <a:t>20</a:t>
                      </a:r>
                      <a:endParaRPr lang="id-ID" sz="1200" dirty="0">
                        <a:latin typeface="Eras Light ITC" panose="020B0402030504020804" pitchFamily="34" charset="0"/>
                      </a:endParaRPr>
                    </a:p>
                  </a:txBody>
                  <a:tcPr anchor="ctr">
                    <a:solidFill>
                      <a:srgbClr val="E7F1FA"/>
                    </a:solidFill>
                  </a:tcPr>
                </a:tc>
              </a:tr>
              <a:tr h="310664">
                <a:tc gridSpan="2">
                  <a:txBody>
                    <a:bodyPr/>
                    <a:lstStyle/>
                    <a:p>
                      <a:pPr algn="ctr"/>
                      <a:r>
                        <a:rPr lang="en-US" sz="1200" dirty="0" smtClean="0">
                          <a:latin typeface="Eras Light ITC" panose="020B0402030504020804" pitchFamily="34" charset="0"/>
                        </a:rPr>
                        <a:t>Compare</a:t>
                      </a:r>
                      <a:r>
                        <a:rPr lang="en-US" sz="1200" baseline="0" dirty="0" smtClean="0">
                          <a:latin typeface="Eras Light ITC" panose="020B0402030504020804" pitchFamily="34" charset="0"/>
                        </a:rPr>
                        <a:t> Cholesterol Scores</a:t>
                      </a:r>
                      <a:endParaRPr lang="id-ID" sz="1200" dirty="0">
                        <a:latin typeface="Eras Light ITC" panose="020B0402030504020804" pitchFamily="34" charset="0"/>
                      </a:endParaRPr>
                    </a:p>
                  </a:txBody>
                  <a:tcPr anchor="ctr">
                    <a:solidFill>
                      <a:srgbClr val="1CADE4"/>
                    </a:solidFill>
                  </a:tcPr>
                </a:tc>
                <a:tc hMerge="1">
                  <a:txBody>
                    <a:bodyPr/>
                    <a:lstStyle/>
                    <a:p>
                      <a:endParaRPr lang="id-ID" dirty="0"/>
                    </a:p>
                  </a:txBody>
                  <a:tcPr/>
                </a:tc>
                <a:tc gridSpan="2">
                  <a:txBody>
                    <a:bodyPr/>
                    <a:lstStyle/>
                    <a:p>
                      <a:pPr algn="ctr"/>
                      <a:r>
                        <a:rPr lang="en-US" sz="1200" dirty="0" smtClean="0">
                          <a:latin typeface="Eras Light ITC" panose="020B0402030504020804" pitchFamily="34" charset="0"/>
                        </a:rPr>
                        <a:t>Compare Smoking Behaviors</a:t>
                      </a:r>
                      <a:endParaRPr lang="id-ID" sz="1200" dirty="0">
                        <a:latin typeface="Eras Light ITC" panose="020B0402030504020804" pitchFamily="34" charset="0"/>
                      </a:endParaRPr>
                    </a:p>
                  </a:txBody>
                  <a:tcPr anchor="ctr">
                    <a:solidFill>
                      <a:srgbClr val="1CADE4"/>
                    </a:solidFill>
                  </a:tcPr>
                </a:tc>
                <a:tc hMerge="1">
                  <a:txBody>
                    <a:bodyPr/>
                    <a:lstStyle/>
                    <a:p>
                      <a:endParaRPr lang="id-ID" dirty="0"/>
                    </a:p>
                  </a:txBody>
                  <a:tcPr/>
                </a:tc>
                <a:tc gridSpan="2">
                  <a:txBody>
                    <a:bodyPr/>
                    <a:lstStyle/>
                    <a:p>
                      <a:pPr algn="ctr"/>
                      <a:r>
                        <a:rPr lang="en-US" sz="1200" dirty="0" smtClean="0">
                          <a:latin typeface="Eras Light ITC" panose="020B0402030504020804" pitchFamily="34" charset="0"/>
                        </a:rPr>
                        <a:t>Compare Verbal Scores</a:t>
                      </a:r>
                      <a:endParaRPr lang="id-ID" sz="1200" dirty="0">
                        <a:latin typeface="Eras Light ITC" panose="020B0402030504020804" pitchFamily="34" charset="0"/>
                      </a:endParaRPr>
                    </a:p>
                  </a:txBody>
                  <a:tcPr anchor="ctr">
                    <a:solidFill>
                      <a:srgbClr val="1CADE4"/>
                    </a:solidFill>
                  </a:tcPr>
                </a:tc>
                <a:tc hMerge="1">
                  <a:txBody>
                    <a:bodyPr/>
                    <a:lstStyle/>
                    <a:p>
                      <a:endParaRPr lang="id-ID" dirty="0"/>
                    </a:p>
                  </a:txBody>
                  <a:tcPr/>
                </a:tc>
              </a:tr>
            </a:tbl>
          </a:graphicData>
        </a:graphic>
      </p:graphicFrame>
    </p:spTree>
    <p:extLst>
      <p:ext uri="{BB962C8B-B14F-4D97-AF65-F5344CB8AC3E}">
        <p14:creationId xmlns:p14="http://schemas.microsoft.com/office/powerpoint/2010/main" val="3134497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11" name="Title 1"/>
          <p:cNvSpPr txBox="1">
            <a:spLocks/>
          </p:cNvSpPr>
          <p:nvPr/>
        </p:nvSpPr>
        <p:spPr>
          <a:xfrm>
            <a:off x="1409350" y="642188"/>
            <a:ext cx="9337509"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Strategies for Quantitative Research (4)</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sp>
        <p:nvSpPr>
          <p:cNvPr id="2" name="Rectangle 1"/>
          <p:cNvSpPr/>
          <p:nvPr/>
        </p:nvSpPr>
        <p:spPr>
          <a:xfrm>
            <a:off x="2026870" y="6101200"/>
            <a:ext cx="8102467" cy="523220"/>
          </a:xfrm>
          <a:prstGeom prst="rect">
            <a:avLst/>
          </a:prstGeom>
        </p:spPr>
        <p:txBody>
          <a:bodyPr wrap="square">
            <a:spAutoFit/>
          </a:bodyPr>
          <a:lstStyle/>
          <a:p>
            <a:pPr algn="ctr"/>
            <a:r>
              <a:rPr lang="en-US" sz="1400" b="1" dirty="0" smtClean="0">
                <a:solidFill>
                  <a:srgbClr val="0070C0"/>
                </a:solidFill>
                <a:latin typeface="Eras Light ITC" panose="020B0402030504020804" pitchFamily="34" charset="0"/>
              </a:rPr>
              <a:t>TABLE 6.3 </a:t>
            </a:r>
            <a:r>
              <a:rPr lang="en-US" sz="1400" dirty="0">
                <a:solidFill>
                  <a:srgbClr val="0070C0"/>
                </a:solidFill>
                <a:latin typeface="Eras Light ITC" panose="020B0402030504020804" pitchFamily="34" charset="0"/>
              </a:rPr>
              <a:t/>
            </a:r>
            <a:br>
              <a:rPr lang="en-US" sz="1400" dirty="0">
                <a:solidFill>
                  <a:srgbClr val="0070C0"/>
                </a:solidFill>
                <a:latin typeface="Eras Light ITC" panose="020B0402030504020804" pitchFamily="34" charset="0"/>
              </a:rPr>
            </a:br>
            <a:r>
              <a:rPr lang="en-US" sz="1400" dirty="0">
                <a:solidFill>
                  <a:srgbClr val="0070C0"/>
                </a:solidFill>
                <a:latin typeface="Eras Light ITC" panose="020B0402030504020804" pitchFamily="34" charset="0"/>
              </a:rPr>
              <a:t>Five Research Strategies Organized by the Data Structures They Use</a:t>
            </a:r>
            <a:endParaRPr lang="id-ID" sz="1400" dirty="0"/>
          </a:p>
        </p:txBody>
      </p:sp>
      <p:graphicFrame>
        <p:nvGraphicFramePr>
          <p:cNvPr id="7" name="Table 6"/>
          <p:cNvGraphicFramePr>
            <a:graphicFrameLocks noGrp="1"/>
          </p:cNvGraphicFramePr>
          <p:nvPr>
            <p:extLst>
              <p:ext uri="{D42A27DB-BD31-4B8C-83A1-F6EECF244321}">
                <p14:modId xmlns:p14="http://schemas.microsoft.com/office/powerpoint/2010/main" val="3632829871"/>
              </p:ext>
            </p:extLst>
          </p:nvPr>
        </p:nvGraphicFramePr>
        <p:xfrm>
          <a:off x="4556651" y="1870502"/>
          <a:ext cx="3164949" cy="4230698"/>
        </p:xfrm>
        <a:graphic>
          <a:graphicData uri="http://schemas.openxmlformats.org/drawingml/2006/table">
            <a:tbl>
              <a:tblPr firstRow="1" bandRow="1">
                <a:tableStyleId>{69012ECD-51FC-41F1-AA8D-1B2483CD663E}</a:tableStyleId>
              </a:tblPr>
              <a:tblGrid>
                <a:gridCol w="3164949"/>
              </a:tblGrid>
              <a:tr h="625843">
                <a:tc>
                  <a:txBody>
                    <a:bodyPr/>
                    <a:lstStyle/>
                    <a:p>
                      <a:r>
                        <a:rPr lang="en-US" sz="1050" dirty="0" smtClean="0">
                          <a:latin typeface="Eras Light ITC" panose="020B0402030504020804" pitchFamily="34" charset="0"/>
                        </a:rPr>
                        <a:t>Category 3: Strategies that examine</a:t>
                      </a:r>
                    </a:p>
                    <a:p>
                      <a:r>
                        <a:rPr lang="en-US" sz="1050" dirty="0" smtClean="0">
                          <a:latin typeface="Eras Light ITC" panose="020B0402030504020804" pitchFamily="34" charset="0"/>
                        </a:rPr>
                        <a:t>relationships between variables by comparing</a:t>
                      </a:r>
                    </a:p>
                    <a:p>
                      <a:r>
                        <a:rPr lang="en-US" sz="1050" dirty="0" smtClean="0">
                          <a:latin typeface="Eras Light ITC" panose="020B0402030504020804" pitchFamily="34" charset="0"/>
                        </a:rPr>
                        <a:t>two (or more) groups of scores.</a:t>
                      </a:r>
                      <a:endParaRPr lang="id-ID" sz="1050" dirty="0">
                        <a:latin typeface="Eras Light ITC" panose="020B0402030504020804" pitchFamily="34" charset="0"/>
                      </a:endParaRPr>
                    </a:p>
                  </a:txBody>
                  <a:tcPr/>
                </a:tc>
              </a:tr>
              <a:tr h="3604855">
                <a:tc>
                  <a:txBody>
                    <a:bodyPr/>
                    <a:lstStyle/>
                    <a:p>
                      <a:r>
                        <a:rPr lang="en-US" sz="1050" b="1" i="1" dirty="0" smtClean="0">
                          <a:solidFill>
                            <a:srgbClr val="1CADE4"/>
                          </a:solidFill>
                          <a:latin typeface="Eras Light ITC" panose="020B0402030504020804" pitchFamily="34" charset="0"/>
                        </a:rPr>
                        <a:t>Experimental</a:t>
                      </a:r>
                    </a:p>
                    <a:p>
                      <a:r>
                        <a:rPr lang="en-US" sz="1050" b="1" i="0" dirty="0" smtClean="0">
                          <a:solidFill>
                            <a:schemeClr val="tx1"/>
                          </a:solidFill>
                          <a:latin typeface="Eras Light ITC" panose="020B0402030504020804" pitchFamily="34" charset="0"/>
                        </a:rPr>
                        <a:t>Purpose</a:t>
                      </a:r>
                      <a:r>
                        <a:rPr lang="en-US" sz="1050" b="0" i="0" dirty="0" smtClean="0">
                          <a:solidFill>
                            <a:schemeClr val="tx1"/>
                          </a:solidFill>
                          <a:latin typeface="Eras Light ITC" panose="020B0402030504020804" pitchFamily="34" charset="0"/>
                        </a:rPr>
                        <a:t>: Produce a cause-and-effect explanation</a:t>
                      </a:r>
                    </a:p>
                    <a:p>
                      <a:r>
                        <a:rPr lang="en-US" sz="1050" b="0" i="0" dirty="0" smtClean="0">
                          <a:solidFill>
                            <a:schemeClr val="tx1"/>
                          </a:solidFill>
                          <a:latin typeface="Eras Light ITC" panose="020B0402030504020804" pitchFamily="34" charset="0"/>
                        </a:rPr>
                        <a:t>for the relationship between two variables.</a:t>
                      </a:r>
                    </a:p>
                    <a:p>
                      <a:r>
                        <a:rPr lang="en-US" sz="1050" b="1" i="0" dirty="0" smtClean="0">
                          <a:solidFill>
                            <a:schemeClr val="tx1"/>
                          </a:solidFill>
                          <a:latin typeface="Eras Light ITC" panose="020B0402030504020804" pitchFamily="34" charset="0"/>
                        </a:rPr>
                        <a:t>Data</a:t>
                      </a:r>
                      <a:r>
                        <a:rPr lang="en-US" sz="1050" b="0" i="0" dirty="0" smtClean="0">
                          <a:solidFill>
                            <a:schemeClr val="tx1"/>
                          </a:solidFill>
                          <a:latin typeface="Eras Light ITC" panose="020B0402030504020804" pitchFamily="34" charset="0"/>
                        </a:rPr>
                        <a:t>: Create two treatment conditions by changing</a:t>
                      </a:r>
                    </a:p>
                    <a:p>
                      <a:r>
                        <a:rPr lang="en-US" sz="1050" b="0" i="0" dirty="0" smtClean="0">
                          <a:solidFill>
                            <a:schemeClr val="tx1"/>
                          </a:solidFill>
                          <a:latin typeface="Eras Light ITC" panose="020B0402030504020804" pitchFamily="34" charset="0"/>
                        </a:rPr>
                        <a:t>the level of one variable. Then measure a second</a:t>
                      </a:r>
                    </a:p>
                    <a:p>
                      <a:r>
                        <a:rPr lang="en-US" sz="1050" b="0" i="0" dirty="0" smtClean="0">
                          <a:solidFill>
                            <a:schemeClr val="tx1"/>
                          </a:solidFill>
                          <a:latin typeface="Eras Light ITC" panose="020B0402030504020804" pitchFamily="34" charset="0"/>
                        </a:rPr>
                        <a:t>variable for the participants in each condition</a:t>
                      </a:r>
                    </a:p>
                    <a:p>
                      <a:r>
                        <a:rPr lang="en-US" sz="1050" b="0" i="0" dirty="0" smtClean="0">
                          <a:solidFill>
                            <a:schemeClr val="tx1"/>
                          </a:solidFill>
                          <a:latin typeface="Eras Light ITC" panose="020B0402030504020804" pitchFamily="34" charset="0"/>
                        </a:rPr>
                        <a:t>(see Table 6.2a).</a:t>
                      </a:r>
                    </a:p>
                    <a:p>
                      <a:r>
                        <a:rPr lang="en-US" sz="1050" b="1" i="0" dirty="0" smtClean="0">
                          <a:solidFill>
                            <a:schemeClr val="tx1"/>
                          </a:solidFill>
                          <a:latin typeface="Eras Light ITC" panose="020B0402030504020804" pitchFamily="34" charset="0"/>
                        </a:rPr>
                        <a:t>Example</a:t>
                      </a:r>
                      <a:r>
                        <a:rPr lang="en-US" sz="1050" b="0" i="0" dirty="0" smtClean="0">
                          <a:solidFill>
                            <a:schemeClr val="tx1"/>
                          </a:solidFill>
                          <a:latin typeface="Eras Light ITC" panose="020B0402030504020804" pitchFamily="34" charset="0"/>
                        </a:rPr>
                        <a:t>: Increasing the amount of exercise causes</a:t>
                      </a:r>
                    </a:p>
                    <a:p>
                      <a:r>
                        <a:rPr lang="en-US" sz="1050" b="0" i="0" dirty="0" smtClean="0">
                          <a:solidFill>
                            <a:schemeClr val="tx1"/>
                          </a:solidFill>
                          <a:latin typeface="Eras Light ITC" panose="020B0402030504020804" pitchFamily="34" charset="0"/>
                        </a:rPr>
                        <a:t>a decrease in cholesterol levels.</a:t>
                      </a:r>
                    </a:p>
                    <a:p>
                      <a:endParaRPr lang="en-US" sz="1050" b="0" i="0" dirty="0" smtClean="0">
                        <a:solidFill>
                          <a:schemeClr val="tx1"/>
                        </a:solidFill>
                        <a:latin typeface="Eras Light ITC" panose="020B0402030504020804" pitchFamily="34" charset="0"/>
                      </a:endParaRPr>
                    </a:p>
                    <a:p>
                      <a:r>
                        <a:rPr lang="en-US" sz="1050" b="1" i="1" dirty="0" smtClean="0">
                          <a:solidFill>
                            <a:srgbClr val="1CADE4"/>
                          </a:solidFill>
                          <a:latin typeface="Eras Light ITC" panose="020B0402030504020804" pitchFamily="34" charset="0"/>
                        </a:rPr>
                        <a:t>Quasi-Experimental</a:t>
                      </a:r>
                    </a:p>
                    <a:p>
                      <a:r>
                        <a:rPr lang="en-US" sz="1050" b="1" i="0" dirty="0" smtClean="0">
                          <a:solidFill>
                            <a:schemeClr val="tx1"/>
                          </a:solidFill>
                          <a:latin typeface="Eras Light ITC" panose="020B0402030504020804" pitchFamily="34" charset="0"/>
                        </a:rPr>
                        <a:t>Purpose</a:t>
                      </a:r>
                      <a:r>
                        <a:rPr lang="en-US" sz="1050" b="0" i="0" dirty="0" smtClean="0">
                          <a:solidFill>
                            <a:schemeClr val="tx1"/>
                          </a:solidFill>
                          <a:latin typeface="Eras Light ITC" panose="020B0402030504020804" pitchFamily="34" charset="0"/>
                        </a:rPr>
                        <a:t>: Attempt to produce a cause-and-effect</a:t>
                      </a:r>
                    </a:p>
                    <a:p>
                      <a:r>
                        <a:rPr lang="en-US" sz="1050" b="0" i="0" dirty="0" smtClean="0">
                          <a:solidFill>
                            <a:schemeClr val="tx1"/>
                          </a:solidFill>
                          <a:latin typeface="Eras Light ITC" panose="020B0402030504020804" pitchFamily="34" charset="0"/>
                        </a:rPr>
                        <a:t>explanation, but fall short.</a:t>
                      </a:r>
                    </a:p>
                    <a:p>
                      <a:r>
                        <a:rPr lang="en-US" sz="1050" b="1" i="0" dirty="0" smtClean="0">
                          <a:solidFill>
                            <a:schemeClr val="tx1"/>
                          </a:solidFill>
                          <a:latin typeface="Eras Light ITC" panose="020B0402030504020804" pitchFamily="34" charset="0"/>
                        </a:rPr>
                        <a:t>Data</a:t>
                      </a:r>
                      <a:r>
                        <a:rPr lang="en-US" sz="1050" b="0" i="0" dirty="0" smtClean="0">
                          <a:solidFill>
                            <a:schemeClr val="tx1"/>
                          </a:solidFill>
                          <a:latin typeface="Eras Light ITC" panose="020B0402030504020804" pitchFamily="34" charset="0"/>
                        </a:rPr>
                        <a:t>: Measure before/after scores for one group</a:t>
                      </a:r>
                    </a:p>
                    <a:p>
                      <a:r>
                        <a:rPr lang="en-US" sz="1050" b="0" i="0" dirty="0" smtClean="0">
                          <a:solidFill>
                            <a:schemeClr val="tx1"/>
                          </a:solidFill>
                          <a:latin typeface="Eras Light ITC" panose="020B0402030504020804" pitchFamily="34" charset="0"/>
                        </a:rPr>
                        <a:t>that receives a treatment and for a different</a:t>
                      </a:r>
                    </a:p>
                    <a:p>
                      <a:r>
                        <a:rPr lang="en-US" sz="1050" b="0" i="0" dirty="0" smtClean="0">
                          <a:solidFill>
                            <a:schemeClr val="tx1"/>
                          </a:solidFill>
                          <a:latin typeface="Eras Light ITC" panose="020B0402030504020804" pitchFamily="34" charset="0"/>
                        </a:rPr>
                        <a:t>group that does not receive the treatment</a:t>
                      </a:r>
                    </a:p>
                    <a:p>
                      <a:r>
                        <a:rPr lang="en-US" sz="1050" b="0" i="0" dirty="0" smtClean="0">
                          <a:solidFill>
                            <a:schemeClr val="tx1"/>
                          </a:solidFill>
                          <a:latin typeface="Eras Light ITC" panose="020B0402030504020804" pitchFamily="34" charset="0"/>
                        </a:rPr>
                        <a:t>(see Table 6.2b).</a:t>
                      </a:r>
                    </a:p>
                    <a:p>
                      <a:r>
                        <a:rPr lang="en-US" sz="1050" b="1" i="0" dirty="0" smtClean="0">
                          <a:solidFill>
                            <a:schemeClr val="tx1"/>
                          </a:solidFill>
                          <a:latin typeface="Eras Light ITC" panose="020B0402030504020804" pitchFamily="34" charset="0"/>
                        </a:rPr>
                        <a:t>Example</a:t>
                      </a:r>
                      <a:r>
                        <a:rPr lang="en-US" sz="1050" b="0" i="0" dirty="0" smtClean="0">
                          <a:solidFill>
                            <a:schemeClr val="tx1"/>
                          </a:solidFill>
                          <a:latin typeface="Eras Light ITC" panose="020B0402030504020804" pitchFamily="34" charset="0"/>
                        </a:rPr>
                        <a:t>: The treatment may cause a reduction in</a:t>
                      </a:r>
                    </a:p>
                    <a:p>
                      <a:r>
                        <a:rPr lang="en-US" sz="1050" b="0" i="0" dirty="0" smtClean="0">
                          <a:solidFill>
                            <a:schemeClr val="tx1"/>
                          </a:solidFill>
                          <a:latin typeface="Eras Light ITC" panose="020B0402030504020804" pitchFamily="34" charset="0"/>
                        </a:rPr>
                        <a:t>smoking behavior but the reduced smoking may</a:t>
                      </a:r>
                    </a:p>
                    <a:p>
                      <a:r>
                        <a:rPr lang="en-US" sz="1050" b="0" i="0" dirty="0" smtClean="0">
                          <a:solidFill>
                            <a:schemeClr val="tx1"/>
                          </a:solidFill>
                          <a:latin typeface="Eras Light ITC" panose="020B0402030504020804" pitchFamily="34" charset="0"/>
                        </a:rPr>
                        <a:t>be caused by something else.</a:t>
                      </a:r>
                      <a:endParaRPr lang="id-ID" sz="1050" b="0" i="0" dirty="0">
                        <a:solidFill>
                          <a:schemeClr val="tx1"/>
                        </a:solidFill>
                        <a:latin typeface="Eras Light ITC" panose="020B0402030504020804" pitchFamily="34" charset="0"/>
                      </a:endParaRPr>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82033756"/>
              </p:ext>
            </p:extLst>
          </p:nvPr>
        </p:nvGraphicFramePr>
        <p:xfrm>
          <a:off x="1267351" y="1868914"/>
          <a:ext cx="3164949" cy="4223198"/>
        </p:xfrm>
        <a:graphic>
          <a:graphicData uri="http://schemas.openxmlformats.org/drawingml/2006/table">
            <a:tbl>
              <a:tblPr firstRow="1" bandRow="1">
                <a:tableStyleId>{69012ECD-51FC-41F1-AA8D-1B2483CD663E}</a:tableStyleId>
              </a:tblPr>
              <a:tblGrid>
                <a:gridCol w="3164949"/>
              </a:tblGrid>
              <a:tr h="259865">
                <a:tc>
                  <a:txBody>
                    <a:bodyPr/>
                    <a:lstStyle/>
                    <a:p>
                      <a:r>
                        <a:rPr lang="en-US" sz="1050" dirty="0" smtClean="0">
                          <a:latin typeface="Eras Light ITC" panose="020B0402030504020804" pitchFamily="34" charset="0"/>
                        </a:rPr>
                        <a:t>Category 1: Strategies that examine</a:t>
                      </a:r>
                      <a:r>
                        <a:rPr lang="en-US" sz="1050" baseline="0" dirty="0" smtClean="0">
                          <a:latin typeface="Eras Light ITC" panose="020B0402030504020804" pitchFamily="34" charset="0"/>
                        </a:rPr>
                        <a:t> </a:t>
                      </a:r>
                      <a:r>
                        <a:rPr lang="en-US" sz="1050" dirty="0" smtClean="0">
                          <a:latin typeface="Eras Light ITC" panose="020B0402030504020804" pitchFamily="34" charset="0"/>
                        </a:rPr>
                        <a:t>individual</a:t>
                      </a:r>
                      <a:r>
                        <a:rPr lang="en-US" sz="1050" baseline="0" dirty="0" smtClean="0">
                          <a:latin typeface="Eras Light ITC" panose="020B0402030504020804" pitchFamily="34" charset="0"/>
                        </a:rPr>
                        <a:t> </a:t>
                      </a:r>
                      <a:r>
                        <a:rPr lang="en-US" sz="1050" dirty="0" smtClean="0">
                          <a:latin typeface="Eras Light ITC" panose="020B0402030504020804" pitchFamily="34" charset="0"/>
                        </a:rPr>
                        <a:t>variables.</a:t>
                      </a:r>
                      <a:endParaRPr lang="id-ID" sz="1050" dirty="0">
                        <a:latin typeface="Eras Light ITC" panose="020B0402030504020804" pitchFamily="34" charset="0"/>
                      </a:endParaRPr>
                    </a:p>
                  </a:txBody>
                  <a:tcPr/>
                </a:tc>
              </a:tr>
              <a:tr h="1325506">
                <a:tc>
                  <a:txBody>
                    <a:bodyPr/>
                    <a:lstStyle/>
                    <a:p>
                      <a:r>
                        <a:rPr lang="en-US" sz="1050" b="1" i="1" dirty="0" smtClean="0">
                          <a:solidFill>
                            <a:srgbClr val="1CADE4"/>
                          </a:solidFill>
                          <a:latin typeface="Eras Light ITC" panose="020B0402030504020804" pitchFamily="34" charset="0"/>
                        </a:rPr>
                        <a:t>Descriptive</a:t>
                      </a:r>
                    </a:p>
                    <a:p>
                      <a:r>
                        <a:rPr lang="en-US" sz="1050" b="1" i="0" dirty="0" smtClean="0">
                          <a:latin typeface="Eras Light ITC" panose="020B0402030504020804" pitchFamily="34" charset="0"/>
                        </a:rPr>
                        <a:t>Purpose</a:t>
                      </a:r>
                      <a:r>
                        <a:rPr lang="en-US" sz="1050" i="0" dirty="0" smtClean="0">
                          <a:latin typeface="Eras Light ITC" panose="020B0402030504020804" pitchFamily="34" charset="0"/>
                        </a:rPr>
                        <a:t>: Produce a description of individual variables as they exist within a specific group.</a:t>
                      </a:r>
                    </a:p>
                    <a:p>
                      <a:r>
                        <a:rPr lang="en-US" sz="1050" b="1" i="0" dirty="0" smtClean="0">
                          <a:latin typeface="Eras Light ITC" panose="020B0402030504020804" pitchFamily="34" charset="0"/>
                        </a:rPr>
                        <a:t>Data:</a:t>
                      </a:r>
                      <a:r>
                        <a:rPr lang="en-US" sz="1050" i="0" dirty="0" smtClean="0">
                          <a:latin typeface="Eras Light ITC" panose="020B0402030504020804" pitchFamily="34" charset="0"/>
                        </a:rPr>
                        <a:t> A list of scores obtained by measuring each individual in the group being studied.</a:t>
                      </a:r>
                    </a:p>
                    <a:p>
                      <a:r>
                        <a:rPr lang="en-US" sz="1050" b="1" i="0" dirty="0" smtClean="0">
                          <a:latin typeface="Eras Light ITC" panose="020B0402030504020804" pitchFamily="34" charset="0"/>
                        </a:rPr>
                        <a:t>Example</a:t>
                      </a:r>
                      <a:r>
                        <a:rPr lang="en-US" sz="1050" i="0" dirty="0" smtClean="0">
                          <a:latin typeface="Eras Light ITC" panose="020B0402030504020804" pitchFamily="34" charset="0"/>
                        </a:rPr>
                        <a:t>: On average, students at the local college spend 12.5 hours studying outside of class each week and get 7.2 hours of sleep each night.</a:t>
                      </a:r>
                      <a:endParaRPr lang="id-ID" sz="1050" i="0" dirty="0">
                        <a:latin typeface="Eras Light ITC" panose="020B0402030504020804" pitchFamily="34" charset="0"/>
                      </a:endParaRPr>
                    </a:p>
                  </a:txBody>
                  <a:tcPr/>
                </a:tc>
              </a:tr>
              <a:tr h="418489">
                <a:tc>
                  <a:txBody>
                    <a:bodyPr/>
                    <a:lstStyle/>
                    <a:p>
                      <a:r>
                        <a:rPr lang="en-US" sz="1050" b="1" dirty="0" smtClean="0">
                          <a:solidFill>
                            <a:schemeClr val="bg1"/>
                          </a:solidFill>
                          <a:latin typeface="Eras Light ITC" panose="020B0402030504020804" pitchFamily="34" charset="0"/>
                        </a:rPr>
                        <a:t>Category 2: Strategies that examine</a:t>
                      </a:r>
                      <a:r>
                        <a:rPr lang="en-US" sz="1050" b="1" baseline="0" dirty="0" smtClean="0">
                          <a:solidFill>
                            <a:schemeClr val="bg1"/>
                          </a:solidFill>
                          <a:latin typeface="Eras Light ITC" panose="020B0402030504020804" pitchFamily="34" charset="0"/>
                        </a:rPr>
                        <a:t> </a:t>
                      </a:r>
                      <a:r>
                        <a:rPr lang="en-US" sz="1050" b="1" dirty="0" smtClean="0">
                          <a:solidFill>
                            <a:schemeClr val="bg1"/>
                          </a:solidFill>
                          <a:latin typeface="Eras Light ITC" panose="020B0402030504020804" pitchFamily="34" charset="0"/>
                        </a:rPr>
                        <a:t>relationships between variables by measuring two (or more) variables for each participant.</a:t>
                      </a:r>
                      <a:endParaRPr lang="id-ID" sz="1050" b="1" dirty="0">
                        <a:solidFill>
                          <a:schemeClr val="bg1"/>
                        </a:solidFill>
                        <a:latin typeface="Eras Light ITC" panose="020B0402030504020804" pitchFamily="34" charset="0"/>
                      </a:endParaRPr>
                    </a:p>
                  </a:txBody>
                  <a:tcPr>
                    <a:solidFill>
                      <a:srgbClr val="1CADE4"/>
                    </a:solidFill>
                  </a:tcPr>
                </a:tc>
              </a:tr>
              <a:tr h="1868618">
                <a:tc>
                  <a:txBody>
                    <a:bodyPr/>
                    <a:lstStyle/>
                    <a:p>
                      <a:r>
                        <a:rPr lang="en-US" sz="1050" b="1" i="1" dirty="0" smtClean="0">
                          <a:solidFill>
                            <a:srgbClr val="1CADE4"/>
                          </a:solidFill>
                          <a:latin typeface="Eras Light ITC" panose="020B0402030504020804" pitchFamily="34" charset="0"/>
                        </a:rPr>
                        <a:t>Correlational</a:t>
                      </a:r>
                    </a:p>
                    <a:p>
                      <a:r>
                        <a:rPr lang="en-US" sz="1050" b="1" i="0" dirty="0" smtClean="0">
                          <a:latin typeface="Eras Light ITC" panose="020B0402030504020804" pitchFamily="34" charset="0"/>
                        </a:rPr>
                        <a:t>Purpose</a:t>
                      </a:r>
                      <a:r>
                        <a:rPr lang="en-US" sz="1050" i="0" dirty="0" smtClean="0">
                          <a:latin typeface="Eras Light ITC" panose="020B0402030504020804" pitchFamily="34" charset="0"/>
                        </a:rPr>
                        <a:t>: Produce a description of the relationship</a:t>
                      </a:r>
                    </a:p>
                    <a:p>
                      <a:r>
                        <a:rPr lang="en-US" sz="1050" i="0" dirty="0" smtClean="0">
                          <a:latin typeface="Eras Light ITC" panose="020B0402030504020804" pitchFamily="34" charset="0"/>
                        </a:rPr>
                        <a:t>between two variables but do not attempt to explain the relationship.</a:t>
                      </a:r>
                    </a:p>
                    <a:p>
                      <a:r>
                        <a:rPr lang="en-US" sz="1050" b="1" i="0" dirty="0" smtClean="0">
                          <a:latin typeface="Eras Light ITC" panose="020B0402030504020804" pitchFamily="34" charset="0"/>
                        </a:rPr>
                        <a:t>Data</a:t>
                      </a:r>
                      <a:r>
                        <a:rPr lang="en-US" sz="1050" i="0" dirty="0" smtClean="0">
                          <a:latin typeface="Eras Light ITC" panose="020B0402030504020804" pitchFamily="34" charset="0"/>
                        </a:rPr>
                        <a:t>: Measure two variables (two scores) for each individual in the group being studied (see</a:t>
                      </a:r>
                    </a:p>
                    <a:p>
                      <a:r>
                        <a:rPr lang="en-US" sz="1050" i="0" dirty="0" smtClean="0">
                          <a:latin typeface="Eras Light ITC" panose="020B0402030504020804" pitchFamily="34" charset="0"/>
                        </a:rPr>
                        <a:t>Figure 6.2).</a:t>
                      </a:r>
                    </a:p>
                    <a:p>
                      <a:r>
                        <a:rPr lang="en-US" sz="1050" b="1" i="0" dirty="0" smtClean="0">
                          <a:latin typeface="Eras Light ITC" panose="020B0402030504020804" pitchFamily="34" charset="0"/>
                        </a:rPr>
                        <a:t>Example</a:t>
                      </a:r>
                      <a:r>
                        <a:rPr lang="en-US" sz="1050" i="0" dirty="0" smtClean="0">
                          <a:latin typeface="Eras Light ITC" panose="020B0402030504020804" pitchFamily="34" charset="0"/>
                        </a:rPr>
                        <a:t>: There is a relationship between wake-up times and grade point averages for college students, but we don’t know why.</a:t>
                      </a:r>
                      <a:endParaRPr lang="id-ID" sz="1050" i="0" dirty="0">
                        <a:latin typeface="Eras Light ITC" panose="020B0402030504020804" pitchFamily="34" charset="0"/>
                      </a:endParaRPr>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882251302"/>
              </p:ext>
            </p:extLst>
          </p:nvPr>
        </p:nvGraphicFramePr>
        <p:xfrm>
          <a:off x="7850922" y="3097202"/>
          <a:ext cx="3164949" cy="1868618"/>
        </p:xfrm>
        <a:graphic>
          <a:graphicData uri="http://schemas.openxmlformats.org/drawingml/2006/table">
            <a:tbl>
              <a:tblPr firstRow="1" bandRow="1">
                <a:tableStyleId>{69012ECD-51FC-41F1-AA8D-1B2483CD663E}</a:tableStyleId>
              </a:tblPr>
              <a:tblGrid>
                <a:gridCol w="3164949"/>
              </a:tblGrid>
              <a:tr h="1868618">
                <a:tc>
                  <a:txBody>
                    <a:bodyPr/>
                    <a:lstStyle/>
                    <a:p>
                      <a:r>
                        <a:rPr lang="en-US" sz="1050" b="1" i="1" dirty="0" smtClean="0">
                          <a:solidFill>
                            <a:srgbClr val="1CADE4"/>
                          </a:solidFill>
                          <a:latin typeface="Eras Light ITC" panose="020B0402030504020804" pitchFamily="34" charset="0"/>
                        </a:rPr>
                        <a:t>Nonexperimental</a:t>
                      </a:r>
                    </a:p>
                    <a:p>
                      <a:r>
                        <a:rPr lang="en-US" sz="1050" b="1" i="0" dirty="0" smtClean="0">
                          <a:solidFill>
                            <a:schemeClr val="tx1"/>
                          </a:solidFill>
                          <a:latin typeface="Eras Light ITC" panose="020B0402030504020804" pitchFamily="34" charset="0"/>
                        </a:rPr>
                        <a:t>Purpose</a:t>
                      </a:r>
                      <a:r>
                        <a:rPr lang="en-US" sz="1050" b="0" i="0" dirty="0" smtClean="0">
                          <a:solidFill>
                            <a:schemeClr val="tx1"/>
                          </a:solidFill>
                          <a:latin typeface="Eras Light ITC" panose="020B0402030504020804" pitchFamily="34" charset="0"/>
                        </a:rPr>
                        <a:t>: Produce a description of the relationship</a:t>
                      </a:r>
                    </a:p>
                    <a:p>
                      <a:r>
                        <a:rPr lang="en-US" sz="1050" b="0" i="0" dirty="0" smtClean="0">
                          <a:solidFill>
                            <a:schemeClr val="tx1"/>
                          </a:solidFill>
                          <a:latin typeface="Eras Light ITC" panose="020B0402030504020804" pitchFamily="34" charset="0"/>
                        </a:rPr>
                        <a:t>between two variables but do not attempt to</a:t>
                      </a:r>
                    </a:p>
                    <a:p>
                      <a:r>
                        <a:rPr lang="en-US" sz="1050" b="0" i="0" dirty="0" smtClean="0">
                          <a:solidFill>
                            <a:schemeClr val="tx1"/>
                          </a:solidFill>
                          <a:latin typeface="Eras Light ITC" panose="020B0402030504020804" pitchFamily="34" charset="0"/>
                        </a:rPr>
                        <a:t>explain the relationship.</a:t>
                      </a:r>
                    </a:p>
                    <a:p>
                      <a:r>
                        <a:rPr lang="en-US" sz="1050" b="1" i="0" dirty="0" smtClean="0">
                          <a:solidFill>
                            <a:schemeClr val="tx1"/>
                          </a:solidFill>
                          <a:latin typeface="Eras Light ITC" panose="020B0402030504020804" pitchFamily="34" charset="0"/>
                        </a:rPr>
                        <a:t>Data</a:t>
                      </a:r>
                      <a:r>
                        <a:rPr lang="en-US" sz="1050" b="0" i="0" dirty="0" smtClean="0">
                          <a:solidFill>
                            <a:schemeClr val="tx1"/>
                          </a:solidFill>
                          <a:latin typeface="Eras Light ITC" panose="020B0402030504020804" pitchFamily="34" charset="0"/>
                        </a:rPr>
                        <a:t>: Measure scores for two different groups of</a:t>
                      </a:r>
                    </a:p>
                    <a:p>
                      <a:r>
                        <a:rPr lang="en-US" sz="1050" b="0" i="0" dirty="0" smtClean="0">
                          <a:solidFill>
                            <a:schemeClr val="tx1"/>
                          </a:solidFill>
                          <a:latin typeface="Eras Light ITC" panose="020B0402030504020804" pitchFamily="34" charset="0"/>
                        </a:rPr>
                        <a:t>participants or for one group at two different</a:t>
                      </a:r>
                    </a:p>
                    <a:p>
                      <a:r>
                        <a:rPr lang="en-US" sz="1050" b="0" i="0" dirty="0" smtClean="0">
                          <a:solidFill>
                            <a:schemeClr val="tx1"/>
                          </a:solidFill>
                          <a:latin typeface="Eras Light ITC" panose="020B0402030504020804" pitchFamily="34" charset="0"/>
                        </a:rPr>
                        <a:t>times (see Table 6.2c).</a:t>
                      </a:r>
                    </a:p>
                    <a:p>
                      <a:r>
                        <a:rPr lang="en-US" sz="1050" b="1" i="0" dirty="0" smtClean="0">
                          <a:solidFill>
                            <a:schemeClr val="tx1"/>
                          </a:solidFill>
                          <a:latin typeface="Eras Light ITC" panose="020B0402030504020804" pitchFamily="34" charset="0"/>
                        </a:rPr>
                        <a:t>Example</a:t>
                      </a:r>
                      <a:r>
                        <a:rPr lang="en-US" sz="1050" b="0" i="0" dirty="0" smtClean="0">
                          <a:solidFill>
                            <a:schemeClr val="tx1"/>
                          </a:solidFill>
                          <a:latin typeface="Eras Light ITC" panose="020B0402030504020804" pitchFamily="34" charset="0"/>
                        </a:rPr>
                        <a:t>: There is a relationship between gender</a:t>
                      </a:r>
                    </a:p>
                    <a:p>
                      <a:r>
                        <a:rPr lang="en-US" sz="1050" b="0" i="0" dirty="0" smtClean="0">
                          <a:solidFill>
                            <a:schemeClr val="tx1"/>
                          </a:solidFill>
                          <a:latin typeface="Eras Light ITC" panose="020B0402030504020804" pitchFamily="34" charset="0"/>
                        </a:rPr>
                        <a:t>and verbal ability. Girls tend to have higher</a:t>
                      </a:r>
                    </a:p>
                    <a:p>
                      <a:r>
                        <a:rPr lang="en-US" sz="1050" b="0" i="0" dirty="0" smtClean="0">
                          <a:solidFill>
                            <a:schemeClr val="tx1"/>
                          </a:solidFill>
                          <a:latin typeface="Eras Light ITC" panose="020B0402030504020804" pitchFamily="34" charset="0"/>
                        </a:rPr>
                        <a:t>verbal skills than boys, but we don’t know why.</a:t>
                      </a:r>
                      <a:endParaRPr lang="id-ID" sz="1050" b="0" i="0" dirty="0">
                        <a:solidFill>
                          <a:schemeClr val="tx1"/>
                        </a:solidFill>
                        <a:latin typeface="Eras Light ITC" panose="020B0402030504020804" pitchFamily="34" charset="0"/>
                      </a:endParaRPr>
                    </a:p>
                  </a:txBody>
                  <a:tcPr>
                    <a:noFill/>
                  </a:tcPr>
                </a:tc>
              </a:tr>
            </a:tbl>
          </a:graphicData>
        </a:graphic>
      </p:graphicFrame>
    </p:spTree>
    <p:extLst>
      <p:ext uri="{BB962C8B-B14F-4D97-AF65-F5344CB8AC3E}">
        <p14:creationId xmlns:p14="http://schemas.microsoft.com/office/powerpoint/2010/main" val="2627927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gn="ct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Internal and External Validity</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Rectangle 2"/>
          <p:cNvSpPr/>
          <p:nvPr/>
        </p:nvSpPr>
        <p:spPr>
          <a:xfrm>
            <a:off x="1074668" y="4393161"/>
            <a:ext cx="10006883" cy="1384995"/>
          </a:xfrm>
          <a:prstGeom prst="rect">
            <a:avLst/>
          </a:prstGeom>
        </p:spPr>
        <p:txBody>
          <a:bodyPr wrap="square">
            <a:spAutoFit/>
          </a:bodyPr>
          <a:lstStyle/>
          <a:p>
            <a:pPr marL="45720" indent="0" algn="ctr">
              <a:spcBef>
                <a:spcPts val="0"/>
              </a:spcBef>
              <a:buNone/>
            </a:pPr>
            <a:r>
              <a:rPr lang="en-US" sz="2800" b="1" dirty="0" smtClean="0">
                <a:solidFill>
                  <a:srgbClr val="0070C0"/>
                </a:solidFill>
                <a:latin typeface="Eras Light ITC" panose="020B0402030504020804" pitchFamily="34" charset="0"/>
              </a:rPr>
              <a:t>THREAT TO VALIDITY </a:t>
            </a:r>
            <a:r>
              <a:rPr lang="en-US" sz="2800" dirty="0" smtClean="0">
                <a:solidFill>
                  <a:srgbClr val="0070C0"/>
                </a:solidFill>
                <a:latin typeface="Eras Light ITC" panose="020B0402030504020804" pitchFamily="34" charset="0"/>
              </a:rPr>
              <a:t>is </a:t>
            </a:r>
            <a:r>
              <a:rPr lang="en-US" sz="2800" dirty="0">
                <a:solidFill>
                  <a:srgbClr val="0070C0"/>
                </a:solidFill>
                <a:latin typeface="Eras Light ITC" panose="020B0402030504020804" pitchFamily="34" charset="0"/>
              </a:rPr>
              <a:t>component of a research study that introduces questions or </a:t>
            </a:r>
            <a:r>
              <a:rPr lang="en-US" sz="2800" b="1" i="1" dirty="0">
                <a:solidFill>
                  <a:srgbClr val="FF0000"/>
                </a:solidFill>
                <a:latin typeface="Eras Light ITC" panose="020B0402030504020804" pitchFamily="34" charset="0"/>
              </a:rPr>
              <a:t>raises doubts about the quality </a:t>
            </a:r>
            <a:r>
              <a:rPr lang="en-US" sz="2800" dirty="0">
                <a:solidFill>
                  <a:srgbClr val="0070C0"/>
                </a:solidFill>
                <a:latin typeface="Eras Light ITC" panose="020B0402030504020804" pitchFamily="34" charset="0"/>
              </a:rPr>
              <a:t>of the research process or the accuracy of </a:t>
            </a:r>
            <a:r>
              <a:rPr lang="en-US" sz="2800" dirty="0" smtClean="0">
                <a:solidFill>
                  <a:srgbClr val="0070C0"/>
                </a:solidFill>
                <a:latin typeface="Eras Light ITC" panose="020B0402030504020804" pitchFamily="34" charset="0"/>
              </a:rPr>
              <a:t>the research </a:t>
            </a:r>
            <a:r>
              <a:rPr lang="en-US" sz="2800" dirty="0">
                <a:solidFill>
                  <a:srgbClr val="0070C0"/>
                </a:solidFill>
                <a:latin typeface="Eras Light ITC" panose="020B0402030504020804" pitchFamily="34" charset="0"/>
              </a:rPr>
              <a:t>results</a:t>
            </a:r>
          </a:p>
        </p:txBody>
      </p:sp>
      <p:sp>
        <p:nvSpPr>
          <p:cNvPr id="6" name="Rectangle 5"/>
          <p:cNvSpPr/>
          <p:nvPr/>
        </p:nvSpPr>
        <p:spPr>
          <a:xfrm>
            <a:off x="1140351" y="2360474"/>
            <a:ext cx="9875521" cy="1384995"/>
          </a:xfrm>
          <a:prstGeom prst="rect">
            <a:avLst/>
          </a:prstGeom>
        </p:spPr>
        <p:txBody>
          <a:bodyPr wrap="square">
            <a:spAutoFit/>
          </a:bodyPr>
          <a:lstStyle/>
          <a:p>
            <a:pPr marL="45720" indent="0" algn="ctr">
              <a:spcBef>
                <a:spcPts val="0"/>
              </a:spcBef>
              <a:buNone/>
            </a:pPr>
            <a:r>
              <a:rPr lang="en-US" sz="2800" spc="300" dirty="0">
                <a:solidFill>
                  <a:srgbClr val="0070C0"/>
                </a:solidFill>
                <a:latin typeface="Eras Light ITC" panose="020B0402030504020804" pitchFamily="34" charset="0"/>
              </a:rPr>
              <a:t>The </a:t>
            </a:r>
            <a:r>
              <a:rPr lang="en-US" sz="2800" b="1" i="1" spc="300" dirty="0" smtClean="0">
                <a:solidFill>
                  <a:srgbClr val="0070C0"/>
                </a:solidFill>
                <a:latin typeface="Eras Light ITC" panose="020B0402030504020804" pitchFamily="34" charset="0"/>
              </a:rPr>
              <a:t>VALIDITY</a:t>
            </a:r>
            <a:r>
              <a:rPr lang="en-US" sz="2800" spc="300" dirty="0" smtClean="0">
                <a:solidFill>
                  <a:srgbClr val="0070C0"/>
                </a:solidFill>
                <a:latin typeface="Eras Light ITC" panose="020B0402030504020804" pitchFamily="34" charset="0"/>
              </a:rPr>
              <a:t> </a:t>
            </a:r>
            <a:r>
              <a:rPr lang="en-US" sz="2800" spc="300" dirty="0">
                <a:solidFill>
                  <a:srgbClr val="0070C0"/>
                </a:solidFill>
                <a:latin typeface="Eras Light ITC" panose="020B0402030504020804" pitchFamily="34" charset="0"/>
              </a:rPr>
              <a:t>of a research study is the degree to which the study </a:t>
            </a:r>
            <a:r>
              <a:rPr lang="en-US" sz="2800" b="1" i="1" spc="300" dirty="0" smtClean="0">
                <a:solidFill>
                  <a:srgbClr val="00B050"/>
                </a:solidFill>
                <a:latin typeface="Eras Light ITC" panose="020B0402030504020804" pitchFamily="34" charset="0"/>
              </a:rPr>
              <a:t>accurately answers </a:t>
            </a:r>
            <a:r>
              <a:rPr lang="en-US" sz="2800" b="1" i="1" spc="300" dirty="0">
                <a:solidFill>
                  <a:srgbClr val="00B050"/>
                </a:solidFill>
                <a:latin typeface="Eras Light ITC" panose="020B0402030504020804" pitchFamily="34" charset="0"/>
              </a:rPr>
              <a:t>the question it was intended </a:t>
            </a:r>
            <a:r>
              <a:rPr lang="en-US" sz="2800" spc="300" dirty="0">
                <a:solidFill>
                  <a:srgbClr val="0070C0"/>
                </a:solidFill>
                <a:latin typeface="Eras Light ITC" panose="020B0402030504020804" pitchFamily="34" charset="0"/>
              </a:rPr>
              <a:t>to answer</a:t>
            </a:r>
            <a:r>
              <a:rPr lang="en-US" sz="2800" spc="300" dirty="0" smtClean="0">
                <a:solidFill>
                  <a:srgbClr val="0070C0"/>
                </a:solidFill>
                <a:latin typeface="Eras Light ITC" panose="020B0402030504020804" pitchFamily="34" charset="0"/>
              </a:rPr>
              <a:t>.</a:t>
            </a:r>
            <a:endParaRPr lang="en-US" sz="2800" spc="300" dirty="0">
              <a:solidFill>
                <a:srgbClr val="0070C0"/>
              </a:solidFill>
              <a:latin typeface="Eras Light ITC" panose="020B0402030504020804" pitchFamily="34" charset="0"/>
            </a:endParaRPr>
          </a:p>
        </p:txBody>
      </p:sp>
    </p:spTree>
    <p:extLst>
      <p:ext uri="{BB962C8B-B14F-4D97-AF65-F5344CB8AC3E}">
        <p14:creationId xmlns:p14="http://schemas.microsoft.com/office/powerpoint/2010/main" val="748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gn="ct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rPr>
              <a:t>External Validity</a:t>
            </a:r>
            <a:endParaRPr lang="id-ID" b="1" dirty="0">
              <a:ln w="6600">
                <a:solidFill>
                  <a:schemeClr val="accent2"/>
                </a:solidFill>
                <a:prstDash val="solid"/>
              </a:ln>
              <a:solidFill>
                <a:srgbClr val="FFFFFF"/>
              </a:solidFill>
              <a:effectLst>
                <a:outerShdw dist="38100" dir="2700000" algn="tl" rotWithShape="0">
                  <a:schemeClr val="accent2"/>
                </a:outerShdw>
              </a:effectLst>
              <a:latin typeface="Eras Light ITC" panose="020B0402030504020804" pitchFamily="34" charset="0"/>
            </a:endParaRPr>
          </a:p>
        </p:txBody>
      </p:sp>
      <p:cxnSp>
        <p:nvCxnSpPr>
          <p:cNvPr id="9" name="Straight Connector 8"/>
          <p:cNvCxnSpPr/>
          <p:nvPr/>
        </p:nvCxnSpPr>
        <p:spPr>
          <a:xfrm>
            <a:off x="1140351" y="1712782"/>
            <a:ext cx="98755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1140351" y="821994"/>
            <a:ext cx="9875520" cy="0"/>
          </a:xfrm>
          <a:prstGeom prst="line">
            <a:avLst/>
          </a:prstGeom>
        </p:spPr>
        <p:style>
          <a:lnRef idx="2">
            <a:schemeClr val="accent2"/>
          </a:lnRef>
          <a:fillRef idx="0">
            <a:schemeClr val="accent2"/>
          </a:fillRef>
          <a:effectRef idx="1">
            <a:schemeClr val="accent2"/>
          </a:effectRef>
          <a:fontRef idx="minor">
            <a:schemeClr val="tx1"/>
          </a:fontRef>
        </p:style>
      </p:cxnSp>
      <p:sp>
        <p:nvSpPr>
          <p:cNvPr id="3" name="Rectangle 2"/>
          <p:cNvSpPr/>
          <p:nvPr/>
        </p:nvSpPr>
        <p:spPr>
          <a:xfrm>
            <a:off x="1074668" y="2789063"/>
            <a:ext cx="10006883" cy="584775"/>
          </a:xfrm>
          <a:prstGeom prst="rect">
            <a:avLst/>
          </a:prstGeom>
        </p:spPr>
        <p:txBody>
          <a:bodyPr wrap="square">
            <a:spAutoFit/>
          </a:bodyPr>
          <a:lstStyle/>
          <a:p>
            <a:pPr marL="45720" indent="0" algn="ctr">
              <a:spcBef>
                <a:spcPts val="0"/>
              </a:spcBef>
              <a:buNone/>
            </a:pPr>
            <a:r>
              <a:rPr lang="en-US" sz="1600" spc="300" dirty="0">
                <a:solidFill>
                  <a:srgbClr val="0070C0"/>
                </a:solidFill>
                <a:latin typeface="Eras Light ITC" panose="020B0402030504020804" pitchFamily="34" charset="0"/>
              </a:rPr>
              <a:t>A </a:t>
            </a:r>
            <a:r>
              <a:rPr lang="en-US" sz="1600" b="1" i="1" spc="300" dirty="0">
                <a:solidFill>
                  <a:srgbClr val="0070C0"/>
                </a:solidFill>
                <a:latin typeface="Eras Light ITC" panose="020B0402030504020804" pitchFamily="34" charset="0"/>
              </a:rPr>
              <a:t>threat to external </a:t>
            </a:r>
            <a:r>
              <a:rPr lang="en-US" sz="1600" spc="300" dirty="0">
                <a:solidFill>
                  <a:srgbClr val="0070C0"/>
                </a:solidFill>
                <a:latin typeface="Eras Light ITC" panose="020B0402030504020804" pitchFamily="34" charset="0"/>
              </a:rPr>
              <a:t>validity is any characteristic of a study that </a:t>
            </a:r>
            <a:r>
              <a:rPr lang="en-US" sz="1600" b="1" i="1" spc="300" dirty="0">
                <a:solidFill>
                  <a:srgbClr val="FF0000"/>
                </a:solidFill>
                <a:latin typeface="Eras Light ITC" panose="020B0402030504020804" pitchFamily="34" charset="0"/>
              </a:rPr>
              <a:t>limits the ability to generalize </a:t>
            </a:r>
            <a:r>
              <a:rPr lang="en-US" sz="1600" spc="300" dirty="0">
                <a:solidFill>
                  <a:srgbClr val="0070C0"/>
                </a:solidFill>
                <a:latin typeface="Eras Light ITC" panose="020B0402030504020804" pitchFamily="34" charset="0"/>
              </a:rPr>
              <a:t>the results from a research study.</a:t>
            </a:r>
          </a:p>
        </p:txBody>
      </p:sp>
      <p:sp>
        <p:nvSpPr>
          <p:cNvPr id="6" name="Rectangle 5"/>
          <p:cNvSpPr/>
          <p:nvPr/>
        </p:nvSpPr>
        <p:spPr>
          <a:xfrm>
            <a:off x="1140351" y="1869266"/>
            <a:ext cx="9875521" cy="830997"/>
          </a:xfrm>
          <a:prstGeom prst="rect">
            <a:avLst/>
          </a:prstGeom>
        </p:spPr>
        <p:txBody>
          <a:bodyPr wrap="square">
            <a:spAutoFit/>
          </a:bodyPr>
          <a:lstStyle/>
          <a:p>
            <a:pPr marL="45720" indent="0" algn="ctr">
              <a:spcBef>
                <a:spcPts val="0"/>
              </a:spcBef>
              <a:buNone/>
            </a:pPr>
            <a:r>
              <a:rPr lang="en-US" sz="1600" b="1" i="1" spc="300" dirty="0" smtClean="0">
                <a:solidFill>
                  <a:srgbClr val="0070C0"/>
                </a:solidFill>
                <a:latin typeface="Eras Light ITC" panose="020B0402030504020804" pitchFamily="34" charset="0"/>
              </a:rPr>
              <a:t>EXTERNAL VALIDITY </a:t>
            </a:r>
            <a:r>
              <a:rPr lang="en-US" sz="1600" spc="300" dirty="0" smtClean="0">
                <a:solidFill>
                  <a:srgbClr val="0070C0"/>
                </a:solidFill>
                <a:latin typeface="Eras Light ITC" panose="020B0402030504020804" pitchFamily="34" charset="0"/>
              </a:rPr>
              <a:t>refers </a:t>
            </a:r>
            <a:r>
              <a:rPr lang="en-US" sz="1600" spc="300" dirty="0">
                <a:solidFill>
                  <a:srgbClr val="0070C0"/>
                </a:solidFill>
                <a:latin typeface="Eras Light ITC" panose="020B0402030504020804" pitchFamily="34" charset="0"/>
              </a:rPr>
              <a:t>to the extent to which we </a:t>
            </a:r>
            <a:r>
              <a:rPr lang="en-US" sz="1600" b="1" i="1" spc="300" dirty="0">
                <a:solidFill>
                  <a:srgbClr val="00B050"/>
                </a:solidFill>
                <a:latin typeface="Eras Light ITC" panose="020B0402030504020804" pitchFamily="34" charset="0"/>
              </a:rPr>
              <a:t>can generalize the results </a:t>
            </a:r>
            <a:r>
              <a:rPr lang="en-US" sz="1600" spc="300" dirty="0">
                <a:solidFill>
                  <a:srgbClr val="0070C0"/>
                </a:solidFill>
                <a:latin typeface="Eras Light ITC" panose="020B0402030504020804" pitchFamily="34" charset="0"/>
              </a:rPr>
              <a:t>of a research study to people, settings, times, measures, and characteristics other than those used in that study.</a:t>
            </a:r>
          </a:p>
        </p:txBody>
      </p:sp>
      <p:sp>
        <p:nvSpPr>
          <p:cNvPr id="2" name="Rectangle 1"/>
          <p:cNvSpPr/>
          <p:nvPr/>
        </p:nvSpPr>
        <p:spPr>
          <a:xfrm>
            <a:off x="3485894" y="6022374"/>
            <a:ext cx="5184433" cy="584775"/>
          </a:xfrm>
          <a:prstGeom prst="rect">
            <a:avLst/>
          </a:prstGeom>
        </p:spPr>
        <p:txBody>
          <a:bodyPr wrap="none">
            <a:spAutoFit/>
          </a:bodyPr>
          <a:lstStyle/>
          <a:p>
            <a:pPr algn="ctr"/>
            <a:r>
              <a:rPr lang="en-US" sz="1600" b="1" dirty="0">
                <a:solidFill>
                  <a:srgbClr val="0070C0"/>
                </a:solidFill>
                <a:latin typeface="Eras Light ITC" panose="020B0402030504020804" pitchFamily="34" charset="0"/>
              </a:rPr>
              <a:t>Table </a:t>
            </a:r>
            <a:r>
              <a:rPr lang="en-US" sz="1600" b="1" dirty="0" smtClean="0">
                <a:solidFill>
                  <a:srgbClr val="0070C0"/>
                </a:solidFill>
                <a:latin typeface="Eras Light ITC" panose="020B0402030504020804" pitchFamily="34" charset="0"/>
              </a:rPr>
              <a:t>6.5</a:t>
            </a:r>
            <a:r>
              <a:rPr lang="en-US" sz="1600" b="1" dirty="0">
                <a:solidFill>
                  <a:srgbClr val="0070C0"/>
                </a:solidFill>
                <a:latin typeface="Eras Light ITC" panose="020B0402030504020804" pitchFamily="34" charset="0"/>
              </a:rPr>
              <a:t/>
            </a:r>
            <a:br>
              <a:rPr lang="en-US" sz="1600" b="1" dirty="0">
                <a:solidFill>
                  <a:srgbClr val="0070C0"/>
                </a:solidFill>
                <a:latin typeface="Eras Light ITC" panose="020B0402030504020804" pitchFamily="34" charset="0"/>
              </a:rPr>
            </a:br>
            <a:r>
              <a:rPr lang="en-US" sz="1600" dirty="0">
                <a:solidFill>
                  <a:srgbClr val="0070C0"/>
                </a:solidFill>
                <a:latin typeface="Eras Light ITC" panose="020B0402030504020804" pitchFamily="34" charset="0"/>
              </a:rPr>
              <a:t>General Threats to the External Validity of a Research Study</a:t>
            </a:r>
          </a:p>
        </p:txBody>
      </p:sp>
      <p:graphicFrame>
        <p:nvGraphicFramePr>
          <p:cNvPr id="4" name="Table 3"/>
          <p:cNvGraphicFramePr>
            <a:graphicFrameLocks noGrp="1"/>
          </p:cNvGraphicFramePr>
          <p:nvPr>
            <p:extLst>
              <p:ext uri="{D42A27DB-BD31-4B8C-83A1-F6EECF244321}">
                <p14:modId xmlns:p14="http://schemas.microsoft.com/office/powerpoint/2010/main" val="1609414549"/>
              </p:ext>
            </p:extLst>
          </p:nvPr>
        </p:nvGraphicFramePr>
        <p:xfrm>
          <a:off x="2256984" y="3456974"/>
          <a:ext cx="7510890" cy="2565400"/>
        </p:xfrm>
        <a:graphic>
          <a:graphicData uri="http://schemas.openxmlformats.org/drawingml/2006/table">
            <a:tbl>
              <a:tblPr firstRow="1" bandRow="1">
                <a:tableStyleId>{5C22544A-7EE6-4342-B048-85BDC9FD1C3A}</a:tableStyleId>
              </a:tblPr>
              <a:tblGrid>
                <a:gridCol w="1684333"/>
                <a:gridCol w="5826557"/>
              </a:tblGrid>
              <a:tr h="370840">
                <a:tc>
                  <a:txBody>
                    <a:bodyPr/>
                    <a:lstStyle/>
                    <a:p>
                      <a:r>
                        <a:rPr lang="en-US" sz="1050" b="1" i="0" u="none" strike="noStrike" kern="1200" baseline="0" noProof="0" dirty="0" smtClean="0">
                          <a:solidFill>
                            <a:schemeClr val="lt1"/>
                          </a:solidFill>
                          <a:latin typeface="+mn-lt"/>
                          <a:ea typeface="+mn-ea"/>
                          <a:cs typeface="+mn-cs"/>
                        </a:rPr>
                        <a:t>Source of the Threat</a:t>
                      </a:r>
                      <a:endParaRPr lang="en-US" sz="1050" b="1" noProof="0" dirty="0"/>
                    </a:p>
                  </a:txBody>
                  <a:tcPr anchor="ctr"/>
                </a:tc>
                <a:tc>
                  <a:txBody>
                    <a:bodyPr/>
                    <a:lstStyle/>
                    <a:p>
                      <a:r>
                        <a:rPr lang="en-US" sz="1050" b="1" i="0" u="none" strike="noStrike" kern="1200" baseline="0" noProof="0" dirty="0" smtClean="0">
                          <a:solidFill>
                            <a:schemeClr val="lt1"/>
                          </a:solidFill>
                          <a:latin typeface="+mn-lt"/>
                          <a:ea typeface="+mn-ea"/>
                          <a:cs typeface="+mn-cs"/>
                        </a:rPr>
                        <a:t>Description of the Threat</a:t>
                      </a:r>
                      <a:endParaRPr lang="en-US" sz="1050" b="1" noProof="0" dirty="0"/>
                    </a:p>
                  </a:txBody>
                  <a:tcPr anchor="ctr"/>
                </a:tc>
              </a:tr>
              <a:tr h="370840">
                <a:tc>
                  <a:txBody>
                    <a:bodyPr/>
                    <a:lstStyle/>
                    <a:p>
                      <a:r>
                        <a:rPr lang="en-US" sz="1050" b="0" i="0" u="none" strike="noStrike" kern="1200" baseline="0" noProof="0" dirty="0" smtClean="0">
                          <a:solidFill>
                            <a:schemeClr val="dk1"/>
                          </a:solidFill>
                          <a:latin typeface="+mn-lt"/>
                          <a:ea typeface="+mn-ea"/>
                          <a:cs typeface="+mn-cs"/>
                        </a:rPr>
                        <a:t>Participants</a:t>
                      </a:r>
                      <a:endParaRPr lang="en-US" sz="1050" noProof="0" dirty="0"/>
                    </a:p>
                  </a:txBody>
                  <a:tcPr/>
                </a:tc>
                <a:tc>
                  <a:txBody>
                    <a:bodyPr/>
                    <a:lstStyle/>
                    <a:p>
                      <a:r>
                        <a:rPr lang="en-US" sz="1050" b="0" i="1" u="none" strike="noStrike" kern="1200" baseline="0" dirty="0" smtClean="0">
                          <a:solidFill>
                            <a:schemeClr val="dk1"/>
                          </a:solidFill>
                          <a:latin typeface="+mn-lt"/>
                          <a:ea typeface="+mn-ea"/>
                          <a:cs typeface="+mn-cs"/>
                        </a:rPr>
                        <a:t>Characteristics</a:t>
                      </a:r>
                      <a:r>
                        <a:rPr lang="en-US" sz="1050" b="0" i="0" u="none" strike="noStrike" kern="1200" baseline="0" dirty="0" smtClean="0">
                          <a:solidFill>
                            <a:schemeClr val="dk1"/>
                          </a:solidFill>
                          <a:latin typeface="+mn-lt"/>
                          <a:ea typeface="+mn-ea"/>
                          <a:cs typeface="+mn-cs"/>
                        </a:rPr>
                        <a:t> that are unique to the </a:t>
                      </a:r>
                      <a:r>
                        <a:rPr lang="en-US" sz="1050" b="1" i="1" u="none" strike="noStrike" kern="1200" baseline="0" dirty="0" smtClean="0">
                          <a:solidFill>
                            <a:schemeClr val="dk1"/>
                          </a:solidFill>
                          <a:latin typeface="+mn-lt"/>
                          <a:ea typeface="+mn-ea"/>
                          <a:cs typeface="+mn-cs"/>
                        </a:rPr>
                        <a:t>specific group of participants </a:t>
                      </a:r>
                      <a:r>
                        <a:rPr lang="en-US" sz="1050" b="0" i="0" u="none" strike="noStrike" kern="1200" baseline="0" dirty="0" smtClean="0">
                          <a:solidFill>
                            <a:schemeClr val="dk1"/>
                          </a:solidFill>
                          <a:latin typeface="+mn-lt"/>
                          <a:ea typeface="+mn-ea"/>
                          <a:cs typeface="+mn-cs"/>
                        </a:rPr>
                        <a:t>in a study may limit ability to generalize the results of the study to individuals with different characteristics. For example, results obtained from college students may not </a:t>
                      </a:r>
                      <a:r>
                        <a:rPr lang="en-US" sz="1050" b="0" i="0" u="none" strike="noStrike" kern="1200" baseline="0" noProof="0" dirty="0" smtClean="0">
                          <a:solidFill>
                            <a:schemeClr val="dk1"/>
                          </a:solidFill>
                          <a:latin typeface="+mn-lt"/>
                          <a:ea typeface="+mn-ea"/>
                          <a:cs typeface="+mn-cs"/>
                        </a:rPr>
                        <a:t>generalize to noncollege adults</a:t>
                      </a:r>
                      <a:r>
                        <a:rPr lang="id-ID" sz="1050" b="0" i="0" u="none" strike="noStrike" kern="1200" baseline="0" dirty="0" smtClean="0">
                          <a:solidFill>
                            <a:schemeClr val="dk1"/>
                          </a:solidFill>
                          <a:latin typeface="+mn-lt"/>
                          <a:ea typeface="+mn-ea"/>
                          <a:cs typeface="+mn-cs"/>
                        </a:rPr>
                        <a:t>.</a:t>
                      </a:r>
                      <a:endParaRPr lang="id-ID" sz="1050" dirty="0"/>
                    </a:p>
                  </a:txBody>
                  <a:tcPr/>
                </a:tc>
              </a:tr>
              <a:tr h="370840">
                <a:tc>
                  <a:txBody>
                    <a:bodyPr/>
                    <a:lstStyle/>
                    <a:p>
                      <a:r>
                        <a:rPr lang="en-US" sz="1050" dirty="0" smtClean="0"/>
                        <a:t>Features of The</a:t>
                      </a:r>
                      <a:r>
                        <a:rPr lang="en-US" sz="1050" baseline="0" dirty="0" smtClean="0"/>
                        <a:t> Study</a:t>
                      </a:r>
                      <a:endParaRPr lang="id-ID" sz="1050" dirty="0"/>
                    </a:p>
                  </a:txBody>
                  <a:tcPr/>
                </a:tc>
                <a:tc>
                  <a:txBody>
                    <a:bodyPr/>
                    <a:lstStyle/>
                    <a:p>
                      <a:r>
                        <a:rPr lang="en-US" sz="1050" b="0" i="1" u="none" strike="noStrike" kern="1200" baseline="0" dirty="0" smtClean="0">
                          <a:solidFill>
                            <a:schemeClr val="dk1"/>
                          </a:solidFill>
                          <a:latin typeface="+mn-lt"/>
                          <a:ea typeface="+mn-ea"/>
                          <a:cs typeface="+mn-cs"/>
                        </a:rPr>
                        <a:t>Characteristics </a:t>
                      </a:r>
                      <a:r>
                        <a:rPr lang="en-US" sz="1050" b="0" i="0" u="none" strike="noStrike" kern="1200" baseline="0" dirty="0" smtClean="0">
                          <a:solidFill>
                            <a:schemeClr val="dk1"/>
                          </a:solidFill>
                          <a:latin typeface="+mn-lt"/>
                          <a:ea typeface="+mn-ea"/>
                          <a:cs typeface="+mn-cs"/>
                        </a:rPr>
                        <a:t>that are unique to the </a:t>
                      </a:r>
                      <a:r>
                        <a:rPr lang="en-US" sz="1050" b="1" i="1" u="none" strike="noStrike" kern="1200" baseline="0" dirty="0" smtClean="0">
                          <a:solidFill>
                            <a:schemeClr val="dk1"/>
                          </a:solidFill>
                          <a:latin typeface="+mn-lt"/>
                          <a:ea typeface="+mn-ea"/>
                          <a:cs typeface="+mn-cs"/>
                        </a:rPr>
                        <a:t>specific procedures</a:t>
                      </a:r>
                      <a:r>
                        <a:rPr lang="en-US" sz="1050" b="0" i="0" u="none" strike="noStrike" kern="1200" baseline="0" dirty="0" smtClean="0">
                          <a:solidFill>
                            <a:schemeClr val="dk1"/>
                          </a:solidFill>
                          <a:latin typeface="+mn-lt"/>
                          <a:ea typeface="+mn-ea"/>
                          <a:cs typeface="+mn-cs"/>
                        </a:rPr>
                        <a:t> used in a study may limit ability to generalize the results to situations in which other procedures are used. For example, the results obtained from participants who are aware that they are being observed and measured may not generalize to  situations in which the participants are not aware that measurement is occurring. Also, results obtained</a:t>
                      </a:r>
                    </a:p>
                    <a:p>
                      <a:r>
                        <a:rPr lang="en-US" sz="1050" b="0" i="0" u="none" strike="noStrike" kern="1200" baseline="0" dirty="0" smtClean="0">
                          <a:solidFill>
                            <a:schemeClr val="dk1"/>
                          </a:solidFill>
                          <a:latin typeface="+mn-lt"/>
                          <a:ea typeface="+mn-ea"/>
                          <a:cs typeface="+mn-cs"/>
                        </a:rPr>
                        <a:t>with one experimenter might not generalize to a different experimenter.</a:t>
                      </a:r>
                      <a:endParaRPr lang="id-ID" sz="1050" dirty="0"/>
                    </a:p>
                  </a:txBody>
                  <a:tcPr/>
                </a:tc>
              </a:tr>
              <a:tr h="390314">
                <a:tc>
                  <a:txBody>
                    <a:bodyPr/>
                    <a:lstStyle/>
                    <a:p>
                      <a:r>
                        <a:rPr lang="en-US" sz="1050" dirty="0" smtClean="0"/>
                        <a:t>Measurements</a:t>
                      </a:r>
                      <a:endParaRPr lang="id-ID" sz="1050" dirty="0"/>
                    </a:p>
                  </a:txBody>
                  <a:tcPr/>
                </a:tc>
                <a:tc>
                  <a:txBody>
                    <a:bodyPr/>
                    <a:lstStyle/>
                    <a:p>
                      <a:r>
                        <a:rPr lang="en-US" sz="1050" b="0" i="1" u="none" strike="noStrike" kern="1200" baseline="0" dirty="0" smtClean="0">
                          <a:solidFill>
                            <a:schemeClr val="dk1"/>
                          </a:solidFill>
                          <a:latin typeface="+mn-lt"/>
                          <a:ea typeface="+mn-ea"/>
                          <a:cs typeface="+mn-cs"/>
                        </a:rPr>
                        <a:t>Characteristics</a:t>
                      </a:r>
                      <a:r>
                        <a:rPr lang="en-US" sz="1050" b="0" i="0" u="none" strike="noStrike" kern="1200" baseline="0" dirty="0" smtClean="0">
                          <a:solidFill>
                            <a:schemeClr val="dk1"/>
                          </a:solidFill>
                          <a:latin typeface="+mn-lt"/>
                          <a:ea typeface="+mn-ea"/>
                          <a:cs typeface="+mn-cs"/>
                        </a:rPr>
                        <a:t> that are unique to the s</a:t>
                      </a:r>
                      <a:r>
                        <a:rPr lang="en-US" sz="1050" b="1" i="1" u="none" strike="noStrike" kern="1200" baseline="0" dirty="0" smtClean="0">
                          <a:solidFill>
                            <a:schemeClr val="dk1"/>
                          </a:solidFill>
                          <a:latin typeface="+mn-lt"/>
                          <a:ea typeface="+mn-ea"/>
                          <a:cs typeface="+mn-cs"/>
                        </a:rPr>
                        <a:t>pecific measurement </a:t>
                      </a:r>
                      <a:r>
                        <a:rPr lang="en-US" sz="1050" b="0" i="0" u="none" strike="noStrike" kern="1200" baseline="0" dirty="0" smtClean="0">
                          <a:solidFill>
                            <a:schemeClr val="dk1"/>
                          </a:solidFill>
                          <a:latin typeface="+mn-lt"/>
                          <a:ea typeface="+mn-ea"/>
                          <a:cs typeface="+mn-cs"/>
                        </a:rPr>
                        <a:t>procedure may limit ability to generalize the results to situations in which a different measurement procedure is used. For example, the results obtained from measurements taken immediately after treatment may not generalize to a situation in which measurements are taken 3 months after treatment.</a:t>
                      </a:r>
                      <a:endParaRPr lang="id-ID" sz="1050" dirty="0"/>
                    </a:p>
                  </a:txBody>
                  <a:tcPr/>
                </a:tc>
              </a:tr>
            </a:tbl>
          </a:graphicData>
        </a:graphic>
      </p:graphicFrame>
    </p:spTree>
    <p:extLst>
      <p:ext uri="{BB962C8B-B14F-4D97-AF65-F5344CB8AC3E}">
        <p14:creationId xmlns:p14="http://schemas.microsoft.com/office/powerpoint/2010/main" val="308426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2908</TotalTime>
  <Words>1443</Words>
  <Application>Microsoft Office PowerPoint</Application>
  <PresentationFormat>Widescreen</PresentationFormat>
  <Paragraphs>235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Eras Light ITC</vt:lpstr>
      <vt:lpstr>Corbel</vt:lpstr>
      <vt:lpstr>Basis</vt:lpstr>
      <vt:lpstr>RESEARCH METHODS FOR THE BEHAVIORAL SCIENCES </vt:lpstr>
      <vt:lpstr>CHAPTER 6</vt:lpstr>
      <vt:lpstr>Quantitative and Qualitative Research</vt:lpstr>
      <vt:lpstr>PowerPoint Presentation</vt:lpstr>
      <vt:lpstr>PowerPoint Presentation</vt:lpstr>
      <vt:lpstr>PowerPoint Presentation</vt:lpstr>
      <vt:lpstr>PowerPoint Presentation</vt:lpstr>
      <vt:lpstr>Internal and External Validity</vt:lpstr>
      <vt:lpstr>External Validity</vt:lpstr>
      <vt:lpstr>External Validity (2)</vt:lpstr>
      <vt:lpstr>Internal Validity</vt:lpstr>
      <vt:lpstr>Internal Validity (2)</vt:lpstr>
      <vt:lpstr>Artifact :  Threat to both internal and external validity</vt:lpstr>
      <vt:lpstr>The Process of Developing Research Strategies</vt:lpstr>
      <vt:lpstr>Determining a Research Design</vt:lpstr>
      <vt:lpstr>Determining a Research Procedure</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Marshell Adi Putra</dc:creator>
  <cp:lastModifiedBy>SONY</cp:lastModifiedBy>
  <cp:revision>242</cp:revision>
  <dcterms:created xsi:type="dcterms:W3CDTF">2013-07-24T14:55:18Z</dcterms:created>
  <dcterms:modified xsi:type="dcterms:W3CDTF">2014-07-16T08:39:19Z</dcterms:modified>
</cp:coreProperties>
</file>