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autoCompressPictures="0">
  <p:sldMasterIdLst>
    <p:sldMasterId id="2147483696" r:id="rId1"/>
  </p:sldMasterIdLst>
  <p:notesMasterIdLst>
    <p:notesMasterId r:id="rId18"/>
  </p:notesMasterIdLst>
  <p:sldIdLst>
    <p:sldId id="256" r:id="rId2"/>
    <p:sldId id="264" r:id="rId3"/>
    <p:sldId id="277" r:id="rId4"/>
    <p:sldId id="329" r:id="rId5"/>
    <p:sldId id="330" r:id="rId6"/>
    <p:sldId id="333" r:id="rId7"/>
    <p:sldId id="331" r:id="rId8"/>
    <p:sldId id="306" r:id="rId9"/>
    <p:sldId id="334" r:id="rId10"/>
    <p:sldId id="335" r:id="rId11"/>
    <p:sldId id="324" r:id="rId12"/>
    <p:sldId id="336" r:id="rId13"/>
    <p:sldId id="332" r:id="rId14"/>
    <p:sldId id="337" r:id="rId15"/>
    <p:sldId id="338" r:id="rId16"/>
    <p:sldId id="339" r:id="rId17"/>
  </p:sldIdLst>
  <p:sldSz cx="12192000" cy="6858000"/>
  <p:notesSz cx="6858000" cy="9144000"/>
  <p:embeddedFontLst>
    <p:embeddedFont>
      <p:font typeface="Calibri" panose="020F0502020204030204" pitchFamily="34" charset="0"/>
      <p:regular r:id="rId19"/>
      <p:bold r:id="rId20"/>
      <p:italic r:id="rId21"/>
      <p:boldItalic r:id="rId22"/>
    </p:embeddedFont>
    <p:embeddedFont>
      <p:font typeface="Eras Light ITC" panose="020B0402030504020804" pitchFamily="34" charset="0"/>
      <p:regular r:id="rId23"/>
    </p:embeddedFont>
    <p:embeddedFont>
      <p:font typeface="Corbel" panose="020B0503020204020204" pitchFamily="34" charset="0"/>
      <p:regular r:id="rId24"/>
      <p:bold r:id="rId25"/>
      <p:italic r:id="rId26"/>
      <p:boldItalic r:id="rId27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7F1FA"/>
    <a:srgbClr val="CCE3F5"/>
    <a:srgbClr val="E8EDF5"/>
    <a:srgbClr val="B7BDC3"/>
    <a:srgbClr val="1CADE4"/>
    <a:srgbClr val="A5B4C0"/>
    <a:srgbClr val="0070C0"/>
    <a:srgbClr val="FF5D5D"/>
    <a:srgbClr val="FCEBB6"/>
    <a:srgbClr val="F5B4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85BE263C-DBD7-4A20-BB59-AAB30ACAA65A}" styleName="Medium Style 3 - 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37CE84F3-28C3-443E-9E96-99CF82512B78}" styleName="Dark Style 1 - Accent 2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wholeTbl>
    <a:band1H>
      <a:tcStyle>
        <a:tcBdr/>
        <a:fill>
          <a:solidFill>
            <a:schemeClr val="accent2">
              <a:shade val="60000"/>
            </a:schemeClr>
          </a:solidFill>
        </a:fill>
      </a:tcStyle>
    </a:band1H>
    <a:band1V>
      <a:tcStyle>
        <a:tcBdr/>
        <a:fill>
          <a:solidFill>
            <a:schemeClr val="accent2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2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2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2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125E5076-3810-47DD-B79F-674D7AD40C01}" styleName="Dark Style 1 - Accent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D03447BB-5D67-496B-8E87-E561075AD55C}" styleName="Dark Style 1 - Accent 3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wholeTbl>
    <a:band1H>
      <a:tcStyle>
        <a:tcBdr/>
        <a:fill>
          <a:solidFill>
            <a:schemeClr val="accent3">
              <a:shade val="60000"/>
            </a:schemeClr>
          </a:solidFill>
        </a:fill>
      </a:tcStyle>
    </a:band1H>
    <a:band1V>
      <a:tcStyle>
        <a:tcBdr/>
        <a:fill>
          <a:solidFill>
            <a:schemeClr val="accent3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3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3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3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0660B408-B3CF-4A94-85FC-2B1E0A45F4A2}" styleName="Dark Style 2 - Accent 1/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860" autoAdjust="0"/>
    <p:restoredTop sz="93357" autoAdjust="0"/>
  </p:normalViewPr>
  <p:slideViewPr>
    <p:cSldViewPr snapToGrid="0">
      <p:cViewPr varScale="1">
        <p:scale>
          <a:sx n="69" d="100"/>
          <a:sy n="69" d="100"/>
        </p:scale>
        <p:origin x="1014" y="78"/>
      </p:cViewPr>
      <p:guideLst/>
    </p:cSldViewPr>
  </p:slideViewPr>
  <p:outlineViewPr>
    <p:cViewPr>
      <p:scale>
        <a:sx n="33" d="100"/>
        <a:sy n="33" d="100"/>
      </p:scale>
      <p:origin x="0" y="-831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2376"/>
    </p:cViewPr>
  </p:sorterViewPr>
  <p:notesViewPr>
    <p:cSldViewPr snapToGrid="0">
      <p:cViewPr varScale="1">
        <p:scale>
          <a:sx n="57" d="100"/>
          <a:sy n="57" d="100"/>
        </p:scale>
        <p:origin x="2832" y="7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26" Type="http://schemas.openxmlformats.org/officeDocument/2006/relationships/font" Target="fonts/font8.fntdata"/><Relationship Id="rId3" Type="http://schemas.openxmlformats.org/officeDocument/2006/relationships/slide" Target="slides/slide2.xml"/><Relationship Id="rId21" Type="http://schemas.openxmlformats.org/officeDocument/2006/relationships/font" Target="fonts/font3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7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2.fntdata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6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5.fntdata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font" Target="fonts/font1.fntdata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4.fntdata"/><Relationship Id="rId27" Type="http://schemas.openxmlformats.org/officeDocument/2006/relationships/font" Target="fonts/font9.fntdata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d-ID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67E25D0-C634-445E-ADB9-7E56C1A75CA8}" type="datetimeFigureOut">
              <a:rPr lang="id-ID" smtClean="0"/>
              <a:t>16/07/2014</a:t>
            </a:fld>
            <a:endParaRPr lang="id-ID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d-ID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438ACAE-A6C1-4783-B978-4E913A83CCD1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1548544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d-ID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38ACAE-A6C1-4783-B978-4E913A83CCD1}" type="slidenum">
              <a:rPr lang="id-ID" smtClean="0"/>
              <a:t>4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95761441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d-ID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38ACAE-A6C1-4783-B978-4E913A83CCD1}" type="slidenum">
              <a:rPr lang="id-ID" smtClean="0"/>
              <a:t>9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28875570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d-ID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38ACAE-A6C1-4783-B978-4E913A83CCD1}" type="slidenum">
              <a:rPr lang="id-ID" smtClean="0"/>
              <a:t>10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1556718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accent1"/>
          </a:solidFill>
          <a:ln w="127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09980" y="882376"/>
            <a:ext cx="9966960" cy="2926080"/>
          </a:xfrm>
        </p:spPr>
        <p:txBody>
          <a:bodyPr anchor="b">
            <a:normAutofit/>
          </a:bodyPr>
          <a:lstStyle>
            <a:lvl1pPr algn="ctr">
              <a:lnSpc>
                <a:spcPct val="85000"/>
              </a:lnSpc>
              <a:defRPr sz="7200" b="1" cap="all" baseline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09530" y="3869634"/>
            <a:ext cx="8767860" cy="1388165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rgbClr val="FFFFFF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96DFF08F-DC6B-4601-B491-B0F83F6DD2DA}" type="datetimeFigureOut">
              <a:rPr lang="en-US" smtClean="0"/>
              <a:t>7/16/2014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1978660" y="3733800"/>
            <a:ext cx="8229601" cy="0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912490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t>7/16/2014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92798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762000"/>
            <a:ext cx="2324100" cy="5410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762000"/>
            <a:ext cx="7429500" cy="5410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t>7/16/2014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4597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t>7/16/2014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706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6424" y="1173575"/>
            <a:ext cx="9966960" cy="2926080"/>
          </a:xfrm>
        </p:spPr>
        <p:txBody>
          <a:bodyPr anchor="b">
            <a:noAutofit/>
          </a:bodyPr>
          <a:lstStyle>
            <a:lvl1pPr algn="ctr">
              <a:lnSpc>
                <a:spcPct val="85000"/>
              </a:lnSpc>
              <a:defRPr sz="7200" b="0" cap="all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09928" y="4154520"/>
            <a:ext cx="8769096" cy="1363806"/>
          </a:xfrm>
        </p:spPr>
        <p:txBody>
          <a:bodyPr anchor="t">
            <a:normAutofit/>
          </a:bodyPr>
          <a:lstStyle>
            <a:lvl1pPr marL="0" indent="0" algn="ctr">
              <a:buNone/>
              <a:defRPr sz="2200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t>7/16/2014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>
            <a:off x="1981200" y="4020408"/>
            <a:ext cx="8229601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529727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3000" y="2057399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67612" y="2057400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t>7/16/2014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29100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01511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3000" y="2721483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69173" y="1999032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69173" y="2719322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t>7/16/2014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5843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t>7/16/2014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43135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t>7/16/2014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05627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52159" y="1097280"/>
            <a:ext cx="5212080" cy="46634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301752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t>7/16/2014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95710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413248" y="1069847"/>
            <a:ext cx="6099048" cy="4800600"/>
          </a:xfrm>
        </p:spPr>
        <p:txBody>
          <a:bodyPr lIns="274320" tIns="182880" anchor="t">
            <a:normAutofit/>
          </a:bodyPr>
          <a:lstStyle>
            <a:lvl1pPr marL="0" indent="0">
              <a:buNone/>
              <a:defRPr sz="2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288036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t>7/16/2014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79537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3000" y="609600"/>
            <a:ext cx="9875520" cy="13563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57400"/>
            <a:ext cx="9872871" cy="4038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142996" y="6223828"/>
            <a:ext cx="23290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accent1"/>
                </a:solidFill>
              </a:defRPr>
            </a:lvl1pPr>
          </a:lstStyle>
          <a:p>
            <a:fld id="{96DFF08F-DC6B-4601-B491-B0F83F6DD2DA}" type="datetimeFigureOut">
              <a:rPr lang="en-US" smtClean="0"/>
              <a:pPr/>
              <a:t>7/16/2014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949148" y="6223828"/>
            <a:ext cx="47177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329530" y="6223828"/>
            <a:ext cx="17062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80810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182880" algn="l" defTabSz="914400" rtl="0" eaLnBrk="1" latinLnBrk="0" hangingPunct="1">
        <a:lnSpc>
          <a:spcPct val="90000"/>
        </a:lnSpc>
        <a:spcBef>
          <a:spcPts val="1400"/>
        </a:spcBef>
        <a:buClr>
          <a:schemeClr val="accent1"/>
        </a:buClr>
        <a:buSzPct val="80000"/>
        <a:buFont typeface="Corbel" pitchFamily="34" charset="0"/>
        <a:buChar char="•"/>
        <a:defRPr sz="2200" kern="1200">
          <a:solidFill>
            <a:schemeClr val="accent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2000" kern="1200">
          <a:solidFill>
            <a:schemeClr val="accent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8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70C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44550" y="785253"/>
            <a:ext cx="10497820" cy="3046456"/>
          </a:xfrm>
        </p:spPr>
        <p:txBody>
          <a:bodyPr anchor="ctr">
            <a:noAutofit/>
          </a:bodyPr>
          <a:lstStyle/>
          <a:p>
            <a:r>
              <a:rPr lang="en-US" sz="6300" cap="none" dirty="0">
                <a:ln w="6600">
                  <a:solidFill>
                    <a:schemeClr val="accent2"/>
                  </a:solidFill>
                  <a:prstDash val="solid"/>
                </a:ln>
                <a:effectLst>
                  <a:outerShdw dist="38100" dir="2700000" algn="tl" rotWithShape="0">
                    <a:schemeClr val="accent2"/>
                  </a:outerShdw>
                </a:effectLst>
                <a:latin typeface="Eras Light ITC" panose="020B0402030504020804" pitchFamily="34" charset="0"/>
              </a:rPr>
              <a:t>RESEARCH METHODS FOR THE BEHAVIORAL SCIENCES </a:t>
            </a:r>
            <a:endParaRPr lang="id-ID" sz="6300" cap="none" dirty="0">
              <a:ln w="6600">
                <a:solidFill>
                  <a:schemeClr val="accent2"/>
                </a:solidFill>
                <a:prstDash val="solid"/>
              </a:ln>
              <a:effectLst>
                <a:outerShdw dist="38100" dir="2700000" algn="tl" rotWithShape="0">
                  <a:schemeClr val="accent2"/>
                </a:outerShdw>
              </a:effectLst>
              <a:latin typeface="Eras Light ITC" panose="020B0402030504020804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09530" y="3986256"/>
            <a:ext cx="8767860" cy="1628933"/>
          </a:xfrm>
        </p:spPr>
        <p:txBody>
          <a:bodyPr>
            <a:noAutofit/>
          </a:bodyPr>
          <a:lstStyle/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en-US" sz="2800" dirty="0">
                <a:latin typeface="Eras Light ITC" panose="020B0402030504020804" pitchFamily="34" charset="0"/>
              </a:rPr>
              <a:t>Frederick J. Gravetter </a:t>
            </a:r>
            <a:endParaRPr lang="en-US" sz="2800" dirty="0" smtClean="0">
              <a:latin typeface="Eras Light ITC" panose="020B0402030504020804" pitchFamily="34" charset="0"/>
            </a:endParaRPr>
          </a:p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en-US" sz="2800" dirty="0" smtClean="0">
                <a:latin typeface="Eras Light ITC" panose="020B0402030504020804" pitchFamily="34" charset="0"/>
              </a:rPr>
              <a:t>and </a:t>
            </a:r>
          </a:p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en-US" sz="2800" dirty="0" smtClean="0">
                <a:latin typeface="Eras Light ITC" panose="020B0402030504020804" pitchFamily="34" charset="0"/>
              </a:rPr>
              <a:t>Lori-Ann b</a:t>
            </a:r>
            <a:r>
              <a:rPr lang="en-US" sz="2800" dirty="0">
                <a:latin typeface="Eras Light ITC" panose="020B0402030504020804" pitchFamily="34" charset="0"/>
              </a:rPr>
              <a:t>. forzano</a:t>
            </a:r>
            <a:endParaRPr lang="en-US" sz="2800" dirty="0" smtClean="0">
              <a:latin typeface="Eras Light ITC" panose="020B04020305040208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926364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70C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8"/>
          <p:cNvCxnSpPr/>
          <p:nvPr/>
        </p:nvCxnSpPr>
        <p:spPr>
          <a:xfrm>
            <a:off x="1140351" y="1712782"/>
            <a:ext cx="9875520" cy="0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1140351" y="821994"/>
            <a:ext cx="9875520" cy="0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3" name="Rectangle 2"/>
          <p:cNvSpPr/>
          <p:nvPr/>
        </p:nvSpPr>
        <p:spPr>
          <a:xfrm>
            <a:off x="1140343" y="1746424"/>
            <a:ext cx="9875520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200" spc="300" dirty="0">
                <a:solidFill>
                  <a:srgbClr val="0070C0"/>
                </a:solidFill>
                <a:latin typeface="Eras Light ITC" panose="020B0402030504020804" pitchFamily="34" charset="0"/>
              </a:rPr>
              <a:t>A research study that uses a survey to obtain a description of a </a:t>
            </a:r>
            <a:r>
              <a:rPr lang="en-US" sz="2200" spc="300" dirty="0" smtClean="0">
                <a:solidFill>
                  <a:srgbClr val="0070C0"/>
                </a:solidFill>
                <a:latin typeface="Eras Light ITC" panose="020B0402030504020804" pitchFamily="34" charset="0"/>
              </a:rPr>
              <a:t>particular group </a:t>
            </a:r>
            <a:r>
              <a:rPr lang="en-US" sz="2200" spc="300" dirty="0">
                <a:solidFill>
                  <a:srgbClr val="0070C0"/>
                </a:solidFill>
                <a:latin typeface="Eras Light ITC" panose="020B0402030504020804" pitchFamily="34" charset="0"/>
              </a:rPr>
              <a:t>of individuals is called a </a:t>
            </a:r>
            <a:r>
              <a:rPr lang="en-US" sz="2200" b="1" spc="300" dirty="0">
                <a:solidFill>
                  <a:srgbClr val="0070C0"/>
                </a:solidFill>
                <a:latin typeface="Eras Light ITC" panose="020B0402030504020804" pitchFamily="34" charset="0"/>
              </a:rPr>
              <a:t>survey research design</a:t>
            </a:r>
            <a:r>
              <a:rPr lang="en-US" sz="2200" b="1" spc="300" dirty="0" smtClean="0">
                <a:solidFill>
                  <a:srgbClr val="0070C0"/>
                </a:solidFill>
                <a:latin typeface="Eras Light ITC" panose="020B0402030504020804" pitchFamily="34" charset="0"/>
              </a:rPr>
              <a:t>.</a:t>
            </a:r>
            <a:endParaRPr lang="en-US" sz="2200" spc="300" dirty="0">
              <a:solidFill>
                <a:srgbClr val="0070C0"/>
              </a:solidFill>
              <a:latin typeface="Eras Light ITC" panose="020B0402030504020804" pitchFamily="34" charset="0"/>
            </a:endParaRPr>
          </a:p>
          <a:p>
            <a:pPr algn="ctr"/>
            <a:r>
              <a:rPr lang="en-US" sz="2200" spc="300" dirty="0">
                <a:solidFill>
                  <a:srgbClr val="0070C0"/>
                </a:solidFill>
                <a:latin typeface="Eras Light ITC" panose="020B0402030504020804" pitchFamily="34" charset="0"/>
              </a:rPr>
              <a:t>The goal of the survey research design is to </a:t>
            </a:r>
            <a:r>
              <a:rPr lang="en-US" sz="2200" b="1" i="1" spc="300" dirty="0">
                <a:solidFill>
                  <a:srgbClr val="00B050"/>
                </a:solidFill>
                <a:latin typeface="Eras Light ITC" panose="020B0402030504020804" pitchFamily="34" charset="0"/>
              </a:rPr>
              <a:t>obtain </a:t>
            </a:r>
            <a:r>
              <a:rPr lang="en-US" sz="2200" b="1" i="1" spc="300" dirty="0" smtClean="0">
                <a:solidFill>
                  <a:srgbClr val="00B050"/>
                </a:solidFill>
                <a:latin typeface="Eras Light ITC" panose="020B0402030504020804" pitchFamily="34" charset="0"/>
              </a:rPr>
              <a:t>an accurate </a:t>
            </a:r>
            <a:r>
              <a:rPr lang="en-US" sz="2200" b="1" i="1" spc="300" dirty="0">
                <a:solidFill>
                  <a:srgbClr val="00B050"/>
                </a:solidFill>
                <a:latin typeface="Eras Light ITC" panose="020B0402030504020804" pitchFamily="34" charset="0"/>
              </a:rPr>
              <a:t>picture </a:t>
            </a:r>
            <a:r>
              <a:rPr lang="en-US" sz="2200" b="1" i="1" spc="300" dirty="0" smtClean="0">
                <a:solidFill>
                  <a:srgbClr val="00B050"/>
                </a:solidFill>
                <a:latin typeface="Eras Light ITC" panose="020B0402030504020804" pitchFamily="34" charset="0"/>
              </a:rPr>
              <a:t>of the </a:t>
            </a:r>
            <a:r>
              <a:rPr lang="en-US" sz="2200" b="1" i="1" spc="300" dirty="0">
                <a:solidFill>
                  <a:srgbClr val="00B050"/>
                </a:solidFill>
                <a:latin typeface="Eras Light ITC" panose="020B0402030504020804" pitchFamily="34" charset="0"/>
              </a:rPr>
              <a:t>individuals being studied</a:t>
            </a:r>
            <a:r>
              <a:rPr lang="en-US" sz="2200" spc="300" dirty="0">
                <a:solidFill>
                  <a:srgbClr val="0070C0"/>
                </a:solidFill>
                <a:latin typeface="Eras Light ITC" panose="020B0402030504020804" pitchFamily="34" charset="0"/>
              </a:rPr>
              <a:t>.</a:t>
            </a:r>
          </a:p>
          <a:p>
            <a:endParaRPr lang="en-US" sz="2200" dirty="0">
              <a:solidFill>
                <a:srgbClr val="0070C0"/>
              </a:solidFill>
              <a:latin typeface="Eras Light ITC" panose="020B0402030504020804" pitchFamily="34" charset="0"/>
            </a:endParaRPr>
          </a:p>
          <a:p>
            <a:pPr algn="ctr"/>
            <a:r>
              <a:rPr lang="en-US" sz="2200" dirty="0">
                <a:solidFill>
                  <a:srgbClr val="0070C0"/>
                </a:solidFill>
                <a:latin typeface="Eras Light ITC" panose="020B0402030504020804" pitchFamily="34" charset="0"/>
              </a:rPr>
              <a:t>Conducting survey research presents researchers with </a:t>
            </a:r>
            <a:r>
              <a:rPr lang="en-US" sz="2200" b="1" i="1" dirty="0">
                <a:solidFill>
                  <a:srgbClr val="0070C0"/>
                </a:solidFill>
                <a:latin typeface="Eras Light ITC" panose="020B0402030504020804" pitchFamily="34" charset="0"/>
              </a:rPr>
              <a:t>four issues </a:t>
            </a:r>
            <a:r>
              <a:rPr lang="en-US" sz="2200" b="1" i="1" dirty="0" smtClean="0">
                <a:solidFill>
                  <a:srgbClr val="0070C0"/>
                </a:solidFill>
                <a:latin typeface="Eras Light ITC" panose="020B0402030504020804" pitchFamily="34" charset="0"/>
              </a:rPr>
              <a:t>that must </a:t>
            </a:r>
            <a:r>
              <a:rPr lang="en-US" sz="2200" b="1" i="1" dirty="0">
                <a:solidFill>
                  <a:srgbClr val="0070C0"/>
                </a:solidFill>
                <a:latin typeface="Eras Light ITC" panose="020B0402030504020804" pitchFamily="34" charset="0"/>
              </a:rPr>
              <a:t>be addressed</a:t>
            </a:r>
            <a:r>
              <a:rPr lang="en-US" sz="2200" dirty="0">
                <a:solidFill>
                  <a:srgbClr val="0070C0"/>
                </a:solidFill>
                <a:latin typeface="Eras Light ITC" panose="020B0402030504020804" pitchFamily="34" charset="0"/>
              </a:rPr>
              <a:t> for the results </a:t>
            </a:r>
            <a:r>
              <a:rPr lang="en-US" sz="2200" b="1" i="1" dirty="0">
                <a:solidFill>
                  <a:srgbClr val="0070C0"/>
                </a:solidFill>
                <a:latin typeface="Eras Light ITC" panose="020B0402030504020804" pitchFamily="34" charset="0"/>
              </a:rPr>
              <a:t>to be </a:t>
            </a:r>
            <a:r>
              <a:rPr lang="en-US" sz="2200" b="1" i="1" dirty="0">
                <a:solidFill>
                  <a:srgbClr val="00B050"/>
                </a:solidFill>
                <a:latin typeface="Eras Light ITC" panose="020B0402030504020804" pitchFamily="34" charset="0"/>
              </a:rPr>
              <a:t>accurate</a:t>
            </a:r>
            <a:r>
              <a:rPr lang="en-US" sz="2200" b="1" i="1" dirty="0">
                <a:solidFill>
                  <a:srgbClr val="0070C0"/>
                </a:solidFill>
                <a:latin typeface="Eras Light ITC" panose="020B0402030504020804" pitchFamily="34" charset="0"/>
              </a:rPr>
              <a:t> and </a:t>
            </a:r>
            <a:r>
              <a:rPr lang="en-US" sz="2200" b="1" i="1" dirty="0">
                <a:solidFill>
                  <a:srgbClr val="00B050"/>
                </a:solidFill>
                <a:latin typeface="Eras Light ITC" panose="020B0402030504020804" pitchFamily="34" charset="0"/>
              </a:rPr>
              <a:t>meaningful </a:t>
            </a:r>
            <a:r>
              <a:rPr lang="en-US" sz="2200" dirty="0">
                <a:solidFill>
                  <a:srgbClr val="0070C0"/>
                </a:solidFill>
                <a:latin typeface="Eras Light ITC" panose="020B0402030504020804" pitchFamily="34" charset="0"/>
              </a:rPr>
              <a:t>:</a:t>
            </a:r>
          </a:p>
          <a:p>
            <a:r>
              <a:rPr lang="en-US" sz="2200" b="1" dirty="0" smtClean="0">
                <a:solidFill>
                  <a:srgbClr val="0070C0"/>
                </a:solidFill>
                <a:latin typeface="Eras Light ITC" panose="020B0402030504020804" pitchFamily="34" charset="0"/>
              </a:rPr>
              <a:t>a.	</a:t>
            </a:r>
            <a:r>
              <a:rPr lang="en-US" sz="2200" dirty="0">
                <a:solidFill>
                  <a:srgbClr val="0070C0"/>
                </a:solidFill>
                <a:latin typeface="Eras Light ITC" panose="020B0402030504020804" pitchFamily="34" charset="0"/>
              </a:rPr>
              <a:t>S</a:t>
            </a:r>
            <a:r>
              <a:rPr lang="en-US" sz="2200" dirty="0" smtClean="0">
                <a:solidFill>
                  <a:srgbClr val="0070C0"/>
                </a:solidFill>
                <a:latin typeface="Eras Light ITC" panose="020B0402030504020804" pitchFamily="34" charset="0"/>
              </a:rPr>
              <a:t>urvey </a:t>
            </a:r>
            <a:r>
              <a:rPr lang="en-US" sz="2200" b="1" i="1" dirty="0">
                <a:solidFill>
                  <a:srgbClr val="00B050"/>
                </a:solidFill>
                <a:latin typeface="Eras Light ITC" panose="020B0402030504020804" pitchFamily="34" charset="0"/>
              </a:rPr>
              <a:t>questions must be developed</a:t>
            </a:r>
            <a:r>
              <a:rPr lang="en-US" sz="2200" dirty="0">
                <a:solidFill>
                  <a:srgbClr val="0070C0"/>
                </a:solidFill>
                <a:latin typeface="Eras Light ITC" panose="020B0402030504020804" pitchFamily="34" charset="0"/>
              </a:rPr>
              <a:t>. </a:t>
            </a:r>
          </a:p>
          <a:p>
            <a:r>
              <a:rPr lang="en-US" sz="2200" b="1" dirty="0" smtClean="0">
                <a:solidFill>
                  <a:srgbClr val="0070C0"/>
                </a:solidFill>
                <a:latin typeface="Eras Light ITC" panose="020B0402030504020804" pitchFamily="34" charset="0"/>
              </a:rPr>
              <a:t>b.</a:t>
            </a:r>
            <a:r>
              <a:rPr lang="en-US" sz="2200" dirty="0" smtClean="0">
                <a:solidFill>
                  <a:srgbClr val="0070C0"/>
                </a:solidFill>
                <a:latin typeface="Eras Light ITC" panose="020B0402030504020804" pitchFamily="34" charset="0"/>
              </a:rPr>
              <a:t>	The </a:t>
            </a:r>
            <a:r>
              <a:rPr lang="en-US" sz="2200" b="1" i="1" dirty="0">
                <a:solidFill>
                  <a:srgbClr val="00B050"/>
                </a:solidFill>
                <a:latin typeface="Eras Light ITC" panose="020B0402030504020804" pitchFamily="34" charset="0"/>
              </a:rPr>
              <a:t>questions must be assembled and organized </a:t>
            </a:r>
            <a:r>
              <a:rPr lang="en-US" sz="2200" dirty="0">
                <a:solidFill>
                  <a:srgbClr val="0070C0"/>
                </a:solidFill>
                <a:latin typeface="Eras Light ITC" panose="020B0402030504020804" pitchFamily="34" charset="0"/>
              </a:rPr>
              <a:t>to produce a well-constructed </a:t>
            </a:r>
            <a:r>
              <a:rPr lang="en-US" sz="2200" dirty="0" smtClean="0">
                <a:solidFill>
                  <a:srgbClr val="0070C0"/>
                </a:solidFill>
                <a:latin typeface="Eras Light ITC" panose="020B0402030504020804" pitchFamily="34" charset="0"/>
              </a:rPr>
              <a:t>	survey</a:t>
            </a:r>
            <a:r>
              <a:rPr lang="en-US" sz="2200" dirty="0">
                <a:solidFill>
                  <a:srgbClr val="0070C0"/>
                </a:solidFill>
                <a:latin typeface="Eras Light ITC" panose="020B0402030504020804" pitchFamily="34" charset="0"/>
              </a:rPr>
              <a:t>. </a:t>
            </a:r>
          </a:p>
          <a:p>
            <a:r>
              <a:rPr lang="en-US" sz="2200" b="1" dirty="0" smtClean="0">
                <a:solidFill>
                  <a:srgbClr val="0070C0"/>
                </a:solidFill>
                <a:latin typeface="Eras Light ITC" panose="020B0402030504020804" pitchFamily="34" charset="0"/>
              </a:rPr>
              <a:t>c.	</a:t>
            </a:r>
            <a:r>
              <a:rPr lang="en-US" sz="2200" dirty="0" smtClean="0">
                <a:solidFill>
                  <a:srgbClr val="0070C0"/>
                </a:solidFill>
                <a:latin typeface="Eras Light ITC" panose="020B0402030504020804" pitchFamily="34" charset="0"/>
              </a:rPr>
              <a:t>A </a:t>
            </a:r>
            <a:r>
              <a:rPr lang="en-US" sz="2200" b="1" i="1" dirty="0">
                <a:solidFill>
                  <a:srgbClr val="00B050"/>
                </a:solidFill>
                <a:latin typeface="Eras Light ITC" panose="020B0402030504020804" pitchFamily="34" charset="0"/>
              </a:rPr>
              <a:t>selection process must be developed </a:t>
            </a:r>
            <a:r>
              <a:rPr lang="en-US" sz="2200" dirty="0">
                <a:solidFill>
                  <a:srgbClr val="0070C0"/>
                </a:solidFill>
                <a:latin typeface="Eras Light ITC" panose="020B0402030504020804" pitchFamily="34" charset="0"/>
              </a:rPr>
              <a:t>to determine exactly who </a:t>
            </a:r>
            <a:r>
              <a:rPr lang="en-US" sz="2200" dirty="0" smtClean="0">
                <a:solidFill>
                  <a:srgbClr val="0070C0"/>
                </a:solidFill>
                <a:latin typeface="Eras Light ITC" panose="020B0402030504020804" pitchFamily="34" charset="0"/>
              </a:rPr>
              <a:t>will 	participate </a:t>
            </a:r>
            <a:r>
              <a:rPr lang="en-US" sz="2200" dirty="0">
                <a:solidFill>
                  <a:srgbClr val="0070C0"/>
                </a:solidFill>
                <a:latin typeface="Eras Light ITC" panose="020B0402030504020804" pitchFamily="34" charset="0"/>
              </a:rPr>
              <a:t>in the survey and who will not </a:t>
            </a:r>
          </a:p>
          <a:p>
            <a:r>
              <a:rPr lang="en-US" sz="2200" b="1" dirty="0" smtClean="0">
                <a:solidFill>
                  <a:srgbClr val="0070C0"/>
                </a:solidFill>
                <a:latin typeface="Eras Light ITC" panose="020B0402030504020804" pitchFamily="34" charset="0"/>
              </a:rPr>
              <a:t>d.	</a:t>
            </a:r>
            <a:r>
              <a:rPr lang="en-US" sz="2200" dirty="0" smtClean="0">
                <a:solidFill>
                  <a:srgbClr val="0070C0"/>
                </a:solidFill>
                <a:latin typeface="Eras Light ITC" panose="020B0402030504020804" pitchFamily="34" charset="0"/>
              </a:rPr>
              <a:t>Researchers </a:t>
            </a:r>
            <a:r>
              <a:rPr lang="en-US" sz="2200" dirty="0">
                <a:solidFill>
                  <a:srgbClr val="0070C0"/>
                </a:solidFill>
                <a:latin typeface="Eras Light ITC" panose="020B0402030504020804" pitchFamily="34" charset="0"/>
              </a:rPr>
              <a:t>must determine </a:t>
            </a:r>
            <a:r>
              <a:rPr lang="en-US" sz="2200" b="1" i="1" dirty="0">
                <a:solidFill>
                  <a:srgbClr val="00B050"/>
                </a:solidFill>
                <a:latin typeface="Eras Light ITC" panose="020B0402030504020804" pitchFamily="34" charset="0"/>
              </a:rPr>
              <a:t>how the survey will be administered</a:t>
            </a:r>
            <a:r>
              <a:rPr lang="en-US" sz="2200" dirty="0">
                <a:solidFill>
                  <a:srgbClr val="0070C0"/>
                </a:solidFill>
                <a:latin typeface="Eras Light ITC" panose="020B0402030504020804" pitchFamily="34" charset="0"/>
              </a:rPr>
              <a:t>.</a:t>
            </a:r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850613" y="589209"/>
            <a:ext cx="10454981" cy="135636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Eras Light ITC" panose="020B0402030504020804" pitchFamily="34" charset="0"/>
              </a:rPr>
              <a:t>The Survey Research Design</a:t>
            </a:r>
            <a:endParaRPr lang="id-ID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Eras Light ITC" panose="020B04020305040208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439394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7" presetClass="entr" presetSubtype="0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7" presetClass="entr" presetSubtype="0" fill="hold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7" presetClass="entr" presetSubtype="0" fill="hold" nodeType="withEffect">
                                  <p:stCondLst>
                                    <p:cond delay="18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7" presetClass="entr" presetSubtype="0" fill="hold" nodeType="withEffect">
                                  <p:stCondLst>
                                    <p:cond delay="24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70C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8"/>
          <p:cNvCxnSpPr/>
          <p:nvPr/>
        </p:nvCxnSpPr>
        <p:spPr>
          <a:xfrm>
            <a:off x="1140351" y="1712782"/>
            <a:ext cx="9875520" cy="0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1140351" y="821994"/>
            <a:ext cx="9875520" cy="0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11" name="Title 1"/>
          <p:cNvSpPr txBox="1">
            <a:spLocks/>
          </p:cNvSpPr>
          <p:nvPr/>
        </p:nvSpPr>
        <p:spPr>
          <a:xfrm>
            <a:off x="1409348" y="642188"/>
            <a:ext cx="9337509" cy="135636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4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Eras Light ITC" panose="020B0402030504020804" pitchFamily="34" charset="0"/>
              </a:rPr>
              <a:t>Types of Questions</a:t>
            </a:r>
            <a:endParaRPr lang="id-ID" sz="34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Eras Light ITC" panose="020B0402030504020804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59601" y="1712782"/>
            <a:ext cx="10837001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" indent="0">
              <a:spcBef>
                <a:spcPts val="0"/>
              </a:spcBef>
              <a:buNone/>
            </a:pPr>
            <a:r>
              <a:rPr lang="en-US" sz="3200" b="1" dirty="0" smtClean="0">
                <a:solidFill>
                  <a:srgbClr val="0070C0"/>
                </a:solidFill>
                <a:latin typeface="Eras Light ITC" panose="020B0402030504020804" pitchFamily="34" charset="0"/>
              </a:rPr>
              <a:t>a.	</a:t>
            </a:r>
            <a:r>
              <a:rPr lang="en-US" sz="3200" dirty="0" smtClean="0">
                <a:solidFill>
                  <a:srgbClr val="0070C0"/>
                </a:solidFill>
                <a:latin typeface="Eras Light ITC" panose="020B0402030504020804" pitchFamily="34" charset="0"/>
              </a:rPr>
              <a:t>An </a:t>
            </a:r>
            <a:r>
              <a:rPr lang="en-US" sz="3200" b="1" dirty="0" smtClean="0">
                <a:solidFill>
                  <a:srgbClr val="0070C0"/>
                </a:solidFill>
                <a:latin typeface="Eras Light ITC" panose="020B0402030504020804" pitchFamily="34" charset="0"/>
              </a:rPr>
              <a:t>OPEN-ENDED QUESTION</a:t>
            </a:r>
            <a:r>
              <a:rPr lang="en-US" sz="3200" dirty="0" smtClean="0">
                <a:solidFill>
                  <a:srgbClr val="0070C0"/>
                </a:solidFill>
                <a:latin typeface="Eras Light ITC" panose="020B0402030504020804" pitchFamily="34" charset="0"/>
              </a:rPr>
              <a:t>, </a:t>
            </a:r>
            <a:r>
              <a:rPr lang="en-US" sz="3200" dirty="0">
                <a:solidFill>
                  <a:srgbClr val="0070C0"/>
                </a:solidFill>
                <a:latin typeface="Eras Light ITC" panose="020B0402030504020804" pitchFamily="34" charset="0"/>
              </a:rPr>
              <a:t>simply introduces a topic and </a:t>
            </a:r>
            <a:r>
              <a:rPr lang="en-US" sz="3200" dirty="0" smtClean="0">
                <a:solidFill>
                  <a:srgbClr val="0070C0"/>
                </a:solidFill>
                <a:latin typeface="Eras Light ITC" panose="020B0402030504020804" pitchFamily="34" charset="0"/>
              </a:rPr>
              <a:t>	allows </a:t>
            </a:r>
            <a:r>
              <a:rPr lang="en-US" sz="3200" b="1" i="1" dirty="0">
                <a:solidFill>
                  <a:srgbClr val="00B050"/>
                </a:solidFill>
                <a:latin typeface="Eras Light ITC" panose="020B0402030504020804" pitchFamily="34" charset="0"/>
              </a:rPr>
              <a:t>participants</a:t>
            </a:r>
            <a:r>
              <a:rPr lang="en-US" sz="3200" dirty="0">
                <a:solidFill>
                  <a:srgbClr val="0070C0"/>
                </a:solidFill>
                <a:latin typeface="Eras Light ITC" panose="020B0402030504020804" pitchFamily="34" charset="0"/>
              </a:rPr>
              <a:t> to respond in their </a:t>
            </a:r>
            <a:r>
              <a:rPr lang="en-US" sz="3200" b="1" i="1" dirty="0">
                <a:solidFill>
                  <a:srgbClr val="00B050"/>
                </a:solidFill>
                <a:latin typeface="Eras Light ITC" panose="020B0402030504020804" pitchFamily="34" charset="0"/>
              </a:rPr>
              <a:t>own words</a:t>
            </a:r>
            <a:r>
              <a:rPr lang="en-US" sz="3200" dirty="0">
                <a:solidFill>
                  <a:srgbClr val="0070C0"/>
                </a:solidFill>
                <a:latin typeface="Eras Light ITC" panose="020B0402030504020804" pitchFamily="34" charset="0"/>
              </a:rPr>
              <a:t>. </a:t>
            </a:r>
          </a:p>
          <a:p>
            <a:pPr marL="45720" indent="0">
              <a:spcBef>
                <a:spcPts val="0"/>
              </a:spcBef>
              <a:buNone/>
            </a:pPr>
            <a:endParaRPr lang="en-US" sz="3200" dirty="0" smtClean="0">
              <a:solidFill>
                <a:srgbClr val="0070C0"/>
              </a:solidFill>
              <a:latin typeface="Eras Light ITC" panose="020B0402030504020804" pitchFamily="34" charset="0"/>
            </a:endParaRPr>
          </a:p>
          <a:p>
            <a:pPr marL="45720" indent="0">
              <a:spcBef>
                <a:spcPts val="0"/>
              </a:spcBef>
              <a:buNone/>
            </a:pPr>
            <a:r>
              <a:rPr lang="en-US" sz="3200" b="1" dirty="0" smtClean="0">
                <a:solidFill>
                  <a:srgbClr val="0070C0"/>
                </a:solidFill>
                <a:latin typeface="Eras Light ITC" panose="020B0402030504020804" pitchFamily="34" charset="0"/>
              </a:rPr>
              <a:t>b.	RESTRICTED QUESTION</a:t>
            </a:r>
            <a:r>
              <a:rPr lang="en-US" sz="3200" dirty="0" smtClean="0">
                <a:solidFill>
                  <a:srgbClr val="0070C0"/>
                </a:solidFill>
                <a:latin typeface="Eras Light ITC" panose="020B0402030504020804" pitchFamily="34" charset="0"/>
              </a:rPr>
              <a:t>, </a:t>
            </a:r>
            <a:r>
              <a:rPr lang="en-US" sz="3200" dirty="0">
                <a:solidFill>
                  <a:srgbClr val="0070C0"/>
                </a:solidFill>
                <a:latin typeface="Eras Light ITC" panose="020B0402030504020804" pitchFamily="34" charset="0"/>
              </a:rPr>
              <a:t>presents the participant with a </a:t>
            </a:r>
            <a:r>
              <a:rPr lang="en-US" sz="3200" dirty="0" smtClean="0">
                <a:solidFill>
                  <a:srgbClr val="0070C0"/>
                </a:solidFill>
                <a:latin typeface="Eras Light ITC" panose="020B0402030504020804" pitchFamily="34" charset="0"/>
              </a:rPr>
              <a:t>	</a:t>
            </a:r>
            <a:r>
              <a:rPr lang="en-US" sz="3200" b="1" i="1" dirty="0" smtClean="0">
                <a:solidFill>
                  <a:srgbClr val="00B050"/>
                </a:solidFill>
                <a:latin typeface="Eras Light ITC" panose="020B0402030504020804" pitchFamily="34" charset="0"/>
              </a:rPr>
              <a:t>limited number </a:t>
            </a:r>
            <a:r>
              <a:rPr lang="en-US" sz="3200" b="1" i="1" dirty="0">
                <a:solidFill>
                  <a:srgbClr val="00B050"/>
                </a:solidFill>
                <a:latin typeface="Eras Light ITC" panose="020B0402030504020804" pitchFamily="34" charset="0"/>
              </a:rPr>
              <a:t>of response alternatives</a:t>
            </a:r>
            <a:r>
              <a:rPr lang="en-US" sz="3200" dirty="0">
                <a:solidFill>
                  <a:srgbClr val="0070C0"/>
                </a:solidFill>
                <a:latin typeface="Eras Light ITC" panose="020B0402030504020804" pitchFamily="34" charset="0"/>
              </a:rPr>
              <a:t>, thereby restricting </a:t>
            </a:r>
            <a:r>
              <a:rPr lang="en-US" sz="3200" dirty="0" smtClean="0">
                <a:solidFill>
                  <a:srgbClr val="0070C0"/>
                </a:solidFill>
                <a:latin typeface="Eras Light ITC" panose="020B0402030504020804" pitchFamily="34" charset="0"/>
              </a:rPr>
              <a:t>	the response </a:t>
            </a:r>
            <a:r>
              <a:rPr lang="en-US" sz="3200" dirty="0">
                <a:solidFill>
                  <a:srgbClr val="0070C0"/>
                </a:solidFill>
                <a:latin typeface="Eras Light ITC" panose="020B0402030504020804" pitchFamily="34" charset="0"/>
              </a:rPr>
              <a:t>possibilities.</a:t>
            </a:r>
          </a:p>
          <a:p>
            <a:pPr marL="45720" indent="0">
              <a:spcBef>
                <a:spcPts val="0"/>
              </a:spcBef>
              <a:buNone/>
            </a:pPr>
            <a:endParaRPr lang="en-US" sz="3200" b="1" dirty="0" smtClean="0">
              <a:solidFill>
                <a:srgbClr val="0070C0"/>
              </a:solidFill>
              <a:latin typeface="Eras Light ITC" panose="020B0402030504020804" pitchFamily="34" charset="0"/>
            </a:endParaRPr>
          </a:p>
          <a:p>
            <a:pPr marL="45720" indent="0">
              <a:spcBef>
                <a:spcPts val="0"/>
              </a:spcBef>
              <a:buNone/>
            </a:pPr>
            <a:r>
              <a:rPr lang="en-US" sz="3200" b="1" dirty="0" smtClean="0">
                <a:solidFill>
                  <a:srgbClr val="0070C0"/>
                </a:solidFill>
                <a:latin typeface="Eras Light ITC" panose="020B0402030504020804" pitchFamily="34" charset="0"/>
              </a:rPr>
              <a:t>c.	</a:t>
            </a:r>
            <a:r>
              <a:rPr lang="en-US" sz="3200" dirty="0" smtClean="0">
                <a:solidFill>
                  <a:srgbClr val="0070C0"/>
                </a:solidFill>
                <a:latin typeface="Eras Light ITC" panose="020B0402030504020804" pitchFamily="34" charset="0"/>
              </a:rPr>
              <a:t>A </a:t>
            </a:r>
            <a:r>
              <a:rPr lang="en-US" sz="3200" b="1" dirty="0" smtClean="0">
                <a:solidFill>
                  <a:srgbClr val="0070C0"/>
                </a:solidFill>
                <a:latin typeface="Eras Light ITC" panose="020B0402030504020804" pitchFamily="34" charset="0"/>
              </a:rPr>
              <a:t>RATING-SCALE QUESTION</a:t>
            </a:r>
            <a:r>
              <a:rPr lang="en-US" sz="3200" dirty="0" smtClean="0">
                <a:solidFill>
                  <a:srgbClr val="0070C0"/>
                </a:solidFill>
                <a:latin typeface="Eras Light ITC" panose="020B0402030504020804" pitchFamily="34" charset="0"/>
              </a:rPr>
              <a:t>, </a:t>
            </a:r>
            <a:r>
              <a:rPr lang="en-US" sz="3200" dirty="0">
                <a:solidFill>
                  <a:srgbClr val="0070C0"/>
                </a:solidFill>
                <a:latin typeface="Eras Light ITC" panose="020B0402030504020804" pitchFamily="34" charset="0"/>
              </a:rPr>
              <a:t>requires a participant to </a:t>
            </a:r>
            <a:r>
              <a:rPr lang="en-US" sz="3200" dirty="0" smtClean="0">
                <a:solidFill>
                  <a:srgbClr val="0070C0"/>
                </a:solidFill>
                <a:latin typeface="Eras Light ITC" panose="020B0402030504020804" pitchFamily="34" charset="0"/>
              </a:rPr>
              <a:t>	respond </a:t>
            </a:r>
            <a:r>
              <a:rPr lang="en-US" sz="3200" dirty="0">
                <a:solidFill>
                  <a:srgbClr val="0070C0"/>
                </a:solidFill>
                <a:latin typeface="Eras Light ITC" panose="020B0402030504020804" pitchFamily="34" charset="0"/>
              </a:rPr>
              <a:t>by </a:t>
            </a:r>
            <a:r>
              <a:rPr lang="en-US" sz="3200" b="1" i="1" dirty="0" smtClean="0">
                <a:solidFill>
                  <a:srgbClr val="00B050"/>
                </a:solidFill>
                <a:latin typeface="Eras Light ITC" panose="020B0402030504020804" pitchFamily="34" charset="0"/>
              </a:rPr>
              <a:t>selecting </a:t>
            </a:r>
            <a:r>
              <a:rPr lang="en-US" sz="3200" b="1" i="1" dirty="0">
                <a:solidFill>
                  <a:srgbClr val="00B050"/>
                </a:solidFill>
                <a:latin typeface="Eras Light ITC" panose="020B0402030504020804" pitchFamily="34" charset="0"/>
              </a:rPr>
              <a:t>a numerical value </a:t>
            </a:r>
            <a:r>
              <a:rPr lang="en-US" sz="3200" dirty="0">
                <a:solidFill>
                  <a:srgbClr val="0070C0"/>
                </a:solidFill>
                <a:latin typeface="Eras Light ITC" panose="020B0402030504020804" pitchFamily="34" charset="0"/>
              </a:rPr>
              <a:t>on a </a:t>
            </a:r>
            <a:r>
              <a:rPr lang="en-US" sz="3200" dirty="0" smtClean="0">
                <a:solidFill>
                  <a:srgbClr val="0070C0"/>
                </a:solidFill>
                <a:latin typeface="Eras Light ITC" panose="020B0402030504020804" pitchFamily="34" charset="0"/>
              </a:rPr>
              <a:t>predetermined 	scale</a:t>
            </a:r>
            <a:r>
              <a:rPr lang="en-US" sz="3200" dirty="0">
                <a:solidFill>
                  <a:srgbClr val="0070C0"/>
                </a:solidFill>
                <a:latin typeface="Eras Light ITC" panose="020B04020305040208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9929261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uiExpand="1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70C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8"/>
          <p:cNvCxnSpPr/>
          <p:nvPr/>
        </p:nvCxnSpPr>
        <p:spPr>
          <a:xfrm>
            <a:off x="1140351" y="1712782"/>
            <a:ext cx="9875520" cy="0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1140351" y="821994"/>
            <a:ext cx="9875520" cy="0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11" name="Title 1"/>
          <p:cNvSpPr txBox="1">
            <a:spLocks/>
          </p:cNvSpPr>
          <p:nvPr/>
        </p:nvSpPr>
        <p:spPr>
          <a:xfrm>
            <a:off x="1409348" y="642188"/>
            <a:ext cx="9337509" cy="135636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Eras Light ITC" panose="020B0402030504020804" pitchFamily="34" charset="0"/>
              </a:rPr>
              <a:t>Constructing a </a:t>
            </a:r>
            <a:r>
              <a:rPr lang="en-US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Eras Light ITC" panose="020B0402030504020804" pitchFamily="34" charset="0"/>
              </a:rPr>
              <a:t>Survey</a:t>
            </a:r>
          </a:p>
        </p:txBody>
      </p:sp>
      <p:sp>
        <p:nvSpPr>
          <p:cNvPr id="8" name="Rectangle 7"/>
          <p:cNvSpPr/>
          <p:nvPr/>
        </p:nvSpPr>
        <p:spPr>
          <a:xfrm>
            <a:off x="552278" y="1712782"/>
            <a:ext cx="11051648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dirty="0">
                <a:solidFill>
                  <a:srgbClr val="0070C0"/>
                </a:solidFill>
                <a:latin typeface="Eras Light ITC" panose="020B0402030504020804" pitchFamily="34" charset="0"/>
              </a:rPr>
              <a:t>There are a few general guidelines for </a:t>
            </a:r>
            <a:r>
              <a:rPr lang="en-US" sz="2000" b="1" i="1" dirty="0">
                <a:solidFill>
                  <a:srgbClr val="0070C0"/>
                </a:solidFill>
                <a:latin typeface="Eras Light ITC" panose="020B0402030504020804" pitchFamily="34" charset="0"/>
              </a:rPr>
              <a:t>creating a well-organized survey </a:t>
            </a:r>
            <a:r>
              <a:rPr lang="en-US" sz="2000" dirty="0">
                <a:solidFill>
                  <a:srgbClr val="0070C0"/>
                </a:solidFill>
                <a:latin typeface="Eras Light ITC" panose="020B0402030504020804" pitchFamily="34" charset="0"/>
              </a:rPr>
              <a:t>:</a:t>
            </a:r>
          </a:p>
          <a:p>
            <a:r>
              <a:rPr lang="en-US" sz="2000" b="1" dirty="0">
                <a:solidFill>
                  <a:srgbClr val="0070C0"/>
                </a:solidFill>
                <a:latin typeface="Eras Light ITC" panose="020B0402030504020804" pitchFamily="34" charset="0"/>
              </a:rPr>
              <a:t>1. </a:t>
            </a:r>
            <a:r>
              <a:rPr lang="en-US" sz="2000" b="1" dirty="0" smtClean="0">
                <a:solidFill>
                  <a:srgbClr val="0070C0"/>
                </a:solidFill>
                <a:latin typeface="Eras Light ITC" panose="020B0402030504020804" pitchFamily="34" charset="0"/>
              </a:rPr>
              <a:t>	</a:t>
            </a:r>
            <a:r>
              <a:rPr lang="en-US" sz="2000" b="1" i="1" dirty="0" smtClean="0">
                <a:solidFill>
                  <a:srgbClr val="00B050"/>
                </a:solidFill>
                <a:latin typeface="Eras Light ITC" panose="020B0402030504020804" pitchFamily="34" charset="0"/>
              </a:rPr>
              <a:t>Demographic </a:t>
            </a:r>
            <a:r>
              <a:rPr lang="en-US" sz="2000" b="1" i="1" dirty="0">
                <a:solidFill>
                  <a:srgbClr val="00B050"/>
                </a:solidFill>
                <a:latin typeface="Eras Light ITC" panose="020B0402030504020804" pitchFamily="34" charset="0"/>
              </a:rPr>
              <a:t>questions </a:t>
            </a:r>
            <a:r>
              <a:rPr lang="en-US" sz="2000" dirty="0">
                <a:solidFill>
                  <a:srgbClr val="0070C0"/>
                </a:solidFill>
                <a:latin typeface="Eras Light ITC" panose="020B0402030504020804" pitchFamily="34" charset="0"/>
              </a:rPr>
              <a:t>(such as age, gender, level of education) </a:t>
            </a:r>
            <a:r>
              <a:rPr lang="en-US" sz="2000" dirty="0" smtClean="0">
                <a:solidFill>
                  <a:srgbClr val="0070C0"/>
                </a:solidFill>
                <a:latin typeface="Eras Light ITC" panose="020B0402030504020804" pitchFamily="34" charset="0"/>
              </a:rPr>
              <a:t>should be </a:t>
            </a:r>
            <a:r>
              <a:rPr lang="en-US" sz="2000" dirty="0">
                <a:solidFill>
                  <a:srgbClr val="0070C0"/>
                </a:solidFill>
                <a:latin typeface="Eras Light ITC" panose="020B0402030504020804" pitchFamily="34" charset="0"/>
              </a:rPr>
              <a:t>placed </a:t>
            </a:r>
            <a:r>
              <a:rPr lang="en-US" sz="2000" b="1" i="1" dirty="0">
                <a:solidFill>
                  <a:srgbClr val="00B050"/>
                </a:solidFill>
                <a:latin typeface="Eras Light ITC" panose="020B0402030504020804" pitchFamily="34" charset="0"/>
              </a:rPr>
              <a:t>at the end of </a:t>
            </a:r>
            <a:r>
              <a:rPr lang="en-US" sz="2000" b="1" i="1" dirty="0" smtClean="0">
                <a:solidFill>
                  <a:srgbClr val="00B050"/>
                </a:solidFill>
                <a:latin typeface="Eras Light ITC" panose="020B0402030504020804" pitchFamily="34" charset="0"/>
              </a:rPr>
              <a:t>	the </a:t>
            </a:r>
            <a:r>
              <a:rPr lang="en-US" sz="2000" b="1" i="1" dirty="0">
                <a:solidFill>
                  <a:srgbClr val="00B050"/>
                </a:solidFill>
                <a:latin typeface="Eras Light ITC" panose="020B0402030504020804" pitchFamily="34" charset="0"/>
              </a:rPr>
              <a:t>survey</a:t>
            </a:r>
            <a:r>
              <a:rPr lang="en-US" sz="2000" dirty="0">
                <a:solidFill>
                  <a:srgbClr val="0070C0"/>
                </a:solidFill>
                <a:latin typeface="Eras Light ITC" panose="020B0402030504020804" pitchFamily="34" charset="0"/>
              </a:rPr>
              <a:t>. </a:t>
            </a:r>
            <a:endParaRPr lang="en-US" sz="2000" dirty="0" smtClean="0">
              <a:solidFill>
                <a:srgbClr val="0070C0"/>
              </a:solidFill>
              <a:latin typeface="Eras Light ITC" panose="020B0402030504020804" pitchFamily="34" charset="0"/>
            </a:endParaRPr>
          </a:p>
          <a:p>
            <a:endParaRPr lang="en-US" sz="2000" dirty="0">
              <a:solidFill>
                <a:srgbClr val="0070C0"/>
              </a:solidFill>
              <a:latin typeface="Eras Light ITC" panose="020B0402030504020804" pitchFamily="34" charset="0"/>
            </a:endParaRPr>
          </a:p>
          <a:p>
            <a:r>
              <a:rPr lang="en-US" sz="2000" b="1" dirty="0">
                <a:solidFill>
                  <a:srgbClr val="0070C0"/>
                </a:solidFill>
                <a:latin typeface="Eras Light ITC" panose="020B0402030504020804" pitchFamily="34" charset="0"/>
              </a:rPr>
              <a:t>2. </a:t>
            </a:r>
            <a:r>
              <a:rPr lang="en-US" sz="2000" b="1" dirty="0" smtClean="0">
                <a:solidFill>
                  <a:srgbClr val="0070C0"/>
                </a:solidFill>
                <a:latin typeface="Eras Light ITC" panose="020B0402030504020804" pitchFamily="34" charset="0"/>
              </a:rPr>
              <a:t>	</a:t>
            </a:r>
            <a:r>
              <a:rPr lang="en-US" sz="2000" b="1" i="1" dirty="0" smtClean="0">
                <a:solidFill>
                  <a:srgbClr val="00B050"/>
                </a:solidFill>
                <a:latin typeface="Eras Light ITC" panose="020B0402030504020804" pitchFamily="34" charset="0"/>
              </a:rPr>
              <a:t>Sensitive </a:t>
            </a:r>
            <a:r>
              <a:rPr lang="en-US" sz="2000" b="1" i="1" dirty="0">
                <a:solidFill>
                  <a:srgbClr val="00B050"/>
                </a:solidFill>
                <a:latin typeface="Eras Light ITC" panose="020B0402030504020804" pitchFamily="34" charset="0"/>
              </a:rPr>
              <a:t>questions </a:t>
            </a:r>
            <a:r>
              <a:rPr lang="en-US" sz="2000" dirty="0">
                <a:solidFill>
                  <a:srgbClr val="0070C0"/>
                </a:solidFill>
                <a:latin typeface="Eras Light ITC" panose="020B0402030504020804" pitchFamily="34" charset="0"/>
              </a:rPr>
              <a:t>or items that may cause embarrassment or discomfort </a:t>
            </a:r>
            <a:r>
              <a:rPr lang="en-US" sz="2000" dirty="0" smtClean="0">
                <a:solidFill>
                  <a:srgbClr val="0070C0"/>
                </a:solidFill>
                <a:latin typeface="Eras Light ITC" panose="020B0402030504020804" pitchFamily="34" charset="0"/>
              </a:rPr>
              <a:t>	should </a:t>
            </a:r>
            <a:r>
              <a:rPr lang="en-US" sz="2000" dirty="0">
                <a:solidFill>
                  <a:srgbClr val="0070C0"/>
                </a:solidFill>
                <a:latin typeface="Eras Light ITC" panose="020B0402030504020804" pitchFamily="34" charset="0"/>
              </a:rPr>
              <a:t>be placed </a:t>
            </a:r>
            <a:r>
              <a:rPr lang="en-US" sz="2000" b="1" i="1" dirty="0">
                <a:solidFill>
                  <a:srgbClr val="00B050"/>
                </a:solidFill>
                <a:latin typeface="Eras Light ITC" panose="020B0402030504020804" pitchFamily="34" charset="0"/>
              </a:rPr>
              <a:t>in the </a:t>
            </a:r>
            <a:r>
              <a:rPr lang="en-US" sz="2000" b="1" i="1" dirty="0" smtClean="0">
                <a:solidFill>
                  <a:srgbClr val="00B050"/>
                </a:solidFill>
                <a:latin typeface="Eras Light ITC" panose="020B0402030504020804" pitchFamily="34" charset="0"/>
              </a:rPr>
              <a:t>	middle </a:t>
            </a:r>
            <a:r>
              <a:rPr lang="en-US" sz="2000" b="1" i="1" dirty="0">
                <a:solidFill>
                  <a:srgbClr val="00B050"/>
                </a:solidFill>
                <a:latin typeface="Eras Light ITC" panose="020B0402030504020804" pitchFamily="34" charset="0"/>
              </a:rPr>
              <a:t>of the survey</a:t>
            </a:r>
            <a:r>
              <a:rPr lang="en-US" sz="2000" dirty="0">
                <a:solidFill>
                  <a:srgbClr val="0070C0"/>
                </a:solidFill>
                <a:latin typeface="Eras Light ITC" panose="020B0402030504020804" pitchFamily="34" charset="0"/>
              </a:rPr>
              <a:t>. </a:t>
            </a:r>
          </a:p>
          <a:p>
            <a:endParaRPr lang="en-US" sz="2000" b="1" dirty="0" smtClean="0">
              <a:solidFill>
                <a:srgbClr val="0070C0"/>
              </a:solidFill>
              <a:latin typeface="Eras Light ITC" panose="020B0402030504020804" pitchFamily="34" charset="0"/>
            </a:endParaRPr>
          </a:p>
          <a:p>
            <a:r>
              <a:rPr lang="en-US" sz="2000" b="1" dirty="0" smtClean="0">
                <a:solidFill>
                  <a:srgbClr val="0070C0"/>
                </a:solidFill>
                <a:latin typeface="Eras Light ITC" panose="020B0402030504020804" pitchFamily="34" charset="0"/>
              </a:rPr>
              <a:t>3</a:t>
            </a:r>
            <a:r>
              <a:rPr lang="en-US" sz="2000" b="1" dirty="0">
                <a:solidFill>
                  <a:srgbClr val="0070C0"/>
                </a:solidFill>
                <a:latin typeface="Eras Light ITC" panose="020B0402030504020804" pitchFamily="34" charset="0"/>
              </a:rPr>
              <a:t>. </a:t>
            </a:r>
            <a:r>
              <a:rPr lang="en-US" sz="2000" b="1" dirty="0" smtClean="0">
                <a:solidFill>
                  <a:srgbClr val="0070C0"/>
                </a:solidFill>
                <a:latin typeface="Eras Light ITC" panose="020B0402030504020804" pitchFamily="34" charset="0"/>
              </a:rPr>
              <a:t>	</a:t>
            </a:r>
            <a:r>
              <a:rPr lang="en-US" sz="2000" dirty="0" smtClean="0">
                <a:solidFill>
                  <a:srgbClr val="0070C0"/>
                </a:solidFill>
                <a:latin typeface="Eras Light ITC" panose="020B0402030504020804" pitchFamily="34" charset="0"/>
              </a:rPr>
              <a:t>Questions </a:t>
            </a:r>
            <a:r>
              <a:rPr lang="en-US" sz="2000" dirty="0">
                <a:solidFill>
                  <a:srgbClr val="0070C0"/>
                </a:solidFill>
                <a:latin typeface="Eras Light ITC" panose="020B0402030504020804" pitchFamily="34" charset="0"/>
              </a:rPr>
              <a:t>dealing with the </a:t>
            </a:r>
            <a:r>
              <a:rPr lang="en-US" sz="2000" b="1" i="1" dirty="0">
                <a:solidFill>
                  <a:srgbClr val="00B050"/>
                </a:solidFill>
                <a:latin typeface="Eras Light ITC" panose="020B0402030504020804" pitchFamily="34" charset="0"/>
              </a:rPr>
              <a:t>same general topic </a:t>
            </a:r>
            <a:r>
              <a:rPr lang="en-US" sz="2000" dirty="0">
                <a:solidFill>
                  <a:srgbClr val="0070C0"/>
                </a:solidFill>
                <a:latin typeface="Eras Light ITC" panose="020B0402030504020804" pitchFamily="34" charset="0"/>
              </a:rPr>
              <a:t>should be grouped </a:t>
            </a:r>
            <a:r>
              <a:rPr lang="en-US" sz="2000" dirty="0" smtClean="0">
                <a:solidFill>
                  <a:srgbClr val="0070C0"/>
                </a:solidFill>
                <a:latin typeface="Eras Light ITC" panose="020B0402030504020804" pitchFamily="34" charset="0"/>
              </a:rPr>
              <a:t>together</a:t>
            </a:r>
            <a:r>
              <a:rPr lang="en-US" sz="2000" dirty="0">
                <a:solidFill>
                  <a:srgbClr val="0070C0"/>
                </a:solidFill>
                <a:latin typeface="Eras Light ITC" panose="020B0402030504020804" pitchFamily="34" charset="0"/>
              </a:rPr>
              <a:t>. Also, questions in </a:t>
            </a:r>
            <a:r>
              <a:rPr lang="en-US" sz="2000" dirty="0" smtClean="0">
                <a:solidFill>
                  <a:srgbClr val="0070C0"/>
                </a:solidFill>
                <a:latin typeface="Eras Light ITC" panose="020B0402030504020804" pitchFamily="34" charset="0"/>
              </a:rPr>
              <a:t>	the 	</a:t>
            </a:r>
            <a:r>
              <a:rPr lang="en-US" sz="2000" b="1" i="1" dirty="0" smtClean="0">
                <a:solidFill>
                  <a:srgbClr val="00B050"/>
                </a:solidFill>
                <a:latin typeface="Eras Light ITC" panose="020B0402030504020804" pitchFamily="34" charset="0"/>
              </a:rPr>
              <a:t>same </a:t>
            </a:r>
            <a:r>
              <a:rPr lang="en-US" sz="2000" b="1" i="1" dirty="0">
                <a:solidFill>
                  <a:srgbClr val="00B050"/>
                </a:solidFill>
                <a:latin typeface="Eras Light ITC" panose="020B0402030504020804" pitchFamily="34" charset="0"/>
              </a:rPr>
              <a:t>format </a:t>
            </a:r>
            <a:r>
              <a:rPr lang="en-US" sz="2000" dirty="0">
                <a:solidFill>
                  <a:srgbClr val="0070C0"/>
                </a:solidFill>
                <a:latin typeface="Eras Light ITC" panose="020B0402030504020804" pitchFamily="34" charset="0"/>
              </a:rPr>
              <a:t>should be </a:t>
            </a:r>
            <a:r>
              <a:rPr lang="en-US" sz="2000" b="1" i="1" dirty="0">
                <a:solidFill>
                  <a:srgbClr val="00B050"/>
                </a:solidFill>
                <a:latin typeface="Eras Light ITC" panose="020B0402030504020804" pitchFamily="34" charset="0"/>
              </a:rPr>
              <a:t>grouped </a:t>
            </a:r>
            <a:r>
              <a:rPr lang="en-US" sz="2000" b="1" i="1" dirty="0" smtClean="0">
                <a:solidFill>
                  <a:srgbClr val="00B050"/>
                </a:solidFill>
                <a:latin typeface="Eras Light ITC" panose="020B0402030504020804" pitchFamily="34" charset="0"/>
              </a:rPr>
              <a:t>together</a:t>
            </a:r>
            <a:r>
              <a:rPr lang="en-US" sz="2000" dirty="0">
                <a:solidFill>
                  <a:srgbClr val="0070C0"/>
                </a:solidFill>
                <a:latin typeface="Eras Light ITC" panose="020B0402030504020804" pitchFamily="34" charset="0"/>
              </a:rPr>
              <a:t>;</a:t>
            </a:r>
          </a:p>
          <a:p>
            <a:endParaRPr lang="en-US" sz="2000" b="1" dirty="0" smtClean="0">
              <a:solidFill>
                <a:srgbClr val="0070C0"/>
              </a:solidFill>
              <a:latin typeface="Eras Light ITC" panose="020B0402030504020804" pitchFamily="34" charset="0"/>
            </a:endParaRPr>
          </a:p>
          <a:p>
            <a:r>
              <a:rPr lang="en-US" sz="2000" b="1" dirty="0" smtClean="0">
                <a:solidFill>
                  <a:srgbClr val="0070C0"/>
                </a:solidFill>
                <a:latin typeface="Eras Light ITC" panose="020B0402030504020804" pitchFamily="34" charset="0"/>
              </a:rPr>
              <a:t>4</a:t>
            </a:r>
            <a:r>
              <a:rPr lang="en-US" sz="2000" b="1" dirty="0">
                <a:solidFill>
                  <a:srgbClr val="0070C0"/>
                </a:solidFill>
                <a:latin typeface="Eras Light ITC" panose="020B0402030504020804" pitchFamily="34" charset="0"/>
              </a:rPr>
              <a:t>. </a:t>
            </a:r>
            <a:r>
              <a:rPr lang="en-US" sz="2000" b="1" dirty="0" smtClean="0">
                <a:solidFill>
                  <a:srgbClr val="0070C0"/>
                </a:solidFill>
                <a:latin typeface="Eras Light ITC" panose="020B0402030504020804" pitchFamily="34" charset="0"/>
              </a:rPr>
              <a:t>	</a:t>
            </a:r>
            <a:r>
              <a:rPr lang="en-US" sz="2000" dirty="0" smtClean="0">
                <a:solidFill>
                  <a:srgbClr val="0070C0"/>
                </a:solidFill>
                <a:latin typeface="Eras Light ITC" panose="020B0402030504020804" pitchFamily="34" charset="0"/>
              </a:rPr>
              <a:t>If </a:t>
            </a:r>
            <a:r>
              <a:rPr lang="en-US" sz="2000" dirty="0">
                <a:solidFill>
                  <a:srgbClr val="0070C0"/>
                </a:solidFill>
                <a:latin typeface="Eras Light ITC" panose="020B0402030504020804" pitchFamily="34" charset="0"/>
              </a:rPr>
              <a:t>participants are going to read the survey, the </a:t>
            </a:r>
            <a:r>
              <a:rPr lang="en-US" sz="2000" b="1" i="1" dirty="0">
                <a:solidFill>
                  <a:srgbClr val="00B050"/>
                </a:solidFill>
                <a:latin typeface="Eras Light ITC" panose="020B0402030504020804" pitchFamily="34" charset="0"/>
              </a:rPr>
              <a:t>format for each page </a:t>
            </a:r>
            <a:r>
              <a:rPr lang="en-US" sz="2000" dirty="0" smtClean="0">
                <a:solidFill>
                  <a:srgbClr val="0070C0"/>
                </a:solidFill>
                <a:latin typeface="Eras Light ITC" panose="020B0402030504020804" pitchFamily="34" charset="0"/>
              </a:rPr>
              <a:t>	should </a:t>
            </a:r>
            <a:r>
              <a:rPr lang="en-US" sz="2000" dirty="0">
                <a:solidFill>
                  <a:srgbClr val="0070C0"/>
                </a:solidFill>
                <a:latin typeface="Eras Light ITC" panose="020B0402030504020804" pitchFamily="34" charset="0"/>
              </a:rPr>
              <a:t>be </a:t>
            </a:r>
            <a:r>
              <a:rPr lang="en-US" sz="2000" b="1" i="1" dirty="0">
                <a:solidFill>
                  <a:srgbClr val="00B050"/>
                </a:solidFill>
                <a:latin typeface="Eras Light ITC" panose="020B0402030504020804" pitchFamily="34" charset="0"/>
              </a:rPr>
              <a:t>relatively simple </a:t>
            </a:r>
            <a:r>
              <a:rPr lang="en-US" sz="2000" dirty="0" smtClean="0">
                <a:solidFill>
                  <a:srgbClr val="0070C0"/>
                </a:solidFill>
                <a:latin typeface="Eras Light ITC" panose="020B0402030504020804" pitchFamily="34" charset="0"/>
              </a:rPr>
              <a:t>	and </a:t>
            </a:r>
            <a:r>
              <a:rPr lang="en-US" sz="2000" b="1" i="1" dirty="0">
                <a:solidFill>
                  <a:srgbClr val="00B050"/>
                </a:solidFill>
                <a:latin typeface="Eras Light ITC" panose="020B0402030504020804" pitchFamily="34" charset="0"/>
              </a:rPr>
              <a:t>uncluttered</a:t>
            </a:r>
            <a:r>
              <a:rPr lang="en-US" sz="2000" dirty="0">
                <a:solidFill>
                  <a:srgbClr val="0070C0"/>
                </a:solidFill>
                <a:latin typeface="Eras Light ITC" panose="020B0402030504020804" pitchFamily="34" charset="0"/>
              </a:rPr>
              <a:t>. </a:t>
            </a:r>
          </a:p>
          <a:p>
            <a:endParaRPr lang="en-US" sz="2000" b="1" dirty="0" smtClean="0">
              <a:solidFill>
                <a:srgbClr val="0070C0"/>
              </a:solidFill>
              <a:latin typeface="Eras Light ITC" panose="020B0402030504020804" pitchFamily="34" charset="0"/>
            </a:endParaRPr>
          </a:p>
          <a:p>
            <a:r>
              <a:rPr lang="en-US" sz="2000" b="1" dirty="0" smtClean="0">
                <a:solidFill>
                  <a:srgbClr val="0070C0"/>
                </a:solidFill>
                <a:latin typeface="Eras Light ITC" panose="020B0402030504020804" pitchFamily="34" charset="0"/>
              </a:rPr>
              <a:t>5</a:t>
            </a:r>
            <a:r>
              <a:rPr lang="en-US" sz="2000" b="1" dirty="0">
                <a:solidFill>
                  <a:srgbClr val="0070C0"/>
                </a:solidFill>
                <a:latin typeface="Eras Light ITC" panose="020B0402030504020804" pitchFamily="34" charset="0"/>
              </a:rPr>
              <a:t>. </a:t>
            </a:r>
            <a:r>
              <a:rPr lang="en-US" sz="2000" b="1" dirty="0" smtClean="0">
                <a:solidFill>
                  <a:srgbClr val="0070C0"/>
                </a:solidFill>
                <a:latin typeface="Eras Light ITC" panose="020B0402030504020804" pitchFamily="34" charset="0"/>
              </a:rPr>
              <a:t>	</a:t>
            </a:r>
            <a:r>
              <a:rPr lang="en-US" sz="2000" dirty="0" smtClean="0">
                <a:solidFill>
                  <a:srgbClr val="0070C0"/>
                </a:solidFill>
                <a:latin typeface="Eras Light ITC" panose="020B0402030504020804" pitchFamily="34" charset="0"/>
              </a:rPr>
              <a:t>Finally</a:t>
            </a:r>
            <a:r>
              <a:rPr lang="en-US" sz="2000" dirty="0">
                <a:solidFill>
                  <a:srgbClr val="0070C0"/>
                </a:solidFill>
                <a:latin typeface="Eras Light ITC" panose="020B0402030504020804" pitchFamily="34" charset="0"/>
              </a:rPr>
              <a:t>, </a:t>
            </a:r>
            <a:r>
              <a:rPr lang="en-US" sz="2000" b="1" i="1" dirty="0">
                <a:solidFill>
                  <a:srgbClr val="00B050"/>
                </a:solidFill>
                <a:latin typeface="Eras Light ITC" panose="020B0402030504020804" pitchFamily="34" charset="0"/>
              </a:rPr>
              <a:t>vocabulary</a:t>
            </a:r>
            <a:r>
              <a:rPr lang="en-US" sz="2000" dirty="0">
                <a:solidFill>
                  <a:srgbClr val="0070C0"/>
                </a:solidFill>
                <a:latin typeface="Eras Light ITC" panose="020B0402030504020804" pitchFamily="34" charset="0"/>
              </a:rPr>
              <a:t> and </a:t>
            </a:r>
            <a:r>
              <a:rPr lang="en-US" sz="2000" b="1" i="1" dirty="0">
                <a:solidFill>
                  <a:srgbClr val="00B050"/>
                </a:solidFill>
                <a:latin typeface="Eras Light ITC" panose="020B0402030504020804" pitchFamily="34" charset="0"/>
              </a:rPr>
              <a:t>language style </a:t>
            </a:r>
            <a:r>
              <a:rPr lang="en-US" sz="2000" dirty="0">
                <a:solidFill>
                  <a:srgbClr val="0070C0"/>
                </a:solidFill>
                <a:latin typeface="Eras Light ITC" panose="020B0402030504020804" pitchFamily="34" charset="0"/>
              </a:rPr>
              <a:t>should be </a:t>
            </a:r>
            <a:r>
              <a:rPr lang="en-US" sz="2000" b="1" i="1" dirty="0">
                <a:solidFill>
                  <a:srgbClr val="00B050"/>
                </a:solidFill>
                <a:latin typeface="Eras Light ITC" panose="020B0402030504020804" pitchFamily="34" charset="0"/>
              </a:rPr>
              <a:t>easy for participants to </a:t>
            </a:r>
            <a:r>
              <a:rPr lang="en-US" sz="2000" b="1" i="1" dirty="0" smtClean="0">
                <a:solidFill>
                  <a:srgbClr val="00B050"/>
                </a:solidFill>
                <a:latin typeface="Eras Light ITC" panose="020B0402030504020804" pitchFamily="34" charset="0"/>
              </a:rPr>
              <a:t>understand</a:t>
            </a:r>
            <a:r>
              <a:rPr lang="en-US" sz="2000" dirty="0">
                <a:solidFill>
                  <a:srgbClr val="0070C0"/>
                </a:solidFill>
                <a:latin typeface="Eras Light ITC" panose="020B0402030504020804" pitchFamily="34" charset="0"/>
              </a:rPr>
              <a:t>. A survey </a:t>
            </a:r>
            <a:r>
              <a:rPr lang="en-US" sz="2000" dirty="0" smtClean="0">
                <a:solidFill>
                  <a:srgbClr val="0070C0"/>
                </a:solidFill>
                <a:latin typeface="Eras Light ITC" panose="020B0402030504020804" pitchFamily="34" charset="0"/>
              </a:rPr>
              <a:t>	with </a:t>
            </a:r>
            <a:r>
              <a:rPr lang="en-US" sz="2000" dirty="0">
                <a:solidFill>
                  <a:srgbClr val="0070C0"/>
                </a:solidFill>
                <a:latin typeface="Eras Light ITC" panose="020B0402030504020804" pitchFamily="34" charset="0"/>
              </a:rPr>
              <a:t>language </a:t>
            </a:r>
            <a:r>
              <a:rPr lang="en-US" sz="2000" dirty="0" smtClean="0">
                <a:solidFill>
                  <a:srgbClr val="0070C0"/>
                </a:solidFill>
                <a:latin typeface="Eras Light ITC" panose="020B0402030504020804" pitchFamily="34" charset="0"/>
              </a:rPr>
              <a:t>appropriate </a:t>
            </a:r>
            <a:r>
              <a:rPr lang="en-US" sz="2000" dirty="0">
                <a:solidFill>
                  <a:srgbClr val="0070C0"/>
                </a:solidFill>
                <a:latin typeface="Eras Light ITC" panose="020B0402030504020804" pitchFamily="34" charset="0"/>
              </a:rPr>
              <a:t>for college students </a:t>
            </a:r>
            <a:r>
              <a:rPr lang="en-US" sz="2000" dirty="0" smtClean="0">
                <a:solidFill>
                  <a:srgbClr val="0070C0"/>
                </a:solidFill>
                <a:latin typeface="Eras Light ITC" panose="020B0402030504020804" pitchFamily="34" charset="0"/>
              </a:rPr>
              <a:t>	probably </a:t>
            </a:r>
            <a:r>
              <a:rPr lang="en-US" sz="2000" dirty="0">
                <a:solidFill>
                  <a:srgbClr val="0070C0"/>
                </a:solidFill>
                <a:latin typeface="Eras Light ITC" panose="020B0402030504020804" pitchFamily="34" charset="0"/>
              </a:rPr>
              <a:t>would not be appropriate for elementary </a:t>
            </a:r>
            <a:r>
              <a:rPr lang="en-US" sz="2000" dirty="0" smtClean="0">
                <a:solidFill>
                  <a:srgbClr val="0070C0"/>
                </a:solidFill>
                <a:latin typeface="Eras Light ITC" panose="020B0402030504020804" pitchFamily="34" charset="0"/>
              </a:rPr>
              <a:t>	school </a:t>
            </a:r>
            <a:r>
              <a:rPr lang="en-US" sz="2000" dirty="0">
                <a:solidFill>
                  <a:srgbClr val="0070C0"/>
                </a:solidFill>
                <a:latin typeface="Eras Light ITC" panose="020B0402030504020804" pitchFamily="34" charset="0"/>
              </a:rPr>
              <a:t>students.</a:t>
            </a:r>
          </a:p>
        </p:txBody>
      </p:sp>
    </p:spTree>
    <p:extLst>
      <p:ext uri="{BB962C8B-B14F-4D97-AF65-F5344CB8AC3E}">
        <p14:creationId xmlns:p14="http://schemas.microsoft.com/office/powerpoint/2010/main" val="20042882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7" presetClass="entr" presetSubtype="0" fill="hold" grpId="0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7" presetClass="entr" presetSubtype="0" fill="hold" grpId="0" nodeType="withEffect">
                                  <p:stCondLst>
                                    <p:cond delay="18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7" presetClass="entr" presetSubtype="0" fill="hold" grpId="0" nodeType="withEffect">
                                  <p:stCondLst>
                                    <p:cond delay="24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7" presetClass="entr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uiExpand="1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70C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8"/>
          <p:cNvCxnSpPr/>
          <p:nvPr/>
        </p:nvCxnSpPr>
        <p:spPr>
          <a:xfrm>
            <a:off x="1140351" y="1712782"/>
            <a:ext cx="9875520" cy="0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1140351" y="821994"/>
            <a:ext cx="9875520" cy="0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11" name="Title 1"/>
          <p:cNvSpPr txBox="1">
            <a:spLocks/>
          </p:cNvSpPr>
          <p:nvPr/>
        </p:nvSpPr>
        <p:spPr>
          <a:xfrm>
            <a:off x="1409350" y="642188"/>
            <a:ext cx="9337509" cy="135636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0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Eras Light ITC" panose="020B0402030504020804" pitchFamily="34" charset="0"/>
              </a:rPr>
              <a:t>Selecting </a:t>
            </a:r>
            <a:r>
              <a:rPr lang="en-US" sz="40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Eras Light ITC" panose="020B0402030504020804" pitchFamily="34" charset="0"/>
              </a:rPr>
              <a:t>Relevant Individuals</a:t>
            </a:r>
            <a:endParaRPr lang="id-ID" sz="40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Eras Light ITC" panose="020B0402030504020804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59603" y="1860002"/>
            <a:ext cx="10837001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" indent="0" algn="ctr">
              <a:spcBef>
                <a:spcPts val="0"/>
              </a:spcBef>
              <a:buNone/>
            </a:pPr>
            <a:r>
              <a:rPr lang="en-US" sz="2400" dirty="0" smtClean="0">
                <a:solidFill>
                  <a:srgbClr val="0070C0"/>
                </a:solidFill>
                <a:latin typeface="Eras Light ITC" panose="020B0402030504020804" pitchFamily="34" charset="0"/>
              </a:rPr>
              <a:t>The survey research design introduces a few additional concerns regarding sample selection: </a:t>
            </a:r>
          </a:p>
          <a:p>
            <a:pPr marL="45720">
              <a:spcBef>
                <a:spcPts val="0"/>
              </a:spcBef>
            </a:pPr>
            <a:r>
              <a:rPr lang="en-US" sz="2400" b="1" dirty="0" smtClean="0">
                <a:solidFill>
                  <a:srgbClr val="0070C0"/>
                </a:solidFill>
                <a:latin typeface="Eras Light ITC" panose="020B0402030504020804" pitchFamily="34" charset="0"/>
              </a:rPr>
              <a:t>a.</a:t>
            </a:r>
            <a:r>
              <a:rPr lang="en-US" sz="2400" dirty="0" smtClean="0">
                <a:solidFill>
                  <a:srgbClr val="0070C0"/>
                </a:solidFill>
                <a:latin typeface="Eras Light ITC" panose="020B0402030504020804" pitchFamily="34" charset="0"/>
              </a:rPr>
              <a:t>	First, many surveys address a specific issue that is relevant to only a small subset 	of the general population. For such a survey, </a:t>
            </a:r>
            <a:r>
              <a:rPr lang="en-US" sz="2400" b="1" i="1" dirty="0" smtClean="0">
                <a:solidFill>
                  <a:srgbClr val="00B050"/>
                </a:solidFill>
                <a:latin typeface="Eras Light ITC" panose="020B0402030504020804" pitchFamily="34" charset="0"/>
              </a:rPr>
              <a:t>care must be taken to select survey 	participants to whom the questions are relevant</a:t>
            </a:r>
            <a:r>
              <a:rPr lang="en-US" sz="2400" dirty="0" smtClean="0">
                <a:solidFill>
                  <a:srgbClr val="0070C0"/>
                </a:solidFill>
                <a:latin typeface="Eras Light ITC" panose="020B0402030504020804" pitchFamily="34" charset="0"/>
              </a:rPr>
              <a:t>. </a:t>
            </a:r>
          </a:p>
          <a:p>
            <a:pPr marL="502920" indent="-457200">
              <a:spcBef>
                <a:spcPts val="0"/>
              </a:spcBef>
              <a:buAutoNum type="alphaLcPeriod"/>
            </a:pPr>
            <a:endParaRPr lang="en-US" sz="2400" dirty="0" smtClean="0">
              <a:solidFill>
                <a:srgbClr val="0070C0"/>
              </a:solidFill>
              <a:latin typeface="Eras Light ITC" panose="020B0402030504020804" pitchFamily="34" charset="0"/>
            </a:endParaRPr>
          </a:p>
          <a:p>
            <a:pPr marL="45720">
              <a:spcBef>
                <a:spcPts val="0"/>
              </a:spcBef>
            </a:pPr>
            <a:r>
              <a:rPr lang="en-US" sz="2400" b="1" dirty="0" smtClean="0">
                <a:solidFill>
                  <a:srgbClr val="0070C0"/>
                </a:solidFill>
                <a:latin typeface="Eras Light ITC" panose="020B0402030504020804" pitchFamily="34" charset="0"/>
              </a:rPr>
              <a:t>b.</a:t>
            </a:r>
            <a:r>
              <a:rPr lang="en-US" sz="2400" dirty="0" smtClean="0">
                <a:solidFill>
                  <a:srgbClr val="0070C0"/>
                </a:solidFill>
                <a:latin typeface="Eras Light ITC" panose="020B0402030504020804" pitchFamily="34" charset="0"/>
              </a:rPr>
              <a:t>	Second</a:t>
            </a:r>
            <a:r>
              <a:rPr lang="en-US" sz="2400" dirty="0">
                <a:solidFill>
                  <a:srgbClr val="0070C0"/>
                </a:solidFill>
                <a:latin typeface="Eras Light ITC" panose="020B0402030504020804" pitchFamily="34" charset="0"/>
              </a:rPr>
              <a:t>, although some surveys focus on a specific topic or group of people, </a:t>
            </a:r>
            <a:r>
              <a:rPr lang="en-US" sz="2400" dirty="0" smtClean="0">
                <a:solidFill>
                  <a:srgbClr val="0070C0"/>
                </a:solidFill>
                <a:latin typeface="Eras Light ITC" panose="020B0402030504020804" pitchFamily="34" charset="0"/>
              </a:rPr>
              <a:t>	some </a:t>
            </a:r>
            <a:r>
              <a:rPr lang="en-US" sz="2400" dirty="0">
                <a:solidFill>
                  <a:srgbClr val="0070C0"/>
                </a:solidFill>
                <a:latin typeface="Eras Light ITC" panose="020B0402030504020804" pitchFamily="34" charset="0"/>
              </a:rPr>
              <a:t>surveys seek to describe a </a:t>
            </a:r>
            <a:r>
              <a:rPr lang="en-US" sz="2400" b="1" i="1" dirty="0">
                <a:solidFill>
                  <a:srgbClr val="00B050"/>
                </a:solidFill>
                <a:latin typeface="Eras Light ITC" panose="020B0402030504020804" pitchFamily="34" charset="0"/>
              </a:rPr>
              <a:t>broad cross-section of the general population</a:t>
            </a:r>
            <a:r>
              <a:rPr lang="en-US" sz="2400" dirty="0" smtClean="0">
                <a:solidFill>
                  <a:srgbClr val="0070C0"/>
                </a:solidFill>
                <a:latin typeface="Eras Light ITC" panose="020B0402030504020804" pitchFamily="34" charset="0"/>
              </a:rPr>
              <a:t>.</a:t>
            </a:r>
          </a:p>
          <a:p>
            <a:pPr marL="502920" indent="-457200">
              <a:spcBef>
                <a:spcPts val="0"/>
              </a:spcBef>
              <a:buAutoNum type="alphaLcPeriod" startAt="2"/>
            </a:pPr>
            <a:endParaRPr lang="en-US" sz="2400" dirty="0">
              <a:solidFill>
                <a:srgbClr val="0070C0"/>
              </a:solidFill>
              <a:latin typeface="Eras Light ITC" panose="020B0402030504020804" pitchFamily="34" charset="0"/>
            </a:endParaRPr>
          </a:p>
          <a:p>
            <a:pPr marL="45720" indent="0">
              <a:spcBef>
                <a:spcPts val="0"/>
              </a:spcBef>
              <a:buNone/>
            </a:pPr>
            <a:r>
              <a:rPr lang="en-US" sz="2400" b="1" dirty="0" smtClean="0">
                <a:solidFill>
                  <a:srgbClr val="0070C0"/>
                </a:solidFill>
                <a:latin typeface="Eras Light ITC" panose="020B0402030504020804" pitchFamily="34" charset="0"/>
              </a:rPr>
              <a:t>c.	</a:t>
            </a:r>
            <a:r>
              <a:rPr lang="en-US" sz="2400" dirty="0" smtClean="0">
                <a:solidFill>
                  <a:srgbClr val="0070C0"/>
                </a:solidFill>
                <a:latin typeface="Eras Light ITC" panose="020B0402030504020804" pitchFamily="34" charset="0"/>
              </a:rPr>
              <a:t>A </a:t>
            </a:r>
            <a:r>
              <a:rPr lang="en-US" sz="2400" dirty="0">
                <a:solidFill>
                  <a:srgbClr val="0070C0"/>
                </a:solidFill>
                <a:latin typeface="Eras Light ITC" panose="020B0402030504020804" pitchFamily="34" charset="0"/>
              </a:rPr>
              <a:t>researcher supplies </a:t>
            </a:r>
            <a:r>
              <a:rPr lang="en-US" sz="2400" b="1" i="1" dirty="0">
                <a:solidFill>
                  <a:srgbClr val="00B050"/>
                </a:solidFill>
                <a:latin typeface="Eras Light ITC" panose="020B0402030504020804" pitchFamily="34" charset="0"/>
              </a:rPr>
              <a:t>specific demographic characteristics</a:t>
            </a:r>
            <a:r>
              <a:rPr lang="en-US" sz="2400" dirty="0">
                <a:solidFill>
                  <a:srgbClr val="0070C0"/>
                </a:solidFill>
                <a:latin typeface="Eras Light ITC" panose="020B0402030504020804" pitchFamily="34" charset="0"/>
              </a:rPr>
              <a:t>, and the </a:t>
            </a:r>
            <a:r>
              <a:rPr lang="en-US" sz="2400" b="1" i="1" dirty="0">
                <a:solidFill>
                  <a:srgbClr val="00B050"/>
                </a:solidFill>
                <a:latin typeface="Eras Light ITC" panose="020B0402030504020804" pitchFamily="34" charset="0"/>
              </a:rPr>
              <a:t>computer </a:t>
            </a:r>
            <a:r>
              <a:rPr lang="en-US" sz="2400" b="1" i="1" dirty="0" smtClean="0">
                <a:solidFill>
                  <a:srgbClr val="00B050"/>
                </a:solidFill>
                <a:latin typeface="Eras Light ITC" panose="020B0402030504020804" pitchFamily="34" charset="0"/>
              </a:rPr>
              <a:t>	generates </a:t>
            </a:r>
            <a:r>
              <a:rPr lang="en-US" sz="2400" b="1" i="1" dirty="0">
                <a:solidFill>
                  <a:srgbClr val="00B050"/>
                </a:solidFill>
                <a:latin typeface="Eras Light ITC" panose="020B0402030504020804" pitchFamily="34" charset="0"/>
              </a:rPr>
              <a:t>a list of individuals</a:t>
            </a:r>
            <a:r>
              <a:rPr lang="en-US" sz="2400" dirty="0">
                <a:solidFill>
                  <a:srgbClr val="0070C0"/>
                </a:solidFill>
                <a:latin typeface="Eras Light ITC" panose="020B0402030504020804" pitchFamily="34" charset="0"/>
              </a:rPr>
              <a:t> who </a:t>
            </a:r>
            <a:r>
              <a:rPr lang="en-US" sz="2400" b="1" i="1" dirty="0">
                <a:solidFill>
                  <a:srgbClr val="00B050"/>
                </a:solidFill>
                <a:latin typeface="Eras Light ITC" panose="020B0402030504020804" pitchFamily="34" charset="0"/>
              </a:rPr>
              <a:t>meet the </a:t>
            </a:r>
            <a:r>
              <a:rPr lang="en-US" sz="2400" b="1" i="1" dirty="0" smtClean="0">
                <a:solidFill>
                  <a:srgbClr val="00B050"/>
                </a:solidFill>
                <a:latin typeface="Eras Light ITC" panose="020B0402030504020804" pitchFamily="34" charset="0"/>
              </a:rPr>
              <a:t>criteria.</a:t>
            </a:r>
            <a:endParaRPr lang="en-US" sz="2400" b="1" i="1" dirty="0">
              <a:solidFill>
                <a:srgbClr val="00B050"/>
              </a:solidFill>
              <a:latin typeface="Eras Light ITC" panose="020B04020305040208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926212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7" presetClass="entr" presetSubtype="0" fill="hold" grpId="0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7" presetClass="entr" presetSubtype="0" fill="hold" grpId="0" nodeType="withEffect">
                                  <p:stCondLst>
                                    <p:cond delay="18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uiExpand="1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70C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8"/>
          <p:cNvCxnSpPr/>
          <p:nvPr/>
        </p:nvCxnSpPr>
        <p:spPr>
          <a:xfrm>
            <a:off x="1140351" y="1712782"/>
            <a:ext cx="9875520" cy="0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1140351" y="821994"/>
            <a:ext cx="9875520" cy="0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11" name="Title 1"/>
          <p:cNvSpPr txBox="1">
            <a:spLocks/>
          </p:cNvSpPr>
          <p:nvPr/>
        </p:nvSpPr>
        <p:spPr>
          <a:xfrm>
            <a:off x="1409350" y="642188"/>
            <a:ext cx="9337509" cy="135636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0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Eras Light ITC" panose="020B0402030504020804" pitchFamily="34" charset="0"/>
              </a:rPr>
              <a:t>Administering a </a:t>
            </a:r>
            <a:r>
              <a:rPr lang="en-US" sz="40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Eras Light ITC" panose="020B0402030504020804" pitchFamily="34" charset="0"/>
              </a:rPr>
              <a:t>Survey</a:t>
            </a:r>
            <a:endParaRPr lang="id-ID" sz="40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Eras Light ITC" panose="020B0402030504020804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825838" y="5794691"/>
            <a:ext cx="650453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" indent="0" algn="ctr">
              <a:spcBef>
                <a:spcPts val="0"/>
              </a:spcBef>
              <a:buNone/>
            </a:pPr>
            <a:r>
              <a:rPr lang="en-US" sz="1600" b="1" dirty="0" smtClean="0">
                <a:solidFill>
                  <a:srgbClr val="0070C0"/>
                </a:solidFill>
                <a:latin typeface="Eras Light ITC" panose="020B0402030504020804" pitchFamily="34" charset="0"/>
              </a:rPr>
              <a:t>TABLE 7.2</a:t>
            </a:r>
            <a:r>
              <a:rPr lang="en-US" sz="1600" b="1" dirty="0">
                <a:solidFill>
                  <a:srgbClr val="0070C0"/>
                </a:solidFill>
                <a:latin typeface="Eras Light ITC" panose="020B0402030504020804" pitchFamily="34" charset="0"/>
              </a:rPr>
              <a:t/>
            </a:r>
            <a:br>
              <a:rPr lang="en-US" sz="1600" b="1" dirty="0">
                <a:solidFill>
                  <a:srgbClr val="0070C0"/>
                </a:solidFill>
                <a:latin typeface="Eras Light ITC" panose="020B0402030504020804" pitchFamily="34" charset="0"/>
              </a:rPr>
            </a:br>
            <a:r>
              <a:rPr lang="en-US" sz="1600" spc="300" dirty="0">
                <a:solidFill>
                  <a:srgbClr val="0070C0"/>
                </a:solidFill>
                <a:latin typeface="Eras Light ITC" panose="020B0402030504020804" pitchFamily="34" charset="0"/>
              </a:rPr>
              <a:t>A Summary of the Strengths and Weaknesses of the Survey Research Design</a:t>
            </a: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46627547"/>
              </p:ext>
            </p:extLst>
          </p:nvPr>
        </p:nvGraphicFramePr>
        <p:xfrm>
          <a:off x="711773" y="1857691"/>
          <a:ext cx="10759790" cy="3937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20643"/>
                <a:gridCol w="4364128"/>
                <a:gridCol w="4475019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400" b="1" i="0" u="none" strike="noStrike" kern="1200" baseline="0" noProof="0" dirty="0" smtClean="0">
                          <a:solidFill>
                            <a:schemeClr val="lt1"/>
                          </a:solidFill>
                          <a:latin typeface="Eras Light ITC" panose="020B0402030504020804" pitchFamily="34" charset="0"/>
                          <a:ea typeface="+mn-ea"/>
                          <a:cs typeface="+mn-cs"/>
                        </a:rPr>
                        <a:t>Survey Type</a:t>
                      </a:r>
                      <a:endParaRPr lang="en-US" sz="1400" noProof="0" dirty="0">
                        <a:latin typeface="Eras Light ITC" panose="020B04020305040208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="1" i="0" u="none" strike="noStrike" kern="1200" baseline="0" noProof="0" dirty="0" smtClean="0">
                          <a:solidFill>
                            <a:schemeClr val="lt1"/>
                          </a:solidFill>
                          <a:latin typeface="Eras Light ITC" panose="020B0402030504020804" pitchFamily="34" charset="0"/>
                          <a:ea typeface="+mn-ea"/>
                          <a:cs typeface="+mn-cs"/>
                        </a:rPr>
                        <a:t>Strengths</a:t>
                      </a:r>
                      <a:endParaRPr lang="en-US" sz="1400" noProof="0" dirty="0">
                        <a:latin typeface="Eras Light ITC" panose="020B04020305040208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="1" i="0" u="none" strike="noStrike" kern="1200" baseline="0" noProof="0" dirty="0" smtClean="0">
                          <a:solidFill>
                            <a:schemeClr val="lt1"/>
                          </a:solidFill>
                          <a:latin typeface="Eras Light ITC" panose="020B0402030504020804" pitchFamily="34" charset="0"/>
                          <a:ea typeface="+mn-ea"/>
                          <a:cs typeface="+mn-cs"/>
                        </a:rPr>
                        <a:t>Weaknesses</a:t>
                      </a:r>
                      <a:endParaRPr lang="en-US" sz="1400" noProof="0" dirty="0">
                        <a:latin typeface="Eras Light ITC" panose="020B0402030504020804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b="0" i="0" u="none" strike="noStrike" kern="1200" baseline="0" noProof="0" dirty="0" smtClean="0">
                          <a:solidFill>
                            <a:schemeClr val="dk1"/>
                          </a:solidFill>
                          <a:latin typeface="Eras Light ITC" panose="020B0402030504020804" pitchFamily="34" charset="0"/>
                          <a:ea typeface="+mn-ea"/>
                          <a:cs typeface="+mn-cs"/>
                        </a:rPr>
                        <a:t>Mail Surveys</a:t>
                      </a:r>
                      <a:endParaRPr lang="en-US" sz="1400" noProof="0" dirty="0">
                        <a:latin typeface="Eras Light ITC" panose="020B04020305040208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="0" i="0" u="none" strike="noStrike" kern="1200" baseline="0" dirty="0" smtClean="0">
                          <a:solidFill>
                            <a:schemeClr val="dk1"/>
                          </a:solidFill>
                          <a:latin typeface="Eras Light ITC" panose="020B0402030504020804" pitchFamily="34" charset="0"/>
                          <a:ea typeface="+mn-ea"/>
                          <a:cs typeface="+mn-cs"/>
                        </a:rPr>
                        <a:t>Convenient and anonymous. </a:t>
                      </a:r>
                    </a:p>
                    <a:p>
                      <a:r>
                        <a:rPr lang="en-US" sz="1400" b="0" i="0" u="none" strike="noStrike" kern="1200" baseline="0" dirty="0" smtClean="0">
                          <a:solidFill>
                            <a:schemeClr val="dk1"/>
                          </a:solidFill>
                          <a:latin typeface="Eras Light ITC" panose="020B0402030504020804" pitchFamily="34" charset="0"/>
                          <a:ea typeface="+mn-ea"/>
                          <a:cs typeface="+mn-cs"/>
                        </a:rPr>
                        <a:t>Nonthreatening to participants. bias.</a:t>
                      </a:r>
                    </a:p>
                    <a:p>
                      <a:r>
                        <a:rPr lang="en-US" sz="1400" b="0" i="0" u="none" strike="noStrike" kern="1200" baseline="0" dirty="0" smtClean="0">
                          <a:solidFill>
                            <a:schemeClr val="dk1"/>
                          </a:solidFill>
                          <a:latin typeface="Eras Light ITC" panose="020B0402030504020804" pitchFamily="34" charset="0"/>
                          <a:ea typeface="+mn-ea"/>
                          <a:cs typeface="+mn-cs"/>
                        </a:rPr>
                        <a:t>Easy to administer.</a:t>
                      </a:r>
                      <a:endParaRPr lang="id-ID" sz="1400" dirty="0">
                        <a:latin typeface="Eras Light ITC" panose="020B04020305040208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="0" i="0" u="none" strike="noStrike" kern="1200" baseline="0" dirty="0" smtClean="0">
                          <a:solidFill>
                            <a:schemeClr val="dk1"/>
                          </a:solidFill>
                          <a:latin typeface="Eras Light ITC" panose="020B0402030504020804" pitchFamily="34" charset="0"/>
                          <a:ea typeface="+mn-ea"/>
                          <a:cs typeface="+mn-cs"/>
                        </a:rPr>
                        <a:t>Can be expensive.</a:t>
                      </a:r>
                    </a:p>
                    <a:p>
                      <a:r>
                        <a:rPr lang="en-US" sz="1400" b="0" i="0" u="none" strike="noStrike" kern="1200" baseline="0" dirty="0" smtClean="0">
                          <a:solidFill>
                            <a:schemeClr val="dk1"/>
                          </a:solidFill>
                          <a:latin typeface="Eras Light ITC" panose="020B0402030504020804" pitchFamily="34" charset="0"/>
                          <a:ea typeface="+mn-ea"/>
                          <a:cs typeface="+mn-cs"/>
                        </a:rPr>
                        <a:t>Low response rate and nonresponse. </a:t>
                      </a:r>
                    </a:p>
                    <a:p>
                      <a:r>
                        <a:rPr lang="en-US" sz="1400" b="0" i="0" u="none" strike="noStrike" kern="1200" baseline="0" dirty="0" smtClean="0">
                          <a:solidFill>
                            <a:schemeClr val="dk1"/>
                          </a:solidFill>
                          <a:latin typeface="Eras Light ITC" panose="020B0402030504020804" pitchFamily="34" charset="0"/>
                          <a:ea typeface="+mn-ea"/>
                          <a:cs typeface="+mn-cs"/>
                        </a:rPr>
                        <a:t>Unsure exactly who completes the survey.</a:t>
                      </a:r>
                      <a:endParaRPr lang="id-ID" sz="1400" dirty="0">
                        <a:latin typeface="Eras Light ITC" panose="020B0402030504020804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b="0" i="0" u="none" strike="noStrike" kern="1200" baseline="0" noProof="0" dirty="0" smtClean="0">
                          <a:solidFill>
                            <a:schemeClr val="dk1"/>
                          </a:solidFill>
                          <a:latin typeface="Eras Light ITC" panose="020B0402030504020804" pitchFamily="34" charset="0"/>
                          <a:ea typeface="+mn-ea"/>
                          <a:cs typeface="+mn-cs"/>
                        </a:rPr>
                        <a:t>Telephone Surveys</a:t>
                      </a:r>
                      <a:endParaRPr lang="en-US" sz="1400" noProof="0" dirty="0">
                        <a:latin typeface="Eras Light ITC" panose="020B04020305040208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="0" i="0" u="none" strike="noStrike" kern="1200" baseline="0" dirty="0" smtClean="0">
                          <a:solidFill>
                            <a:schemeClr val="dk1"/>
                          </a:solidFill>
                          <a:latin typeface="Eras Light ITC" panose="020B0402030504020804" pitchFamily="34" charset="0"/>
                          <a:ea typeface="+mn-ea"/>
                          <a:cs typeface="+mn-cs"/>
                        </a:rPr>
                        <a:t>Can be conducted from home or office. Participants can stay at home or office. </a:t>
                      </a:r>
                      <a:endParaRPr lang="en-US" sz="1400" noProof="0" dirty="0">
                        <a:latin typeface="Eras Light ITC" panose="020B04020305040208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="0" i="0" u="none" strike="noStrike" kern="1200" baseline="0" dirty="0" smtClean="0">
                          <a:solidFill>
                            <a:schemeClr val="dk1"/>
                          </a:solidFill>
                          <a:latin typeface="Eras Light ITC" panose="020B0402030504020804" pitchFamily="34" charset="0"/>
                          <a:ea typeface="+mn-ea"/>
                          <a:cs typeface="+mn-cs"/>
                        </a:rPr>
                        <a:t>Time consuming.</a:t>
                      </a:r>
                    </a:p>
                    <a:p>
                      <a:r>
                        <a:rPr lang="en-US" sz="1400" b="0" i="0" u="none" strike="noStrike" kern="1200" baseline="0" dirty="0" smtClean="0">
                          <a:solidFill>
                            <a:schemeClr val="dk1"/>
                          </a:solidFill>
                          <a:latin typeface="Eras Light ITC" panose="020B0402030504020804" pitchFamily="34" charset="0"/>
                          <a:ea typeface="+mn-ea"/>
                          <a:cs typeface="+mn-cs"/>
                        </a:rPr>
                        <a:t>Potential for interviewer bias.</a:t>
                      </a:r>
                      <a:endParaRPr lang="en-US" sz="1400" noProof="0" dirty="0">
                        <a:latin typeface="Eras Light ITC" panose="020B0402030504020804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b="0" i="0" u="none" strike="noStrike" kern="1200" baseline="0" noProof="0" dirty="0" smtClean="0">
                          <a:solidFill>
                            <a:schemeClr val="dk1"/>
                          </a:solidFill>
                          <a:latin typeface="Eras Light ITC" panose="020B0402030504020804" pitchFamily="34" charset="0"/>
                          <a:ea typeface="+mn-ea"/>
                          <a:cs typeface="+mn-cs"/>
                        </a:rPr>
                        <a:t>Internet surveys</a:t>
                      </a:r>
                      <a:endParaRPr lang="en-US" sz="1400" noProof="0" dirty="0">
                        <a:latin typeface="Eras Light ITC" panose="020B04020305040208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="0" i="0" u="none" strike="noStrike" kern="1200" baseline="0" dirty="0" smtClean="0">
                          <a:solidFill>
                            <a:schemeClr val="dk1"/>
                          </a:solidFill>
                          <a:latin typeface="Eras Light ITC" panose="020B0402030504020804" pitchFamily="34" charset="0"/>
                          <a:ea typeface="+mn-ea"/>
                          <a:cs typeface="+mn-cs"/>
                        </a:rPr>
                        <a:t>Efficient to administer to a large number</a:t>
                      </a:r>
                    </a:p>
                    <a:p>
                      <a:r>
                        <a:rPr lang="en-US" sz="1400" b="0" i="0" u="none" strike="noStrike" kern="1200" baseline="0" dirty="0" smtClean="0">
                          <a:solidFill>
                            <a:schemeClr val="dk1"/>
                          </a:solidFill>
                          <a:latin typeface="Eras Light ITC" panose="020B0402030504020804" pitchFamily="34" charset="0"/>
                          <a:ea typeface="+mn-ea"/>
                          <a:cs typeface="+mn-cs"/>
                        </a:rPr>
                        <a:t>of participants.</a:t>
                      </a:r>
                    </a:p>
                    <a:p>
                      <a:r>
                        <a:rPr lang="en-US" sz="1400" b="0" i="0" u="none" strike="noStrike" kern="1200" baseline="0" dirty="0" smtClean="0">
                          <a:solidFill>
                            <a:schemeClr val="dk1"/>
                          </a:solidFill>
                          <a:latin typeface="Eras Light ITC" panose="020B0402030504020804" pitchFamily="34" charset="0"/>
                          <a:ea typeface="+mn-ea"/>
                          <a:cs typeface="+mn-cs"/>
                        </a:rPr>
                        <a:t>Access to large number of individuals</a:t>
                      </a:r>
                    </a:p>
                    <a:p>
                      <a:r>
                        <a:rPr lang="en-US" sz="1400" b="0" i="0" u="none" strike="noStrike" kern="1200" baseline="0" dirty="0" smtClean="0">
                          <a:solidFill>
                            <a:schemeClr val="dk1"/>
                          </a:solidFill>
                          <a:latin typeface="Eras Light ITC" panose="020B0402030504020804" pitchFamily="34" charset="0"/>
                          <a:ea typeface="+mn-ea"/>
                          <a:cs typeface="+mn-cs"/>
                        </a:rPr>
                        <a:t>with common characteristics.</a:t>
                      </a:r>
                    </a:p>
                    <a:p>
                      <a:r>
                        <a:rPr lang="en-US" sz="1400" b="0" i="0" u="none" strike="noStrike" kern="1200" baseline="0" dirty="0" smtClean="0">
                          <a:solidFill>
                            <a:schemeClr val="dk1"/>
                          </a:solidFill>
                          <a:latin typeface="Eras Light ITC" panose="020B0402030504020804" pitchFamily="34" charset="0"/>
                          <a:ea typeface="+mn-ea"/>
                          <a:cs typeface="+mn-cs"/>
                        </a:rPr>
                        <a:t>Survey can be individualized based on</a:t>
                      </a:r>
                    </a:p>
                    <a:p>
                      <a:r>
                        <a:rPr lang="en-US" sz="1400" b="0" i="0" u="none" strike="noStrike" kern="1200" baseline="0" dirty="0" smtClean="0">
                          <a:solidFill>
                            <a:schemeClr val="dk1"/>
                          </a:solidFill>
                          <a:latin typeface="Eras Light ITC" panose="020B0402030504020804" pitchFamily="34" charset="0"/>
                          <a:ea typeface="+mn-ea"/>
                          <a:cs typeface="+mn-cs"/>
                        </a:rPr>
                        <a:t>participant’s responses.</a:t>
                      </a:r>
                      <a:endParaRPr lang="id-ID" sz="1400" b="0" i="0" u="none" strike="noStrike" kern="1200" baseline="0" dirty="0" smtClean="0">
                        <a:solidFill>
                          <a:schemeClr val="dk1"/>
                        </a:solidFill>
                        <a:latin typeface="Eras Light ITC" panose="020B0402030504020804" pitchFamily="34" charset="0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="0" i="0" u="none" strike="noStrike" kern="1200" baseline="0" dirty="0" smtClean="0">
                          <a:solidFill>
                            <a:schemeClr val="dk1"/>
                          </a:solidFill>
                          <a:latin typeface="Eras Light ITC" panose="020B0402030504020804" pitchFamily="34" charset="0"/>
                          <a:ea typeface="+mn-ea"/>
                          <a:cs typeface="+mn-cs"/>
                        </a:rPr>
                        <a:t>Initial expense for site.</a:t>
                      </a:r>
                    </a:p>
                    <a:p>
                      <a:r>
                        <a:rPr lang="en-US" sz="1400" b="0" i="0" u="none" strike="noStrike" kern="1200" baseline="0" dirty="0" smtClean="0">
                          <a:solidFill>
                            <a:schemeClr val="dk1"/>
                          </a:solidFill>
                          <a:latin typeface="Eras Light ITC" panose="020B0402030504020804" pitchFamily="34" charset="0"/>
                          <a:ea typeface="+mn-ea"/>
                          <a:cs typeface="+mn-cs"/>
                        </a:rPr>
                        <a:t>Sample may not be representative.</a:t>
                      </a:r>
                    </a:p>
                    <a:p>
                      <a:r>
                        <a:rPr lang="en-US" sz="1400" b="0" i="0" u="none" strike="noStrike" kern="1200" baseline="0" dirty="0" smtClean="0">
                          <a:solidFill>
                            <a:schemeClr val="dk1"/>
                          </a:solidFill>
                          <a:latin typeface="Eras Light ITC" panose="020B0402030504020804" pitchFamily="34" charset="0"/>
                          <a:ea typeface="+mn-ea"/>
                          <a:cs typeface="+mn-cs"/>
                        </a:rPr>
                        <a:t>Cannot control composition of the</a:t>
                      </a:r>
                    </a:p>
                    <a:p>
                      <a:r>
                        <a:rPr lang="en-US" sz="1400" b="0" i="0" u="none" strike="noStrike" kern="1200" baseline="0" dirty="0" smtClean="0">
                          <a:solidFill>
                            <a:schemeClr val="dk1"/>
                          </a:solidFill>
                          <a:latin typeface="Eras Light ITC" panose="020B0402030504020804" pitchFamily="34" charset="0"/>
                          <a:ea typeface="+mn-ea"/>
                          <a:cs typeface="+mn-cs"/>
                        </a:rPr>
                        <a:t>sample.</a:t>
                      </a:r>
                    </a:p>
                    <a:p>
                      <a:endParaRPr lang="id-ID" sz="1400" dirty="0">
                        <a:latin typeface="Eras Light ITC" panose="020B0402030504020804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noProof="0" dirty="0" smtClean="0">
                          <a:latin typeface="Eras Light ITC" panose="020B0402030504020804" pitchFamily="34" charset="0"/>
                        </a:rPr>
                        <a:t>In-Person Surveys</a:t>
                      </a:r>
                      <a:endParaRPr lang="en-US" sz="1400" noProof="0" dirty="0">
                        <a:latin typeface="Eras Light ITC" panose="020B04020305040208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="0" i="0" u="none" strike="noStrike" kern="1200" baseline="0" dirty="0" smtClean="0">
                          <a:solidFill>
                            <a:schemeClr val="dk1"/>
                          </a:solidFill>
                          <a:latin typeface="Eras Light ITC" panose="020B0402030504020804" pitchFamily="34" charset="0"/>
                          <a:ea typeface="+mn-ea"/>
                          <a:cs typeface="+mn-cs"/>
                        </a:rPr>
                        <a:t>Efficient to administer with groups.</a:t>
                      </a:r>
                    </a:p>
                    <a:p>
                      <a:r>
                        <a:rPr lang="en-US" sz="1400" b="0" i="0" u="none" strike="noStrike" kern="1200" baseline="0" dirty="0" smtClean="0">
                          <a:solidFill>
                            <a:schemeClr val="dk1"/>
                          </a:solidFill>
                          <a:latin typeface="Eras Light ITC" panose="020B0402030504020804" pitchFamily="34" charset="0"/>
                          <a:ea typeface="+mn-ea"/>
                          <a:cs typeface="+mn-cs"/>
                        </a:rPr>
                        <a:t>100% response rate.</a:t>
                      </a:r>
                    </a:p>
                    <a:p>
                      <a:r>
                        <a:rPr lang="en-US" sz="1400" b="0" i="0" u="none" strike="noStrike" kern="1200" baseline="0" dirty="0" smtClean="0">
                          <a:solidFill>
                            <a:schemeClr val="dk1"/>
                          </a:solidFill>
                          <a:latin typeface="Eras Light ITC" panose="020B0402030504020804" pitchFamily="34" charset="0"/>
                          <a:ea typeface="+mn-ea"/>
                          <a:cs typeface="+mn-cs"/>
                        </a:rPr>
                        <a:t>Flexible (groups or individual interviews).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="0" i="0" u="none" strike="noStrike" kern="1200" baseline="0" dirty="0" smtClean="0">
                          <a:solidFill>
                            <a:schemeClr val="dk1"/>
                          </a:solidFill>
                          <a:latin typeface="Eras Light ITC" panose="020B0402030504020804" pitchFamily="34" charset="0"/>
                          <a:ea typeface="+mn-ea"/>
                          <a:cs typeface="+mn-cs"/>
                        </a:rPr>
                        <a:t>Time consuming with individual</a:t>
                      </a:r>
                    </a:p>
                    <a:p>
                      <a:r>
                        <a:rPr lang="en-US" sz="1400" b="0" i="0" u="none" strike="noStrike" kern="1200" baseline="0" dirty="0" smtClean="0">
                          <a:solidFill>
                            <a:schemeClr val="dk1"/>
                          </a:solidFill>
                          <a:latin typeface="Eras Light ITC" panose="020B0402030504020804" pitchFamily="34" charset="0"/>
                          <a:ea typeface="+mn-ea"/>
                          <a:cs typeface="+mn-cs"/>
                        </a:rPr>
                        <a:t>interviews.</a:t>
                      </a:r>
                    </a:p>
                    <a:p>
                      <a:r>
                        <a:rPr lang="en-US" sz="1400" b="0" i="0" u="none" strike="noStrike" kern="1200" baseline="0" dirty="0" smtClean="0">
                          <a:solidFill>
                            <a:schemeClr val="dk1"/>
                          </a:solidFill>
                          <a:latin typeface="Eras Light ITC" panose="020B0402030504020804" pitchFamily="34" charset="0"/>
                          <a:ea typeface="+mn-ea"/>
                          <a:cs typeface="+mn-cs"/>
                        </a:rPr>
                        <a:t>Risk of interviewer bias.</a:t>
                      </a:r>
                      <a:endParaRPr lang="id-ID" sz="1400" b="0" i="0" u="none" strike="noStrike" kern="1200" baseline="0" dirty="0" smtClean="0">
                        <a:solidFill>
                          <a:schemeClr val="dk1"/>
                        </a:solidFill>
                        <a:latin typeface="Eras Light ITC" panose="020B0402030504020804" pitchFamily="34" charset="0"/>
                        <a:ea typeface="+mn-ea"/>
                        <a:cs typeface="+mn-cs"/>
                      </a:endParaRPr>
                    </a:p>
                    <a:p>
                      <a:endParaRPr lang="id-ID" sz="1400" dirty="0">
                        <a:latin typeface="Eras Light ITC" panose="020B0402030504020804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256591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70C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8"/>
          <p:cNvCxnSpPr/>
          <p:nvPr/>
        </p:nvCxnSpPr>
        <p:spPr>
          <a:xfrm>
            <a:off x="1140351" y="1712782"/>
            <a:ext cx="9875520" cy="0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1140351" y="821994"/>
            <a:ext cx="9875520" cy="0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11" name="Title 1"/>
          <p:cNvSpPr txBox="1">
            <a:spLocks/>
          </p:cNvSpPr>
          <p:nvPr/>
        </p:nvSpPr>
        <p:spPr>
          <a:xfrm>
            <a:off x="1409350" y="642188"/>
            <a:ext cx="9337509" cy="135636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0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Eras Light ITC" panose="020B0402030504020804" pitchFamily="34" charset="0"/>
              </a:rPr>
              <a:t>The </a:t>
            </a:r>
            <a:r>
              <a:rPr lang="en-US" sz="40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Eras Light ITC" panose="020B0402030504020804" pitchFamily="34" charset="0"/>
              </a:rPr>
              <a:t>Case Study Design</a:t>
            </a:r>
            <a:endParaRPr lang="id-ID" sz="40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Eras Light ITC" panose="020B0402030504020804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59603" y="1860002"/>
            <a:ext cx="10837001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" indent="0" algn="ctr">
              <a:spcBef>
                <a:spcPts val="0"/>
              </a:spcBef>
              <a:buNone/>
            </a:pPr>
            <a:r>
              <a:rPr lang="en-US" spc="300" dirty="0">
                <a:solidFill>
                  <a:srgbClr val="0070C0"/>
                </a:solidFill>
                <a:latin typeface="Eras Light ITC" panose="020B0402030504020804" pitchFamily="34" charset="0"/>
              </a:rPr>
              <a:t>The </a:t>
            </a:r>
            <a:r>
              <a:rPr lang="en-US" b="1" spc="300" dirty="0" smtClean="0">
                <a:solidFill>
                  <a:srgbClr val="0070C0"/>
                </a:solidFill>
                <a:latin typeface="Eras Light ITC" panose="020B0402030504020804" pitchFamily="34" charset="0"/>
              </a:rPr>
              <a:t>CASE STUDY DESIGN </a:t>
            </a:r>
            <a:r>
              <a:rPr lang="en-US" spc="300" dirty="0" smtClean="0">
                <a:solidFill>
                  <a:srgbClr val="0070C0"/>
                </a:solidFill>
                <a:latin typeface="Eras Light ITC" panose="020B0402030504020804" pitchFamily="34" charset="0"/>
              </a:rPr>
              <a:t>involves </a:t>
            </a:r>
            <a:r>
              <a:rPr lang="en-US" spc="300" dirty="0">
                <a:solidFill>
                  <a:srgbClr val="0070C0"/>
                </a:solidFill>
                <a:latin typeface="Eras Light ITC" panose="020B0402030504020804" pitchFamily="34" charset="0"/>
              </a:rPr>
              <a:t>the </a:t>
            </a:r>
            <a:r>
              <a:rPr lang="en-US" b="1" i="1" spc="300" dirty="0">
                <a:solidFill>
                  <a:srgbClr val="00B050"/>
                </a:solidFill>
                <a:latin typeface="Eras Light ITC" panose="020B0402030504020804" pitchFamily="34" charset="0"/>
              </a:rPr>
              <a:t>in-depth study </a:t>
            </a:r>
            <a:r>
              <a:rPr lang="en-US" spc="300" dirty="0">
                <a:solidFill>
                  <a:srgbClr val="0070C0"/>
                </a:solidFill>
                <a:latin typeface="Eras Light ITC" panose="020B0402030504020804" pitchFamily="34" charset="0"/>
              </a:rPr>
              <a:t>and </a:t>
            </a:r>
            <a:r>
              <a:rPr lang="en-US" b="1" i="1" spc="300" dirty="0">
                <a:solidFill>
                  <a:srgbClr val="00B050"/>
                </a:solidFill>
                <a:latin typeface="Eras Light ITC" panose="020B0402030504020804" pitchFamily="34" charset="0"/>
              </a:rPr>
              <a:t>detailed description </a:t>
            </a:r>
            <a:r>
              <a:rPr lang="en-US" b="1" i="1" spc="300" dirty="0" smtClean="0">
                <a:solidFill>
                  <a:srgbClr val="00B050"/>
                </a:solidFill>
                <a:latin typeface="Eras Light ITC" panose="020B0402030504020804" pitchFamily="34" charset="0"/>
              </a:rPr>
              <a:t>of a </a:t>
            </a:r>
            <a:r>
              <a:rPr lang="en-US" b="1" i="1" spc="300" dirty="0">
                <a:solidFill>
                  <a:srgbClr val="00B050"/>
                </a:solidFill>
                <a:latin typeface="Eras Light ITC" panose="020B0402030504020804" pitchFamily="34" charset="0"/>
              </a:rPr>
              <a:t>single individual</a:t>
            </a:r>
            <a:r>
              <a:rPr lang="en-US" spc="300" dirty="0">
                <a:solidFill>
                  <a:srgbClr val="0070C0"/>
                </a:solidFill>
                <a:latin typeface="Eras Light ITC" panose="020B0402030504020804" pitchFamily="34" charset="0"/>
              </a:rPr>
              <a:t> (or a very small group). A case study may involve an intervention or treatment administered by the researcher. When a case study does not include any treatment or intervention, it often is called a case history.</a:t>
            </a:r>
          </a:p>
          <a:p>
            <a:pPr marL="45720" indent="0" algn="ctr">
              <a:spcBef>
                <a:spcPts val="0"/>
              </a:spcBef>
              <a:buNone/>
            </a:pPr>
            <a:endParaRPr lang="en-US" dirty="0">
              <a:solidFill>
                <a:srgbClr val="0070C0"/>
              </a:solidFill>
              <a:latin typeface="Eras Light ITC" panose="020B0402030504020804" pitchFamily="34" charset="0"/>
            </a:endParaRPr>
          </a:p>
          <a:p>
            <a:pPr marL="45720" indent="0" algn="ctr">
              <a:spcBef>
                <a:spcPts val="0"/>
              </a:spcBef>
              <a:buNone/>
            </a:pPr>
            <a:r>
              <a:rPr lang="en-US" b="1" dirty="0">
                <a:solidFill>
                  <a:srgbClr val="0070C0"/>
                </a:solidFill>
                <a:latin typeface="Eras Light ITC" panose="020B0402030504020804" pitchFamily="34" charset="0"/>
              </a:rPr>
              <a:t>Specific applications of the case study design are </a:t>
            </a:r>
            <a:r>
              <a:rPr lang="en-US" b="1" dirty="0" smtClean="0">
                <a:solidFill>
                  <a:srgbClr val="0070C0"/>
                </a:solidFill>
                <a:latin typeface="Eras Light ITC" panose="020B0402030504020804" pitchFamily="34" charset="0"/>
              </a:rPr>
              <a:t>:</a:t>
            </a:r>
            <a:endParaRPr lang="en-US" b="1" dirty="0">
              <a:solidFill>
                <a:srgbClr val="0070C0"/>
              </a:solidFill>
              <a:latin typeface="Eras Light ITC" panose="020B0402030504020804" pitchFamily="34" charset="0"/>
            </a:endParaRPr>
          </a:p>
          <a:p>
            <a:pPr marL="45720" indent="0">
              <a:spcBef>
                <a:spcPts val="0"/>
              </a:spcBef>
              <a:buNone/>
            </a:pPr>
            <a:r>
              <a:rPr lang="en-US" b="1" dirty="0" smtClean="0">
                <a:solidFill>
                  <a:srgbClr val="0070C0"/>
                </a:solidFill>
                <a:latin typeface="Eras Light ITC" panose="020B0402030504020804" pitchFamily="34" charset="0"/>
              </a:rPr>
              <a:t>a.	Rare </a:t>
            </a:r>
            <a:r>
              <a:rPr lang="en-US" b="1" dirty="0">
                <a:solidFill>
                  <a:srgbClr val="0070C0"/>
                </a:solidFill>
                <a:latin typeface="Eras Light ITC" panose="020B0402030504020804" pitchFamily="34" charset="0"/>
              </a:rPr>
              <a:t>Phenomena and Unusual Clinical Cases</a:t>
            </a:r>
          </a:p>
          <a:p>
            <a:pPr marL="45720" indent="0">
              <a:spcBef>
                <a:spcPts val="0"/>
              </a:spcBef>
              <a:buNone/>
            </a:pPr>
            <a:r>
              <a:rPr lang="en-US" dirty="0">
                <a:solidFill>
                  <a:srgbClr val="0070C0"/>
                </a:solidFill>
                <a:latin typeface="Eras Light ITC" panose="020B0402030504020804" pitchFamily="34" charset="0"/>
              </a:rPr>
              <a:t>	</a:t>
            </a:r>
            <a:r>
              <a:rPr lang="en-US" dirty="0" smtClean="0">
                <a:solidFill>
                  <a:srgbClr val="0070C0"/>
                </a:solidFill>
                <a:latin typeface="Eras Light ITC" panose="020B0402030504020804" pitchFamily="34" charset="0"/>
              </a:rPr>
              <a:t>The </a:t>
            </a:r>
            <a:r>
              <a:rPr lang="en-US" dirty="0">
                <a:solidFill>
                  <a:srgbClr val="0070C0"/>
                </a:solidFill>
                <a:latin typeface="Eras Light ITC" panose="020B0402030504020804" pitchFamily="34" charset="0"/>
              </a:rPr>
              <a:t>case study design is often used to provide researchers with </a:t>
            </a:r>
            <a:r>
              <a:rPr lang="en-US" b="1" i="1" dirty="0">
                <a:solidFill>
                  <a:srgbClr val="00B050"/>
                </a:solidFill>
                <a:latin typeface="Eras Light ITC" panose="020B0402030504020804" pitchFamily="34" charset="0"/>
              </a:rPr>
              <a:t>information concerning rare or unusual </a:t>
            </a:r>
            <a:r>
              <a:rPr lang="en-US" dirty="0" smtClean="0">
                <a:solidFill>
                  <a:srgbClr val="0070C0"/>
                </a:solidFill>
                <a:latin typeface="Eras Light ITC" panose="020B0402030504020804" pitchFamily="34" charset="0"/>
              </a:rPr>
              <a:t>	</a:t>
            </a:r>
            <a:r>
              <a:rPr lang="en-US" b="1" i="1" dirty="0" smtClean="0">
                <a:solidFill>
                  <a:srgbClr val="00B050"/>
                </a:solidFill>
                <a:latin typeface="Eras Light ITC" panose="020B0402030504020804" pitchFamily="34" charset="0"/>
              </a:rPr>
              <a:t>phenomena</a:t>
            </a:r>
            <a:r>
              <a:rPr lang="en-US" dirty="0" smtClean="0">
                <a:solidFill>
                  <a:srgbClr val="0070C0"/>
                </a:solidFill>
                <a:latin typeface="Eras Light ITC" panose="020B0402030504020804" pitchFamily="34" charset="0"/>
              </a:rPr>
              <a:t> </a:t>
            </a:r>
            <a:r>
              <a:rPr lang="en-US" dirty="0">
                <a:solidFill>
                  <a:srgbClr val="0070C0"/>
                </a:solidFill>
                <a:latin typeface="Eras Light ITC" panose="020B0402030504020804" pitchFamily="34" charset="0"/>
              </a:rPr>
              <a:t>such as multiple personality, a dissociative disorder in which two or more distinct personalities </a:t>
            </a:r>
            <a:r>
              <a:rPr lang="en-US" dirty="0" smtClean="0">
                <a:solidFill>
                  <a:srgbClr val="0070C0"/>
                </a:solidFill>
                <a:latin typeface="Eras Light ITC" panose="020B0402030504020804" pitchFamily="34" charset="0"/>
              </a:rPr>
              <a:t>	exist </a:t>
            </a:r>
            <a:r>
              <a:rPr lang="en-US" dirty="0">
                <a:solidFill>
                  <a:srgbClr val="0070C0"/>
                </a:solidFill>
                <a:latin typeface="Eras Light ITC" panose="020B0402030504020804" pitchFamily="34" charset="0"/>
              </a:rPr>
              <a:t>within the same individual.</a:t>
            </a:r>
          </a:p>
          <a:p>
            <a:pPr marL="45720" indent="0">
              <a:spcBef>
                <a:spcPts val="0"/>
              </a:spcBef>
              <a:buNone/>
            </a:pPr>
            <a:endParaRPr lang="en-US" dirty="0" smtClean="0">
              <a:solidFill>
                <a:srgbClr val="0070C0"/>
              </a:solidFill>
              <a:latin typeface="Eras Light ITC" panose="020B0402030504020804" pitchFamily="34" charset="0"/>
            </a:endParaRPr>
          </a:p>
          <a:p>
            <a:pPr marL="45720" indent="0">
              <a:spcBef>
                <a:spcPts val="0"/>
              </a:spcBef>
              <a:buNone/>
            </a:pPr>
            <a:r>
              <a:rPr lang="en-US" b="1" dirty="0" smtClean="0">
                <a:solidFill>
                  <a:srgbClr val="0070C0"/>
                </a:solidFill>
                <a:latin typeface="Eras Light ITC" panose="020B0402030504020804" pitchFamily="34" charset="0"/>
              </a:rPr>
              <a:t>b</a:t>
            </a:r>
            <a:r>
              <a:rPr lang="en-US" b="1" dirty="0">
                <a:solidFill>
                  <a:srgbClr val="0070C0"/>
                </a:solidFill>
                <a:latin typeface="Eras Light ITC" panose="020B0402030504020804" pitchFamily="34" charset="0"/>
              </a:rPr>
              <a:t>.  </a:t>
            </a:r>
            <a:r>
              <a:rPr lang="en-US" b="1" dirty="0" smtClean="0">
                <a:solidFill>
                  <a:srgbClr val="0070C0"/>
                </a:solidFill>
                <a:latin typeface="Eras Light ITC" panose="020B0402030504020804" pitchFamily="34" charset="0"/>
              </a:rPr>
              <a:t>	Case </a:t>
            </a:r>
            <a:r>
              <a:rPr lang="en-US" b="1" dirty="0">
                <a:solidFill>
                  <a:srgbClr val="0070C0"/>
                </a:solidFill>
                <a:latin typeface="Eras Light ITC" panose="020B0402030504020804" pitchFamily="34" charset="0"/>
              </a:rPr>
              <a:t>Studies as Counterexamples</a:t>
            </a:r>
          </a:p>
          <a:p>
            <a:pPr marL="45720" indent="0">
              <a:spcBef>
                <a:spcPts val="0"/>
              </a:spcBef>
              <a:buNone/>
            </a:pPr>
            <a:r>
              <a:rPr lang="en-US" dirty="0">
                <a:solidFill>
                  <a:srgbClr val="0070C0"/>
                </a:solidFill>
                <a:latin typeface="Eras Light ITC" panose="020B0402030504020804" pitchFamily="34" charset="0"/>
              </a:rPr>
              <a:t>	the case study design is to use the detailed description of a single individual to </a:t>
            </a:r>
            <a:r>
              <a:rPr lang="en-US" b="1" i="1" dirty="0">
                <a:solidFill>
                  <a:srgbClr val="00B050"/>
                </a:solidFill>
                <a:latin typeface="Eras Light ITC" panose="020B0402030504020804" pitchFamily="34" charset="0"/>
              </a:rPr>
              <a:t>demonstrate an exception to </a:t>
            </a:r>
            <a:r>
              <a:rPr lang="en-US" b="1" i="1" dirty="0" smtClean="0">
                <a:solidFill>
                  <a:srgbClr val="00B050"/>
                </a:solidFill>
                <a:latin typeface="Eras Light ITC" panose="020B0402030504020804" pitchFamily="34" charset="0"/>
              </a:rPr>
              <a:t>	the </a:t>
            </a:r>
            <a:r>
              <a:rPr lang="en-US" b="1" i="1" dirty="0">
                <a:solidFill>
                  <a:srgbClr val="00B050"/>
                </a:solidFill>
                <a:latin typeface="Eras Light ITC" panose="020B0402030504020804" pitchFamily="34" charset="0"/>
              </a:rPr>
              <a:t>rule</a:t>
            </a:r>
            <a:r>
              <a:rPr lang="en-US" dirty="0">
                <a:solidFill>
                  <a:srgbClr val="0070C0"/>
                </a:solidFill>
                <a:latin typeface="Eras Light ITC" panose="020B0402030504020804" pitchFamily="34" charset="0"/>
              </a:rPr>
              <a:t>. Although a single case study is usually not </a:t>
            </a:r>
            <a:r>
              <a:rPr lang="en-US" dirty="0" smtClean="0">
                <a:solidFill>
                  <a:srgbClr val="0070C0"/>
                </a:solidFill>
                <a:latin typeface="Eras Light ITC" panose="020B0402030504020804" pitchFamily="34" charset="0"/>
              </a:rPr>
              <a:t>sufficient </a:t>
            </a:r>
            <a:r>
              <a:rPr lang="en-US" dirty="0">
                <a:solidFill>
                  <a:srgbClr val="0070C0"/>
                </a:solidFill>
                <a:latin typeface="Eras Light ITC" panose="020B0402030504020804" pitchFamily="34" charset="0"/>
              </a:rPr>
              <a:t>to demonstrate that a treatment is universally </a:t>
            </a:r>
            <a:r>
              <a:rPr lang="en-US" dirty="0" smtClean="0">
                <a:solidFill>
                  <a:srgbClr val="0070C0"/>
                </a:solidFill>
                <a:latin typeface="Eras Light ITC" panose="020B0402030504020804" pitchFamily="34" charset="0"/>
              </a:rPr>
              <a:t>	effective</a:t>
            </a:r>
            <a:r>
              <a:rPr lang="en-US" dirty="0">
                <a:solidFill>
                  <a:srgbClr val="0070C0"/>
                </a:solidFill>
                <a:latin typeface="Eras Light ITC" panose="020B0402030504020804" pitchFamily="34" charset="0"/>
              </a:rPr>
              <a:t>, it is possible to use a single case study to show that the treatment does not always work.</a:t>
            </a:r>
          </a:p>
        </p:txBody>
      </p:sp>
    </p:spTree>
    <p:extLst>
      <p:ext uri="{BB962C8B-B14F-4D97-AF65-F5344CB8AC3E}">
        <p14:creationId xmlns:p14="http://schemas.microsoft.com/office/powerpoint/2010/main" val="21484195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7" presetClass="entr" presetSubtype="0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7" presetClass="entr" presetSubtype="0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7" presetClass="entr" presetSubtype="0" fill="hold" grpId="0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7" presetClass="entr" presetSubtype="0" fill="hold" grpId="0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uiExpand="1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70C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8"/>
          <p:cNvCxnSpPr/>
          <p:nvPr/>
        </p:nvCxnSpPr>
        <p:spPr>
          <a:xfrm>
            <a:off x="1140351" y="1712782"/>
            <a:ext cx="9875520" cy="0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1140351" y="821994"/>
            <a:ext cx="9875520" cy="0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11" name="Title 1"/>
          <p:cNvSpPr txBox="1">
            <a:spLocks/>
          </p:cNvSpPr>
          <p:nvPr/>
        </p:nvSpPr>
        <p:spPr>
          <a:xfrm>
            <a:off x="1409350" y="642188"/>
            <a:ext cx="9337509" cy="135636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2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Eras Light ITC" panose="020B0402030504020804" pitchFamily="34" charset="0"/>
              </a:rPr>
              <a:t>Strengths and </a:t>
            </a:r>
            <a:r>
              <a:rPr lang="en-US" sz="32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Eras Light ITC" panose="020B0402030504020804" pitchFamily="34" charset="0"/>
              </a:rPr>
              <a:t>Weaknesses </a:t>
            </a:r>
            <a:r>
              <a:rPr lang="en-US" sz="32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Eras Light ITC" panose="020B0402030504020804" pitchFamily="34" charset="0"/>
              </a:rPr>
              <a:t>of the </a:t>
            </a:r>
            <a:r>
              <a:rPr lang="en-US" sz="32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Eras Light ITC" panose="020B0402030504020804" pitchFamily="34" charset="0"/>
              </a:rPr>
              <a:t>Case Study Design</a:t>
            </a:r>
            <a:endParaRPr lang="id-ID" sz="32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Eras Light ITC" panose="020B0402030504020804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368638" y="5309782"/>
            <a:ext cx="7418931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" indent="0" algn="ctr">
              <a:spcBef>
                <a:spcPts val="0"/>
              </a:spcBef>
              <a:buNone/>
            </a:pPr>
            <a:r>
              <a:rPr lang="en-US" b="1">
                <a:solidFill>
                  <a:srgbClr val="0070C0"/>
                </a:solidFill>
                <a:latin typeface="Eras Light ITC" panose="020B0402030504020804" pitchFamily="34" charset="0"/>
              </a:rPr>
              <a:t>TABLE </a:t>
            </a:r>
            <a:r>
              <a:rPr lang="en-US" b="1" smtClean="0">
                <a:solidFill>
                  <a:srgbClr val="0070C0"/>
                </a:solidFill>
                <a:latin typeface="Eras Light ITC" panose="020B0402030504020804" pitchFamily="34" charset="0"/>
              </a:rPr>
              <a:t>7.3</a:t>
            </a:r>
            <a:r>
              <a:rPr lang="en-US" b="1" dirty="0">
                <a:solidFill>
                  <a:srgbClr val="0070C0"/>
                </a:solidFill>
                <a:latin typeface="Eras Light ITC" panose="020B0402030504020804" pitchFamily="34" charset="0"/>
              </a:rPr>
              <a:t/>
            </a:r>
            <a:br>
              <a:rPr lang="en-US" b="1" dirty="0">
                <a:solidFill>
                  <a:srgbClr val="0070C0"/>
                </a:solidFill>
                <a:latin typeface="Eras Light ITC" panose="020B0402030504020804" pitchFamily="34" charset="0"/>
              </a:rPr>
            </a:br>
            <a:r>
              <a:rPr lang="en-US" spc="300" dirty="0">
                <a:solidFill>
                  <a:srgbClr val="0070C0"/>
                </a:solidFill>
                <a:latin typeface="Eras Light ITC" panose="020B0402030504020804" pitchFamily="34" charset="0"/>
              </a:rPr>
              <a:t>A Summary of the Strengths and Weaknesses</a:t>
            </a:r>
          </a:p>
          <a:p>
            <a:pPr marL="45720" indent="0" algn="ctr">
              <a:spcBef>
                <a:spcPts val="0"/>
              </a:spcBef>
              <a:buNone/>
            </a:pPr>
            <a:r>
              <a:rPr lang="en-US" spc="300" dirty="0">
                <a:solidFill>
                  <a:srgbClr val="0070C0"/>
                </a:solidFill>
                <a:latin typeface="Eras Light ITC" panose="020B0402030504020804" pitchFamily="34" charset="0"/>
              </a:rPr>
              <a:t>of the Case Study Research Design</a:t>
            </a: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89896728"/>
              </p:ext>
            </p:extLst>
          </p:nvPr>
        </p:nvGraphicFramePr>
        <p:xfrm>
          <a:off x="2014103" y="2396066"/>
          <a:ext cx="8128000" cy="2595880"/>
        </p:xfrm>
        <a:graphic>
          <a:graphicData uri="http://schemas.openxmlformats.org/drawingml/2006/table">
            <a:tbl>
              <a:tblPr firstRow="1" bandRow="1">
                <a:tableStyleId>{9DCAF9ED-07DC-4A11-8D7F-57B35C25682E}</a:tableStyleId>
              </a:tblPr>
              <a:tblGrid>
                <a:gridCol w="4064000"/>
                <a:gridCol w="40640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Strengths</a:t>
                      </a:r>
                      <a:endParaRPr lang="id-ID" dirty="0">
                        <a:latin typeface="Eras Light ITC" panose="020B04020305040208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Weaknesses</a:t>
                      </a:r>
                      <a:endParaRPr lang="id-ID" dirty="0">
                        <a:latin typeface="Eras Light ITC" panose="020B0402030504020804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u="none" strike="noStrike" kern="1200" baseline="0" dirty="0" smtClean="0"/>
                        <a:t>Not averaged over a diverse group</a:t>
                      </a:r>
                      <a:endParaRPr lang="en-US" sz="1800" b="0" i="0" u="none" strike="noStrike" kern="1200" baseline="0" dirty="0" smtClean="0">
                        <a:solidFill>
                          <a:schemeClr val="dk1"/>
                        </a:solidFill>
                        <a:latin typeface="Eras Light ITC" panose="020B0402030504020804" pitchFamily="34" charset="0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u="none" strike="noStrike" kern="1200" baseline="0" dirty="0" smtClean="0"/>
                        <a:t>Limited generalization</a:t>
                      </a:r>
                      <a:endParaRPr lang="id-ID" dirty="0">
                        <a:latin typeface="Eras Light ITC" panose="020B0402030504020804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u="none" strike="noStrike" kern="1200" baseline="0" dirty="0" smtClean="0"/>
                        <a:t>Detailed description </a:t>
                      </a:r>
                      <a:endParaRPr lang="en-US" sz="1800" b="0" i="0" u="none" strike="noStrike" kern="1200" baseline="0" dirty="0" smtClean="0">
                        <a:solidFill>
                          <a:schemeClr val="dk1"/>
                        </a:solidFill>
                        <a:latin typeface="Eras Light ITC" panose="020B0402030504020804" pitchFamily="34" charset="0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rgbClr val="E8ED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u="none" strike="noStrike" kern="1200" baseline="0" dirty="0" smtClean="0"/>
                        <a:t>Potential for selective bias</a:t>
                      </a:r>
                      <a:endParaRPr lang="en-US" sz="1800" b="0" i="0" u="none" strike="noStrike" kern="1200" baseline="0" dirty="0" smtClean="0">
                        <a:solidFill>
                          <a:schemeClr val="dk1"/>
                        </a:solidFill>
                        <a:latin typeface="Eras Light ITC" panose="020B0402030504020804" pitchFamily="34" charset="0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rgbClr val="E8EDF5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u="none" strike="noStrike" kern="1200" baseline="0" dirty="0" smtClean="0"/>
                        <a:t>Vivid, powerful, convincing </a:t>
                      </a:r>
                      <a:endParaRPr lang="en-US" sz="1800" b="0" i="0" u="none" strike="noStrike" kern="1200" baseline="0" dirty="0" smtClean="0">
                        <a:solidFill>
                          <a:schemeClr val="dk1"/>
                        </a:solidFill>
                        <a:latin typeface="Eras Light ITC" panose="020B0402030504020804" pitchFamily="34" charset="0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u="none" strike="noStrike" kern="1200" baseline="0" dirty="0" smtClean="0"/>
                        <a:t>Potential for subjective interpretation</a:t>
                      </a:r>
                      <a:endParaRPr lang="en-US" sz="1800" b="0" i="0" u="none" strike="noStrike" kern="1200" baseline="0" dirty="0" smtClean="0">
                        <a:solidFill>
                          <a:schemeClr val="dk1"/>
                        </a:solidFill>
                        <a:latin typeface="Eras Light ITC" panose="020B0402030504020804" pitchFamily="34" charset="0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rgbClr val="E8EDF5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u="none" strike="noStrike" kern="1200" baseline="0" noProof="0" dirty="0" smtClean="0"/>
                        <a:t>Compatible with clinical work</a:t>
                      </a:r>
                      <a:endParaRPr lang="en-US" sz="1800" b="0" i="0" u="none" strike="noStrike" kern="1200" baseline="0" noProof="0" dirty="0" smtClean="0">
                        <a:solidFill>
                          <a:schemeClr val="dk1"/>
                        </a:solidFill>
                        <a:latin typeface="Eras Light ITC" panose="020B0402030504020804" pitchFamily="34" charset="0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rgbClr val="E8EDF5"/>
                    </a:solidFill>
                  </a:tcPr>
                </a:tc>
                <a:tc>
                  <a:txBody>
                    <a:bodyPr/>
                    <a:lstStyle/>
                    <a:p>
                      <a:endParaRPr lang="id-ID" dirty="0">
                        <a:latin typeface="Eras Light ITC" panose="020B0402030504020804" pitchFamily="34" charset="0"/>
                      </a:endParaRPr>
                    </a:p>
                  </a:txBody>
                  <a:tcPr>
                    <a:solidFill>
                      <a:srgbClr val="E8EDF5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u="none" strike="noStrike" kern="1200" baseline="0" dirty="0" smtClean="0"/>
                        <a:t>Can study rare and unusual events</a:t>
                      </a:r>
                      <a:endParaRPr lang="en-US" sz="1800" b="0" i="0" u="none" strike="noStrike" kern="1200" baseline="0" dirty="0" smtClean="0">
                        <a:solidFill>
                          <a:schemeClr val="dk1"/>
                        </a:solidFill>
                        <a:latin typeface="Eras Light ITC" panose="020B0402030504020804" pitchFamily="34" charset="0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rgbClr val="E8EDF5"/>
                    </a:solidFill>
                  </a:tcPr>
                </a:tc>
                <a:tc>
                  <a:txBody>
                    <a:bodyPr/>
                    <a:lstStyle/>
                    <a:p>
                      <a:endParaRPr lang="id-ID" dirty="0">
                        <a:latin typeface="Eras Light ITC" panose="020B0402030504020804" pitchFamily="34" charset="0"/>
                      </a:endParaRPr>
                    </a:p>
                  </a:txBody>
                  <a:tcPr>
                    <a:solidFill>
                      <a:srgbClr val="E8EDF5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u="none" strike="noStrike" kern="1200" baseline="0" dirty="0" smtClean="0"/>
                        <a:t>Can identify exceptions to the rule</a:t>
                      </a:r>
                      <a:endParaRPr lang="id-ID" dirty="0" smtClean="0">
                        <a:latin typeface="Eras Light ITC" panose="020B0402030504020804" pitchFamily="34" charset="0"/>
                      </a:endParaRPr>
                    </a:p>
                  </a:txBody>
                  <a:tcPr>
                    <a:solidFill>
                      <a:srgbClr val="E8EDF5"/>
                    </a:solidFill>
                  </a:tcPr>
                </a:tc>
                <a:tc>
                  <a:txBody>
                    <a:bodyPr/>
                    <a:lstStyle/>
                    <a:p>
                      <a:endParaRPr lang="id-ID" dirty="0">
                        <a:latin typeface="Eras Light ITC" panose="020B0402030504020804" pitchFamily="34" charset="0"/>
                      </a:endParaRPr>
                    </a:p>
                  </a:txBody>
                  <a:tcPr>
                    <a:solidFill>
                      <a:srgbClr val="E8EDF5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220749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70C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197864" y="2477037"/>
            <a:ext cx="9875520" cy="1356360"/>
          </a:xfrm>
        </p:spPr>
        <p:txBody>
          <a:bodyPr/>
          <a:lstStyle/>
          <a:p>
            <a:pPr algn="ctr"/>
            <a:r>
              <a:rPr lang="en-US" sz="7200" b="1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Eras Light ITC" panose="020B0402030504020804" pitchFamily="34" charset="0"/>
              </a:rPr>
              <a:t>CHAPTER 7</a:t>
            </a:r>
            <a:endParaRPr lang="id-ID" sz="72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Eras Light ITC" panose="020B0402030504020804" pitchFamily="34" charset="0"/>
            </a:endParaRPr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1519771" y="3790253"/>
            <a:ext cx="9231705" cy="43144"/>
          </a:xfrm>
          <a:prstGeom prst="line">
            <a:avLst/>
          </a:prstGeom>
          <a:ln/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9" name="Subtitle 2"/>
          <p:cNvSpPr txBox="1">
            <a:spLocks/>
          </p:cNvSpPr>
          <p:nvPr/>
        </p:nvSpPr>
        <p:spPr>
          <a:xfrm>
            <a:off x="1709530" y="3986256"/>
            <a:ext cx="8767860" cy="1628933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182880" algn="l" defTabSz="914400" rtl="0" eaLnBrk="1" latinLnBrk="0" hangingPunct="1">
              <a:lnSpc>
                <a:spcPct val="90000"/>
              </a:lnSpc>
              <a:spcBef>
                <a:spcPts val="1400"/>
              </a:spcBef>
              <a:buClr>
                <a:schemeClr val="accent1"/>
              </a:buClr>
              <a:buSzPct val="80000"/>
              <a:buFont typeface="Corbel" pitchFamily="34" charset="0"/>
              <a:buChar char="•"/>
              <a:defRPr sz="2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2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5pPr>
            <a:lvl6pPr marL="16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" indent="0" algn="ctr">
              <a:lnSpc>
                <a:spcPct val="110000"/>
              </a:lnSpc>
              <a:spcBef>
                <a:spcPts val="0"/>
              </a:spcBef>
              <a:buNone/>
            </a:pPr>
            <a:r>
              <a:rPr lang="en-US" sz="2800" spc="600" dirty="0" smtClean="0">
                <a:solidFill>
                  <a:srgbClr val="0070C0"/>
                </a:solidFill>
                <a:latin typeface="Eras Light ITC" panose="020B0402030504020804" pitchFamily="34" charset="0"/>
              </a:rPr>
              <a:t>Descriptive Research</a:t>
            </a:r>
          </a:p>
        </p:txBody>
      </p:sp>
    </p:spTree>
    <p:extLst>
      <p:ext uri="{BB962C8B-B14F-4D97-AF65-F5344CB8AC3E}">
        <p14:creationId xmlns:p14="http://schemas.microsoft.com/office/powerpoint/2010/main" val="56535062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70C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Eras Light ITC" panose="020B0402030504020804" pitchFamily="34" charset="0"/>
              </a:rPr>
              <a:t>Introduction</a:t>
            </a:r>
            <a:endParaRPr lang="id-ID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Eras Light ITC" panose="020B0402030504020804" pitchFamily="34" charset="0"/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1140351" y="1712782"/>
            <a:ext cx="9875520" cy="0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1140351" y="821994"/>
            <a:ext cx="9875520" cy="0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3" name="Rectangle 2"/>
          <p:cNvSpPr/>
          <p:nvPr/>
        </p:nvSpPr>
        <p:spPr>
          <a:xfrm>
            <a:off x="1008988" y="1809764"/>
            <a:ext cx="10006883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" indent="0" algn="ctr">
              <a:spcBef>
                <a:spcPts val="0"/>
              </a:spcBef>
              <a:buNone/>
            </a:pPr>
            <a:r>
              <a:rPr lang="en-US" sz="2400" spc="300" dirty="0">
                <a:solidFill>
                  <a:srgbClr val="0070C0"/>
                </a:solidFill>
                <a:latin typeface="Eras Light ITC" panose="020B0402030504020804" pitchFamily="34" charset="0"/>
              </a:rPr>
              <a:t>Descriptive research typically </a:t>
            </a:r>
            <a:r>
              <a:rPr lang="en-US" sz="2400" b="1" i="1" spc="300" dirty="0">
                <a:solidFill>
                  <a:srgbClr val="00B050"/>
                </a:solidFill>
                <a:latin typeface="Eras Light ITC" panose="020B0402030504020804" pitchFamily="34" charset="0"/>
              </a:rPr>
              <a:t>involves measuring a variable </a:t>
            </a:r>
            <a:r>
              <a:rPr lang="en-US" sz="2400" spc="300" dirty="0">
                <a:solidFill>
                  <a:srgbClr val="0070C0"/>
                </a:solidFill>
                <a:latin typeface="Eras Light ITC" panose="020B0402030504020804" pitchFamily="34" charset="0"/>
              </a:rPr>
              <a:t>or </a:t>
            </a:r>
            <a:r>
              <a:rPr lang="en-US" sz="2400" b="1" i="1" spc="300" dirty="0">
                <a:solidFill>
                  <a:srgbClr val="00B050"/>
                </a:solidFill>
                <a:latin typeface="Eras Light ITC" panose="020B0402030504020804" pitchFamily="34" charset="0"/>
              </a:rPr>
              <a:t>set of variables as they exist naturally</a:t>
            </a:r>
            <a:r>
              <a:rPr lang="en-US" sz="2400" spc="300" dirty="0">
                <a:solidFill>
                  <a:srgbClr val="0070C0"/>
                </a:solidFill>
                <a:latin typeface="Eras Light ITC" panose="020B0402030504020804" pitchFamily="34" charset="0"/>
              </a:rPr>
              <a:t>. </a:t>
            </a:r>
            <a:r>
              <a:rPr lang="en-US" sz="2400" spc="300" dirty="0" smtClean="0">
                <a:solidFill>
                  <a:srgbClr val="0070C0"/>
                </a:solidFill>
                <a:latin typeface="Eras Light ITC" panose="020B0402030504020804" pitchFamily="34" charset="0"/>
              </a:rPr>
              <a:t>The </a:t>
            </a:r>
            <a:r>
              <a:rPr lang="en-US" sz="2400" spc="300" dirty="0">
                <a:solidFill>
                  <a:srgbClr val="0070C0"/>
                </a:solidFill>
                <a:latin typeface="Eras Light ITC" panose="020B0402030504020804" pitchFamily="34" charset="0"/>
              </a:rPr>
              <a:t>descriptive strategy is not concerned with relationships between variables but rather with the description of individual variables. </a:t>
            </a:r>
            <a:r>
              <a:rPr lang="en-US" sz="2400" spc="300" dirty="0" smtClean="0">
                <a:solidFill>
                  <a:srgbClr val="0070C0"/>
                </a:solidFill>
                <a:latin typeface="Eras Light ITC" panose="020B0402030504020804" pitchFamily="34" charset="0"/>
              </a:rPr>
              <a:t>The </a:t>
            </a:r>
            <a:r>
              <a:rPr lang="en-US" sz="2400" spc="300" dirty="0">
                <a:solidFill>
                  <a:srgbClr val="0070C0"/>
                </a:solidFill>
                <a:latin typeface="Eras Light ITC" panose="020B0402030504020804" pitchFamily="34" charset="0"/>
              </a:rPr>
              <a:t>goal is </a:t>
            </a:r>
            <a:r>
              <a:rPr lang="en-US" sz="2400" b="1" i="1" spc="300" dirty="0">
                <a:solidFill>
                  <a:srgbClr val="00B050"/>
                </a:solidFill>
                <a:latin typeface="Eras Light ITC" panose="020B0402030504020804" pitchFamily="34" charset="0"/>
              </a:rPr>
              <a:t>to describe a single variable </a:t>
            </a:r>
            <a:r>
              <a:rPr lang="en-US" sz="2400" spc="300" dirty="0">
                <a:solidFill>
                  <a:srgbClr val="0070C0"/>
                </a:solidFill>
                <a:latin typeface="Eras Light ITC" panose="020B0402030504020804" pitchFamily="34" charset="0"/>
              </a:rPr>
              <a:t>or to </a:t>
            </a:r>
            <a:r>
              <a:rPr lang="en-US" sz="2400" b="1" i="1" spc="300" dirty="0">
                <a:solidFill>
                  <a:srgbClr val="00B050"/>
                </a:solidFill>
                <a:latin typeface="Eras Light ITC" panose="020B0402030504020804" pitchFamily="34" charset="0"/>
              </a:rPr>
              <a:t>obtain separate descriptions for each variable when several are involved</a:t>
            </a:r>
            <a:r>
              <a:rPr lang="en-US" sz="2400" spc="300" dirty="0">
                <a:solidFill>
                  <a:srgbClr val="0070C0"/>
                </a:solidFill>
                <a:latin typeface="Eras Light ITC" panose="020B0402030504020804" pitchFamily="34" charset="0"/>
              </a:rPr>
              <a:t>.</a:t>
            </a:r>
          </a:p>
          <a:p>
            <a:pPr marL="45720" indent="0" algn="ctr">
              <a:spcBef>
                <a:spcPts val="0"/>
              </a:spcBef>
              <a:buNone/>
            </a:pPr>
            <a:endParaRPr lang="en-US" sz="2400" spc="300" dirty="0">
              <a:solidFill>
                <a:srgbClr val="0070C0"/>
              </a:solidFill>
              <a:latin typeface="Eras Light ITC" panose="020B0402030504020804" pitchFamily="34" charset="0"/>
            </a:endParaRPr>
          </a:p>
          <a:p>
            <a:pPr marL="45720" indent="0" algn="ctr">
              <a:spcBef>
                <a:spcPts val="0"/>
              </a:spcBef>
              <a:buNone/>
            </a:pPr>
            <a:r>
              <a:rPr lang="en-US" sz="2400" dirty="0" smtClean="0">
                <a:solidFill>
                  <a:srgbClr val="0070C0"/>
                </a:solidFill>
                <a:latin typeface="Eras Light ITC" panose="020B0402030504020804" pitchFamily="34" charset="0"/>
              </a:rPr>
              <a:t>Three descriptive </a:t>
            </a:r>
            <a:r>
              <a:rPr lang="en-US" sz="2400" dirty="0">
                <a:solidFill>
                  <a:srgbClr val="0070C0"/>
                </a:solidFill>
                <a:latin typeface="Eras Light ITC" panose="020B0402030504020804" pitchFamily="34" charset="0"/>
              </a:rPr>
              <a:t>research designs are :</a:t>
            </a:r>
          </a:p>
          <a:p>
            <a:pPr marL="45720" indent="0">
              <a:spcBef>
                <a:spcPts val="0"/>
              </a:spcBef>
              <a:buNone/>
            </a:pPr>
            <a:r>
              <a:rPr lang="en-US" sz="2400" b="1" dirty="0" smtClean="0">
                <a:solidFill>
                  <a:srgbClr val="0070C0"/>
                </a:solidFill>
                <a:latin typeface="Eras Light ITC" panose="020B0402030504020804" pitchFamily="34" charset="0"/>
              </a:rPr>
              <a:t>a.</a:t>
            </a:r>
            <a:r>
              <a:rPr lang="en-US" sz="2400" dirty="0" smtClean="0">
                <a:solidFill>
                  <a:srgbClr val="0070C0"/>
                </a:solidFill>
                <a:latin typeface="Eras Light ITC" panose="020B0402030504020804" pitchFamily="34" charset="0"/>
              </a:rPr>
              <a:t>	</a:t>
            </a:r>
            <a:r>
              <a:rPr lang="en-US" sz="2400" b="1" dirty="0" smtClean="0">
                <a:solidFill>
                  <a:srgbClr val="0070C0"/>
                </a:solidFill>
                <a:latin typeface="Eras Light ITC" panose="020B0402030504020804" pitchFamily="34" charset="0"/>
              </a:rPr>
              <a:t>OBSERVATIONAL</a:t>
            </a:r>
            <a:r>
              <a:rPr lang="en-US" sz="2400" dirty="0" smtClean="0">
                <a:solidFill>
                  <a:srgbClr val="0070C0"/>
                </a:solidFill>
                <a:latin typeface="Eras Light ITC" panose="020B0402030504020804" pitchFamily="34" charset="0"/>
              </a:rPr>
              <a:t> </a:t>
            </a:r>
            <a:r>
              <a:rPr lang="en-US" sz="2400" dirty="0">
                <a:solidFill>
                  <a:srgbClr val="0070C0"/>
                </a:solidFill>
                <a:latin typeface="Eras Light ITC" panose="020B0402030504020804" pitchFamily="34" charset="0"/>
              </a:rPr>
              <a:t>research</a:t>
            </a:r>
          </a:p>
          <a:p>
            <a:pPr marL="45720" indent="0">
              <a:spcBef>
                <a:spcPts val="0"/>
              </a:spcBef>
              <a:buNone/>
            </a:pPr>
            <a:r>
              <a:rPr lang="en-US" sz="2400" b="1" dirty="0" smtClean="0">
                <a:solidFill>
                  <a:srgbClr val="0070C0"/>
                </a:solidFill>
                <a:latin typeface="Eras Light ITC" panose="020B0402030504020804" pitchFamily="34" charset="0"/>
              </a:rPr>
              <a:t>b.</a:t>
            </a:r>
            <a:r>
              <a:rPr lang="en-US" sz="2400" dirty="0" smtClean="0">
                <a:solidFill>
                  <a:srgbClr val="0070C0"/>
                </a:solidFill>
                <a:latin typeface="Eras Light ITC" panose="020B0402030504020804" pitchFamily="34" charset="0"/>
              </a:rPr>
              <a:t>	</a:t>
            </a:r>
            <a:r>
              <a:rPr lang="en-US" sz="2400" b="1" dirty="0" smtClean="0">
                <a:solidFill>
                  <a:srgbClr val="0070C0"/>
                </a:solidFill>
                <a:latin typeface="Eras Light ITC" panose="020B0402030504020804" pitchFamily="34" charset="0"/>
              </a:rPr>
              <a:t>SURVEY</a:t>
            </a:r>
            <a:r>
              <a:rPr lang="en-US" sz="2400" dirty="0" smtClean="0">
                <a:solidFill>
                  <a:srgbClr val="0070C0"/>
                </a:solidFill>
                <a:latin typeface="Eras Light ITC" panose="020B0402030504020804" pitchFamily="34" charset="0"/>
              </a:rPr>
              <a:t> </a:t>
            </a:r>
            <a:r>
              <a:rPr lang="en-US" sz="2400" dirty="0">
                <a:solidFill>
                  <a:srgbClr val="0070C0"/>
                </a:solidFill>
                <a:latin typeface="Eras Light ITC" panose="020B0402030504020804" pitchFamily="34" charset="0"/>
              </a:rPr>
              <a:t>research</a:t>
            </a:r>
          </a:p>
          <a:p>
            <a:pPr marL="45720" indent="0">
              <a:spcBef>
                <a:spcPts val="0"/>
              </a:spcBef>
              <a:buNone/>
            </a:pPr>
            <a:r>
              <a:rPr lang="en-US" sz="2400" b="1" dirty="0" smtClean="0">
                <a:solidFill>
                  <a:srgbClr val="0070C0"/>
                </a:solidFill>
                <a:latin typeface="Eras Light ITC" panose="020B0402030504020804" pitchFamily="34" charset="0"/>
              </a:rPr>
              <a:t>c.</a:t>
            </a:r>
            <a:r>
              <a:rPr lang="en-US" sz="2400" dirty="0" smtClean="0">
                <a:solidFill>
                  <a:srgbClr val="0070C0"/>
                </a:solidFill>
                <a:latin typeface="Eras Light ITC" panose="020B0402030504020804" pitchFamily="34" charset="0"/>
              </a:rPr>
              <a:t>	</a:t>
            </a:r>
            <a:r>
              <a:rPr lang="en-US" sz="2400" b="1" dirty="0" smtClean="0">
                <a:solidFill>
                  <a:srgbClr val="0070C0"/>
                </a:solidFill>
                <a:latin typeface="Eras Light ITC" panose="020B0402030504020804" pitchFamily="34" charset="0"/>
              </a:rPr>
              <a:t>CASE STUDY</a:t>
            </a:r>
            <a:r>
              <a:rPr lang="en-US" sz="2400" dirty="0" smtClean="0">
                <a:solidFill>
                  <a:srgbClr val="0070C0"/>
                </a:solidFill>
                <a:latin typeface="Eras Light ITC" panose="020B0402030504020804" pitchFamily="34" charset="0"/>
              </a:rPr>
              <a:t> </a:t>
            </a:r>
            <a:r>
              <a:rPr lang="en-US" sz="2400" dirty="0">
                <a:solidFill>
                  <a:srgbClr val="0070C0"/>
                </a:solidFill>
                <a:latin typeface="Eras Light ITC" panose="020B0402030504020804" pitchFamily="34" charset="0"/>
              </a:rPr>
              <a:t>research</a:t>
            </a:r>
          </a:p>
        </p:txBody>
      </p:sp>
    </p:spTree>
    <p:extLst>
      <p:ext uri="{BB962C8B-B14F-4D97-AF65-F5344CB8AC3E}">
        <p14:creationId xmlns:p14="http://schemas.microsoft.com/office/powerpoint/2010/main" val="35724228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7" presetClass="entr" presetSubtype="0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7" presetClass="entr" presetSubtype="0" fill="hold" grpId="0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7" presetClass="entr" presetSubtype="0" fill="hold" grpId="0" nodeType="withEffect">
                                  <p:stCondLst>
                                    <p:cond delay="18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70C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Eras Light ITC" panose="020B0402030504020804" pitchFamily="34" charset="0"/>
              </a:rPr>
              <a:t>The </a:t>
            </a:r>
            <a:r>
              <a:rPr lang="en-US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Eras Light ITC" panose="020B0402030504020804" pitchFamily="34" charset="0"/>
              </a:rPr>
              <a:t>Observational Research Design</a:t>
            </a:r>
            <a:endParaRPr lang="id-ID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Eras Light ITC" panose="020B0402030504020804" pitchFamily="34" charset="0"/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1140351" y="1712782"/>
            <a:ext cx="9875520" cy="0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1140351" y="821994"/>
            <a:ext cx="9875520" cy="0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3" name="Rectangle 2"/>
          <p:cNvSpPr/>
          <p:nvPr/>
        </p:nvSpPr>
        <p:spPr>
          <a:xfrm>
            <a:off x="1008988" y="1809764"/>
            <a:ext cx="10130067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" indent="0" algn="ctr">
              <a:spcBef>
                <a:spcPts val="0"/>
              </a:spcBef>
              <a:buNone/>
            </a:pPr>
            <a:r>
              <a:rPr lang="en-US" spc="300" dirty="0">
                <a:solidFill>
                  <a:srgbClr val="0070C0"/>
                </a:solidFill>
                <a:latin typeface="Eras Light ITC" panose="020B0402030504020804" pitchFamily="34" charset="0"/>
              </a:rPr>
              <a:t>In the </a:t>
            </a:r>
            <a:r>
              <a:rPr lang="en-US" b="1" i="1" spc="300" dirty="0">
                <a:solidFill>
                  <a:srgbClr val="00B050"/>
                </a:solidFill>
                <a:latin typeface="Eras Light ITC" panose="020B0402030504020804" pitchFamily="34" charset="0"/>
              </a:rPr>
              <a:t>observational research design</a:t>
            </a:r>
            <a:r>
              <a:rPr lang="en-US" spc="300" dirty="0">
                <a:solidFill>
                  <a:srgbClr val="0070C0"/>
                </a:solidFill>
                <a:latin typeface="Eras Light ITC" panose="020B0402030504020804" pitchFamily="34" charset="0"/>
              </a:rPr>
              <a:t>, the researcher observes and systematically records the behavior of individuals to describe the </a:t>
            </a:r>
            <a:r>
              <a:rPr lang="en-US" spc="300" dirty="0" smtClean="0">
                <a:solidFill>
                  <a:srgbClr val="0070C0"/>
                </a:solidFill>
                <a:latin typeface="Eras Light ITC" panose="020B0402030504020804" pitchFamily="34" charset="0"/>
              </a:rPr>
              <a:t>behavior. The </a:t>
            </a:r>
            <a:r>
              <a:rPr lang="en-US" spc="300" dirty="0">
                <a:solidFill>
                  <a:srgbClr val="0070C0"/>
                </a:solidFill>
                <a:latin typeface="Eras Light ITC" panose="020B0402030504020804" pitchFamily="34" charset="0"/>
              </a:rPr>
              <a:t>process of </a:t>
            </a:r>
            <a:r>
              <a:rPr lang="en-US" b="1" i="1" spc="300" dirty="0">
                <a:solidFill>
                  <a:srgbClr val="00B050"/>
                </a:solidFill>
                <a:latin typeface="Eras Light ITC" panose="020B0402030504020804" pitchFamily="34" charset="0"/>
              </a:rPr>
              <a:t>behavioral observation </a:t>
            </a:r>
            <a:r>
              <a:rPr lang="en-US" spc="300" dirty="0">
                <a:solidFill>
                  <a:srgbClr val="0070C0"/>
                </a:solidFill>
                <a:latin typeface="Eras Light ITC" panose="020B0402030504020804" pitchFamily="34" charset="0"/>
              </a:rPr>
              <a:t>simply involves the direct observation and systematic recording of behaviors, usually as the behaviors occur in a natural situation.</a:t>
            </a:r>
          </a:p>
          <a:p>
            <a:pPr marL="45720" indent="0" algn="ctr">
              <a:spcBef>
                <a:spcPts val="0"/>
              </a:spcBef>
              <a:buNone/>
            </a:pPr>
            <a:endParaRPr lang="en-US" dirty="0" smtClean="0">
              <a:solidFill>
                <a:srgbClr val="0070C0"/>
              </a:solidFill>
              <a:latin typeface="Eras Light ITC" panose="020B0402030504020804" pitchFamily="34" charset="0"/>
            </a:endParaRPr>
          </a:p>
          <a:p>
            <a:pPr marL="45720" indent="0" algn="ctr">
              <a:spcBef>
                <a:spcPts val="0"/>
              </a:spcBef>
              <a:buNone/>
            </a:pPr>
            <a:r>
              <a:rPr lang="en-US" dirty="0" smtClean="0">
                <a:solidFill>
                  <a:srgbClr val="0070C0"/>
                </a:solidFill>
                <a:latin typeface="Eras Light ITC" panose="020B0402030504020804" pitchFamily="34" charset="0"/>
              </a:rPr>
              <a:t>This </a:t>
            </a:r>
            <a:r>
              <a:rPr lang="en-US" dirty="0">
                <a:solidFill>
                  <a:srgbClr val="0070C0"/>
                </a:solidFill>
                <a:latin typeface="Eras Light ITC" panose="020B0402030504020804" pitchFamily="34" charset="0"/>
              </a:rPr>
              <a:t>measurement technique, introduces </a:t>
            </a:r>
            <a:r>
              <a:rPr lang="en-US" b="1" i="1" dirty="0">
                <a:solidFill>
                  <a:srgbClr val="0070C0"/>
                </a:solidFill>
                <a:latin typeface="Eras Light ITC" panose="020B0402030504020804" pitchFamily="34" charset="0"/>
              </a:rPr>
              <a:t>two special measurement </a:t>
            </a:r>
            <a:r>
              <a:rPr lang="en-US" dirty="0">
                <a:solidFill>
                  <a:srgbClr val="0070C0"/>
                </a:solidFill>
                <a:latin typeface="Eras Light ITC" panose="020B0402030504020804" pitchFamily="34" charset="0"/>
              </a:rPr>
              <a:t>problems :</a:t>
            </a:r>
          </a:p>
          <a:p>
            <a:pPr marL="45720" indent="0">
              <a:spcBef>
                <a:spcPts val="0"/>
              </a:spcBef>
              <a:buNone/>
            </a:pPr>
            <a:r>
              <a:rPr lang="en-US" b="1" dirty="0">
                <a:solidFill>
                  <a:srgbClr val="0070C0"/>
                </a:solidFill>
                <a:latin typeface="Eras Light ITC" panose="020B0402030504020804" pitchFamily="34" charset="0"/>
              </a:rPr>
              <a:t>1. </a:t>
            </a:r>
            <a:r>
              <a:rPr lang="en-US" b="1" dirty="0" smtClean="0">
                <a:solidFill>
                  <a:srgbClr val="0070C0"/>
                </a:solidFill>
                <a:latin typeface="Eras Light ITC" panose="020B0402030504020804" pitchFamily="34" charset="0"/>
              </a:rPr>
              <a:t>	</a:t>
            </a:r>
            <a:r>
              <a:rPr lang="en-US" dirty="0" smtClean="0">
                <a:solidFill>
                  <a:srgbClr val="0070C0"/>
                </a:solidFill>
                <a:latin typeface="Eras Light ITC" panose="020B0402030504020804" pitchFamily="34" charset="0"/>
              </a:rPr>
              <a:t>Because </a:t>
            </a:r>
            <a:r>
              <a:rPr lang="en-US" dirty="0">
                <a:solidFill>
                  <a:srgbClr val="0070C0"/>
                </a:solidFill>
                <a:latin typeface="Eras Light ITC" panose="020B0402030504020804" pitchFamily="34" charset="0"/>
              </a:rPr>
              <a:t>the goal is to observe natural behavior, it is essential that </a:t>
            </a:r>
            <a:r>
              <a:rPr lang="en-US" dirty="0" smtClean="0">
                <a:solidFill>
                  <a:srgbClr val="0070C0"/>
                </a:solidFill>
                <a:latin typeface="Eras Light ITC" panose="020B0402030504020804" pitchFamily="34" charset="0"/>
              </a:rPr>
              <a:t>the </a:t>
            </a:r>
            <a:r>
              <a:rPr lang="en-US" b="1" i="1" dirty="0" smtClean="0">
                <a:solidFill>
                  <a:srgbClr val="00B050"/>
                </a:solidFill>
                <a:latin typeface="Eras Light ITC" panose="020B0402030504020804" pitchFamily="34" charset="0"/>
              </a:rPr>
              <a:t>behaviors </a:t>
            </a:r>
            <a:r>
              <a:rPr lang="en-US" b="1" i="1" dirty="0">
                <a:solidFill>
                  <a:srgbClr val="00B050"/>
                </a:solidFill>
                <a:latin typeface="Eras Light ITC" panose="020B0402030504020804" pitchFamily="34" charset="0"/>
              </a:rPr>
              <a:t>are </a:t>
            </a:r>
            <a:r>
              <a:rPr lang="en-US" b="1" i="1" dirty="0">
                <a:solidFill>
                  <a:srgbClr val="FF0000"/>
                </a:solidFill>
                <a:latin typeface="Eras Light ITC" panose="020B0402030504020804" pitchFamily="34" charset="0"/>
              </a:rPr>
              <a:t>not disrupted </a:t>
            </a:r>
            <a:r>
              <a:rPr lang="en-US" b="1" i="1" dirty="0" smtClean="0">
                <a:solidFill>
                  <a:srgbClr val="FF0000"/>
                </a:solidFill>
                <a:latin typeface="Eras Light ITC" panose="020B0402030504020804" pitchFamily="34" charset="0"/>
              </a:rPr>
              <a:t>	</a:t>
            </a:r>
            <a:r>
              <a:rPr lang="en-US" dirty="0" smtClean="0">
                <a:solidFill>
                  <a:srgbClr val="0070C0"/>
                </a:solidFill>
                <a:latin typeface="Eras Light ITC" panose="020B0402030504020804" pitchFamily="34" charset="0"/>
              </a:rPr>
              <a:t>or </a:t>
            </a:r>
            <a:r>
              <a:rPr lang="en-US" b="1" i="1" dirty="0">
                <a:solidFill>
                  <a:srgbClr val="FF0000"/>
                </a:solidFill>
                <a:latin typeface="Eras Light ITC" panose="020B0402030504020804" pitchFamily="34" charset="0"/>
              </a:rPr>
              <a:t>influenced</a:t>
            </a:r>
            <a:r>
              <a:rPr lang="en-US" b="1" i="1" dirty="0">
                <a:solidFill>
                  <a:srgbClr val="00B050"/>
                </a:solidFill>
                <a:latin typeface="Eras Light ITC" panose="020B0402030504020804" pitchFamily="34" charset="0"/>
              </a:rPr>
              <a:t> by the presence of an observer</a:t>
            </a:r>
            <a:r>
              <a:rPr lang="en-US" dirty="0">
                <a:solidFill>
                  <a:srgbClr val="0070C0"/>
                </a:solidFill>
                <a:latin typeface="Eras Light ITC" panose="020B0402030504020804" pitchFamily="34" charset="0"/>
              </a:rPr>
              <a:t>. This problem can be </a:t>
            </a:r>
            <a:r>
              <a:rPr lang="en-US" dirty="0" smtClean="0">
                <a:solidFill>
                  <a:srgbClr val="0070C0"/>
                </a:solidFill>
                <a:latin typeface="Eras Light ITC" panose="020B0402030504020804" pitchFamily="34" charset="0"/>
              </a:rPr>
              <a:t>	addressed </a:t>
            </a:r>
            <a:r>
              <a:rPr lang="en-US" dirty="0">
                <a:solidFill>
                  <a:srgbClr val="0070C0"/>
                </a:solidFill>
                <a:latin typeface="Eras Light ITC" panose="020B0402030504020804" pitchFamily="34" charset="0"/>
              </a:rPr>
              <a:t>by concealing the </a:t>
            </a:r>
            <a:r>
              <a:rPr lang="en-US" dirty="0" smtClean="0">
                <a:solidFill>
                  <a:srgbClr val="0070C0"/>
                </a:solidFill>
                <a:latin typeface="Eras Light ITC" panose="020B0402030504020804" pitchFamily="34" charset="0"/>
              </a:rPr>
              <a:t>	observer </a:t>
            </a:r>
            <a:r>
              <a:rPr lang="en-US" dirty="0">
                <a:solidFill>
                  <a:srgbClr val="0070C0"/>
                </a:solidFill>
                <a:latin typeface="Eras Light ITC" panose="020B0402030504020804" pitchFamily="34" charset="0"/>
              </a:rPr>
              <a:t>so that the individuals do not know that their behaviors are </a:t>
            </a:r>
            <a:r>
              <a:rPr lang="en-US" dirty="0" smtClean="0">
                <a:solidFill>
                  <a:srgbClr val="0070C0"/>
                </a:solidFill>
                <a:latin typeface="Eras Light ITC" panose="020B0402030504020804" pitchFamily="34" charset="0"/>
              </a:rPr>
              <a:t>being </a:t>
            </a:r>
            <a:r>
              <a:rPr lang="en-US" dirty="0">
                <a:solidFill>
                  <a:srgbClr val="0070C0"/>
                </a:solidFill>
                <a:latin typeface="Eras Light ITC" panose="020B0402030504020804" pitchFamily="34" charset="0"/>
              </a:rPr>
              <a:t>observed </a:t>
            </a:r>
            <a:r>
              <a:rPr lang="en-US" dirty="0" smtClean="0">
                <a:solidFill>
                  <a:srgbClr val="0070C0"/>
                </a:solidFill>
                <a:latin typeface="Eras Light ITC" panose="020B0402030504020804" pitchFamily="34" charset="0"/>
              </a:rPr>
              <a:t>and recorded.</a:t>
            </a:r>
          </a:p>
          <a:p>
            <a:pPr marL="45720" indent="0">
              <a:spcBef>
                <a:spcPts val="0"/>
              </a:spcBef>
              <a:buNone/>
            </a:pPr>
            <a:endParaRPr lang="en-US" dirty="0">
              <a:solidFill>
                <a:srgbClr val="0070C0"/>
              </a:solidFill>
              <a:latin typeface="Eras Light ITC" panose="020B0402030504020804" pitchFamily="34" charset="0"/>
            </a:endParaRPr>
          </a:p>
          <a:p>
            <a:pPr marL="45720" indent="0">
              <a:spcBef>
                <a:spcPts val="0"/>
              </a:spcBef>
              <a:buNone/>
            </a:pPr>
            <a:r>
              <a:rPr lang="en-US" b="1" dirty="0">
                <a:solidFill>
                  <a:srgbClr val="0070C0"/>
                </a:solidFill>
                <a:latin typeface="Eras Light ITC" panose="020B0402030504020804" pitchFamily="34" charset="0"/>
              </a:rPr>
              <a:t>2. </a:t>
            </a:r>
            <a:r>
              <a:rPr lang="en-US" b="1" dirty="0" smtClean="0">
                <a:solidFill>
                  <a:srgbClr val="0070C0"/>
                </a:solidFill>
                <a:latin typeface="Eras Light ITC" panose="020B0402030504020804" pitchFamily="34" charset="0"/>
              </a:rPr>
              <a:t>	</a:t>
            </a:r>
            <a:r>
              <a:rPr lang="en-US" dirty="0" smtClean="0">
                <a:solidFill>
                  <a:srgbClr val="0070C0"/>
                </a:solidFill>
                <a:latin typeface="Eras Light ITC" panose="020B0402030504020804" pitchFamily="34" charset="0"/>
              </a:rPr>
              <a:t>Observation </a:t>
            </a:r>
            <a:r>
              <a:rPr lang="en-US" dirty="0">
                <a:solidFill>
                  <a:srgbClr val="0070C0"/>
                </a:solidFill>
                <a:latin typeface="Eras Light ITC" panose="020B0402030504020804" pitchFamily="34" charset="0"/>
              </a:rPr>
              <a:t>and measurement </a:t>
            </a:r>
            <a:r>
              <a:rPr lang="en-US" b="1" i="1" dirty="0">
                <a:solidFill>
                  <a:srgbClr val="00B050"/>
                </a:solidFill>
                <a:latin typeface="Eras Light ITC" panose="020B0402030504020804" pitchFamily="34" charset="0"/>
              </a:rPr>
              <a:t>require at least some degree of </a:t>
            </a:r>
            <a:r>
              <a:rPr lang="en-US" b="1" i="1" dirty="0" smtClean="0">
                <a:solidFill>
                  <a:srgbClr val="00B050"/>
                </a:solidFill>
                <a:latin typeface="Eras Light ITC" panose="020B0402030504020804" pitchFamily="34" charset="0"/>
              </a:rPr>
              <a:t>subjective interpretation </a:t>
            </a:r>
            <a:r>
              <a:rPr lang="en-US" dirty="0">
                <a:solidFill>
                  <a:srgbClr val="0070C0"/>
                </a:solidFill>
                <a:latin typeface="Eras Light ITC" panose="020B0402030504020804" pitchFamily="34" charset="0"/>
              </a:rPr>
              <a:t>by the </a:t>
            </a:r>
            <a:r>
              <a:rPr lang="en-US" dirty="0" smtClean="0">
                <a:solidFill>
                  <a:srgbClr val="0070C0"/>
                </a:solidFill>
                <a:latin typeface="Eras Light ITC" panose="020B0402030504020804" pitchFamily="34" charset="0"/>
              </a:rPr>
              <a:t>	observer</a:t>
            </a:r>
            <a:r>
              <a:rPr lang="en-US" dirty="0">
                <a:solidFill>
                  <a:srgbClr val="0070C0"/>
                </a:solidFill>
                <a:latin typeface="Eras Light ITC" panose="020B0402030504020804" pitchFamily="34" charset="0"/>
              </a:rPr>
              <a:t>. To address this problem, researchers typically employ </a:t>
            </a:r>
            <a:r>
              <a:rPr lang="en-US" b="1" i="1" dirty="0">
                <a:solidFill>
                  <a:srgbClr val="00B050"/>
                </a:solidFill>
                <a:latin typeface="Eras Light ITC" panose="020B0402030504020804" pitchFamily="34" charset="0"/>
              </a:rPr>
              <a:t>three </a:t>
            </a:r>
            <a:r>
              <a:rPr lang="en-US" b="1" i="1" dirty="0" smtClean="0">
                <a:solidFill>
                  <a:srgbClr val="00B050"/>
                </a:solidFill>
                <a:latin typeface="Eras Light ITC" panose="020B0402030504020804" pitchFamily="34" charset="0"/>
              </a:rPr>
              <a:t>interrelated </a:t>
            </a:r>
            <a:r>
              <a:rPr lang="en-US" b="1" i="1" dirty="0">
                <a:solidFill>
                  <a:srgbClr val="00B050"/>
                </a:solidFill>
                <a:latin typeface="Eras Light ITC" panose="020B0402030504020804" pitchFamily="34" charset="0"/>
              </a:rPr>
              <a:t>devices </a:t>
            </a:r>
            <a:r>
              <a:rPr lang="en-US" dirty="0">
                <a:solidFill>
                  <a:srgbClr val="0070C0"/>
                </a:solidFill>
                <a:latin typeface="Eras Light ITC" panose="020B0402030504020804" pitchFamily="34" charset="0"/>
              </a:rPr>
              <a:t>to help </a:t>
            </a:r>
            <a:r>
              <a:rPr lang="en-US" dirty="0" smtClean="0">
                <a:solidFill>
                  <a:srgbClr val="0070C0"/>
                </a:solidFill>
                <a:latin typeface="Eras Light ITC" panose="020B0402030504020804" pitchFamily="34" charset="0"/>
              </a:rPr>
              <a:t>	ensure </a:t>
            </a:r>
            <a:r>
              <a:rPr lang="en-US" dirty="0">
                <a:solidFill>
                  <a:srgbClr val="0070C0"/>
                </a:solidFill>
                <a:latin typeface="Eras Light ITC" panose="020B0402030504020804" pitchFamily="34" charset="0"/>
              </a:rPr>
              <a:t>the objectivity of their behavioral observations that are develop </a:t>
            </a:r>
            <a:r>
              <a:rPr lang="en-US" b="1" i="1" dirty="0" smtClean="0">
                <a:solidFill>
                  <a:srgbClr val="00B050"/>
                </a:solidFill>
                <a:latin typeface="Eras Light ITC" panose="020B0402030504020804" pitchFamily="34" charset="0"/>
              </a:rPr>
              <a:t>a </a:t>
            </a:r>
            <a:r>
              <a:rPr lang="en-US" b="1" i="1" dirty="0">
                <a:solidFill>
                  <a:srgbClr val="00B050"/>
                </a:solidFill>
                <a:latin typeface="Eras Light ITC" panose="020B0402030504020804" pitchFamily="34" charset="0"/>
              </a:rPr>
              <a:t>list of well-defined </a:t>
            </a:r>
            <a:r>
              <a:rPr lang="en-US" b="1" i="1" dirty="0" smtClean="0">
                <a:solidFill>
                  <a:srgbClr val="00B050"/>
                </a:solidFill>
                <a:latin typeface="Eras Light ITC" panose="020B0402030504020804" pitchFamily="34" charset="0"/>
              </a:rPr>
              <a:t>	categories </a:t>
            </a:r>
            <a:r>
              <a:rPr lang="en-US" b="1" i="1" dirty="0">
                <a:solidFill>
                  <a:srgbClr val="00B050"/>
                </a:solidFill>
                <a:latin typeface="Eras Light ITC" panose="020B0402030504020804" pitchFamily="34" charset="0"/>
              </a:rPr>
              <a:t>of behavior</a:t>
            </a:r>
            <a:r>
              <a:rPr lang="en-US" dirty="0">
                <a:solidFill>
                  <a:srgbClr val="0070C0"/>
                </a:solidFill>
                <a:latin typeface="Eras Light ITC" panose="020B0402030504020804" pitchFamily="34" charset="0"/>
              </a:rPr>
              <a:t>, they use </a:t>
            </a:r>
            <a:r>
              <a:rPr lang="en-US" b="1" i="1" dirty="0">
                <a:solidFill>
                  <a:srgbClr val="00B050"/>
                </a:solidFill>
                <a:latin typeface="Eras Light ITC" panose="020B0402030504020804" pitchFamily="34" charset="0"/>
              </a:rPr>
              <a:t>well-trained observers</a:t>
            </a:r>
            <a:r>
              <a:rPr lang="en-US" dirty="0">
                <a:solidFill>
                  <a:srgbClr val="0070C0"/>
                </a:solidFill>
                <a:latin typeface="Eras Light ITC" panose="020B0402030504020804" pitchFamily="34" charset="0"/>
              </a:rPr>
              <a:t>, and finally, they use </a:t>
            </a:r>
            <a:r>
              <a:rPr lang="en-US" b="1" i="1" dirty="0" smtClean="0">
                <a:solidFill>
                  <a:srgbClr val="00B050"/>
                </a:solidFill>
                <a:latin typeface="Eras Light ITC" panose="020B0402030504020804" pitchFamily="34" charset="0"/>
              </a:rPr>
              <a:t>multiple observers to 	assess </a:t>
            </a:r>
            <a:r>
              <a:rPr lang="en-US" b="1" i="1" dirty="0">
                <a:solidFill>
                  <a:srgbClr val="00B050"/>
                </a:solidFill>
                <a:latin typeface="Eras Light ITC" panose="020B0402030504020804" pitchFamily="34" charset="0"/>
              </a:rPr>
              <a:t>inter-rater reliability</a:t>
            </a:r>
            <a:r>
              <a:rPr lang="en-US" dirty="0">
                <a:solidFill>
                  <a:srgbClr val="0070C0"/>
                </a:solidFill>
                <a:latin typeface="Eras Light ITC" panose="020B04020305040208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9379299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7" presetClass="entr" presetSubtype="0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7" presetClass="entr" presetSubtype="0" fill="hold" grpId="0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70C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Eras Light ITC" panose="020B0402030504020804" pitchFamily="34" charset="0"/>
              </a:rPr>
              <a:t>Quantifying Observations</a:t>
            </a:r>
            <a:endParaRPr lang="id-ID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Eras Light ITC" panose="020B0402030504020804" pitchFamily="34" charset="0"/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1140351" y="1712782"/>
            <a:ext cx="9875520" cy="0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1140351" y="821994"/>
            <a:ext cx="9875520" cy="0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3" name="Rectangle 2"/>
          <p:cNvSpPr/>
          <p:nvPr/>
        </p:nvSpPr>
        <p:spPr>
          <a:xfrm>
            <a:off x="1074669" y="1822234"/>
            <a:ext cx="10006883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" indent="0" algn="just">
              <a:spcBef>
                <a:spcPts val="0"/>
              </a:spcBef>
              <a:buNone/>
            </a:pPr>
            <a:r>
              <a:rPr lang="en-US" sz="2800" b="1" dirty="0" smtClean="0">
                <a:solidFill>
                  <a:srgbClr val="0070C0"/>
                </a:solidFill>
                <a:latin typeface="Eras Light ITC" panose="020B0402030504020804" pitchFamily="34" charset="0"/>
              </a:rPr>
              <a:t>a.</a:t>
            </a:r>
            <a:r>
              <a:rPr lang="en-US" sz="2800" dirty="0" smtClean="0">
                <a:solidFill>
                  <a:srgbClr val="0070C0"/>
                </a:solidFill>
                <a:latin typeface="Eras Light ITC" panose="020B0402030504020804" pitchFamily="34" charset="0"/>
              </a:rPr>
              <a:t>	The </a:t>
            </a:r>
            <a:r>
              <a:rPr lang="en-US" sz="2800" b="1" dirty="0" smtClean="0">
                <a:solidFill>
                  <a:srgbClr val="0070C0"/>
                </a:solidFill>
                <a:latin typeface="Eras Light ITC" panose="020B0402030504020804" pitchFamily="34" charset="0"/>
              </a:rPr>
              <a:t>FREQUENCY METHOD </a:t>
            </a:r>
            <a:r>
              <a:rPr lang="en-US" sz="2800" dirty="0" smtClean="0">
                <a:solidFill>
                  <a:srgbClr val="0070C0"/>
                </a:solidFill>
                <a:latin typeface="Eras Light ITC" panose="020B0402030504020804" pitchFamily="34" charset="0"/>
              </a:rPr>
              <a:t>involves </a:t>
            </a:r>
            <a:r>
              <a:rPr lang="en-US" sz="2800" b="1" i="1" dirty="0">
                <a:solidFill>
                  <a:srgbClr val="00B050"/>
                </a:solidFill>
                <a:latin typeface="Eras Light ITC" panose="020B0402030504020804" pitchFamily="34" charset="0"/>
              </a:rPr>
              <a:t>counting the instances of </a:t>
            </a:r>
            <a:r>
              <a:rPr lang="en-US" sz="2800" b="1" i="1" dirty="0" smtClean="0">
                <a:solidFill>
                  <a:srgbClr val="00B050"/>
                </a:solidFill>
                <a:latin typeface="Eras Light ITC" panose="020B0402030504020804" pitchFamily="34" charset="0"/>
              </a:rPr>
              <a:t>	each 	specific behavior</a:t>
            </a:r>
            <a:r>
              <a:rPr lang="en-US" sz="2800" dirty="0" smtClean="0">
                <a:solidFill>
                  <a:srgbClr val="0070C0"/>
                </a:solidFill>
                <a:latin typeface="Eras Light ITC" panose="020B0402030504020804" pitchFamily="34" charset="0"/>
              </a:rPr>
              <a:t> </a:t>
            </a:r>
            <a:r>
              <a:rPr lang="en-US" sz="2800" dirty="0">
                <a:solidFill>
                  <a:srgbClr val="0070C0"/>
                </a:solidFill>
                <a:latin typeface="Eras Light ITC" panose="020B0402030504020804" pitchFamily="34" charset="0"/>
              </a:rPr>
              <a:t>that occur during a fixed time </a:t>
            </a:r>
            <a:r>
              <a:rPr lang="en-US" sz="2800" dirty="0" smtClean="0">
                <a:solidFill>
                  <a:srgbClr val="0070C0"/>
                </a:solidFill>
                <a:latin typeface="Eras Light ITC" panose="020B0402030504020804" pitchFamily="34" charset="0"/>
              </a:rPr>
              <a:t>	observation 	period</a:t>
            </a:r>
            <a:r>
              <a:rPr lang="en-US" sz="2800" dirty="0">
                <a:solidFill>
                  <a:srgbClr val="0070C0"/>
                </a:solidFill>
                <a:latin typeface="Eras Light ITC" panose="020B0402030504020804" pitchFamily="34" charset="0"/>
              </a:rPr>
              <a:t>.</a:t>
            </a:r>
          </a:p>
          <a:p>
            <a:pPr marL="45720" indent="0" algn="just">
              <a:spcBef>
                <a:spcPts val="0"/>
              </a:spcBef>
              <a:buNone/>
            </a:pPr>
            <a:endParaRPr lang="en-US" sz="2800" dirty="0" smtClean="0">
              <a:solidFill>
                <a:srgbClr val="0070C0"/>
              </a:solidFill>
              <a:latin typeface="Eras Light ITC" panose="020B0402030504020804" pitchFamily="34" charset="0"/>
            </a:endParaRPr>
          </a:p>
          <a:p>
            <a:pPr marL="45720" indent="0" algn="just">
              <a:spcBef>
                <a:spcPts val="0"/>
              </a:spcBef>
              <a:buNone/>
            </a:pPr>
            <a:r>
              <a:rPr lang="en-US" sz="2800" b="1" dirty="0" smtClean="0">
                <a:solidFill>
                  <a:srgbClr val="0070C0"/>
                </a:solidFill>
                <a:latin typeface="Eras Light ITC" panose="020B0402030504020804" pitchFamily="34" charset="0"/>
              </a:rPr>
              <a:t>b.</a:t>
            </a:r>
            <a:r>
              <a:rPr lang="en-US" sz="2800" dirty="0" smtClean="0">
                <a:solidFill>
                  <a:srgbClr val="0070C0"/>
                </a:solidFill>
                <a:latin typeface="Eras Light ITC" panose="020B0402030504020804" pitchFamily="34" charset="0"/>
              </a:rPr>
              <a:t>	The </a:t>
            </a:r>
            <a:r>
              <a:rPr lang="en-US" sz="2800" b="1" dirty="0" smtClean="0">
                <a:solidFill>
                  <a:srgbClr val="0070C0"/>
                </a:solidFill>
                <a:latin typeface="Eras Light ITC" panose="020B0402030504020804" pitchFamily="34" charset="0"/>
              </a:rPr>
              <a:t>DURATION METHOD </a:t>
            </a:r>
            <a:r>
              <a:rPr lang="en-US" sz="2800" dirty="0" smtClean="0">
                <a:solidFill>
                  <a:srgbClr val="0070C0"/>
                </a:solidFill>
                <a:latin typeface="Eras Light ITC" panose="020B0402030504020804" pitchFamily="34" charset="0"/>
              </a:rPr>
              <a:t>involves </a:t>
            </a:r>
            <a:r>
              <a:rPr lang="en-US" sz="2800" b="1" i="1" dirty="0">
                <a:solidFill>
                  <a:srgbClr val="00B050"/>
                </a:solidFill>
                <a:latin typeface="Eras Light ITC" panose="020B0402030504020804" pitchFamily="34" charset="0"/>
              </a:rPr>
              <a:t>recording how much time </a:t>
            </a:r>
            <a:r>
              <a:rPr lang="en-US" sz="2800" b="1" i="1" dirty="0" smtClean="0">
                <a:solidFill>
                  <a:srgbClr val="00B050"/>
                </a:solidFill>
                <a:latin typeface="Eras Light ITC" panose="020B0402030504020804" pitchFamily="34" charset="0"/>
              </a:rPr>
              <a:t>	an individual </a:t>
            </a:r>
            <a:r>
              <a:rPr lang="en-US" sz="2800" b="1" i="1" dirty="0">
                <a:solidFill>
                  <a:srgbClr val="00B050"/>
                </a:solidFill>
                <a:latin typeface="Eras Light ITC" panose="020B0402030504020804" pitchFamily="34" charset="0"/>
              </a:rPr>
              <a:t>spends engaged in a specific behavior </a:t>
            </a:r>
            <a:r>
              <a:rPr lang="en-US" sz="2800" dirty="0">
                <a:solidFill>
                  <a:srgbClr val="0070C0"/>
                </a:solidFill>
                <a:latin typeface="Eras Light ITC" panose="020B0402030504020804" pitchFamily="34" charset="0"/>
              </a:rPr>
              <a:t>during </a:t>
            </a:r>
            <a:r>
              <a:rPr lang="en-US" sz="2800" dirty="0" smtClean="0">
                <a:solidFill>
                  <a:srgbClr val="0070C0"/>
                </a:solidFill>
                <a:latin typeface="Eras Light ITC" panose="020B0402030504020804" pitchFamily="34" charset="0"/>
              </a:rPr>
              <a:t>a 	fixed-time </a:t>
            </a:r>
            <a:r>
              <a:rPr lang="en-US" sz="2800" dirty="0">
                <a:solidFill>
                  <a:srgbClr val="0070C0"/>
                </a:solidFill>
                <a:latin typeface="Eras Light ITC" panose="020B0402030504020804" pitchFamily="34" charset="0"/>
              </a:rPr>
              <a:t>observation period.</a:t>
            </a:r>
          </a:p>
          <a:p>
            <a:pPr marL="45720" indent="0" algn="just">
              <a:spcBef>
                <a:spcPts val="0"/>
              </a:spcBef>
              <a:buNone/>
            </a:pPr>
            <a:endParaRPr lang="en-US" sz="2800" dirty="0" smtClean="0">
              <a:solidFill>
                <a:srgbClr val="0070C0"/>
              </a:solidFill>
              <a:latin typeface="Eras Light ITC" panose="020B0402030504020804" pitchFamily="34" charset="0"/>
            </a:endParaRPr>
          </a:p>
          <a:p>
            <a:pPr marL="45720" indent="0" algn="just">
              <a:spcBef>
                <a:spcPts val="0"/>
              </a:spcBef>
              <a:buNone/>
            </a:pPr>
            <a:r>
              <a:rPr lang="en-US" sz="2800" b="1" dirty="0" smtClean="0">
                <a:solidFill>
                  <a:srgbClr val="0070C0"/>
                </a:solidFill>
                <a:latin typeface="Eras Light ITC" panose="020B0402030504020804" pitchFamily="34" charset="0"/>
              </a:rPr>
              <a:t>c.</a:t>
            </a:r>
            <a:r>
              <a:rPr lang="en-US" sz="2800" dirty="0" smtClean="0">
                <a:solidFill>
                  <a:srgbClr val="0070C0"/>
                </a:solidFill>
                <a:latin typeface="Eras Light ITC" panose="020B0402030504020804" pitchFamily="34" charset="0"/>
              </a:rPr>
              <a:t>	The </a:t>
            </a:r>
            <a:r>
              <a:rPr lang="en-US" sz="2800" b="1" dirty="0" smtClean="0">
                <a:solidFill>
                  <a:srgbClr val="0070C0"/>
                </a:solidFill>
                <a:latin typeface="Eras Light ITC" panose="020B0402030504020804" pitchFamily="34" charset="0"/>
              </a:rPr>
              <a:t>INTERVAL METHOD </a:t>
            </a:r>
            <a:r>
              <a:rPr lang="en-US" sz="2800" dirty="0" smtClean="0">
                <a:solidFill>
                  <a:srgbClr val="0070C0"/>
                </a:solidFill>
                <a:latin typeface="Eras Light ITC" panose="020B0402030504020804" pitchFamily="34" charset="0"/>
              </a:rPr>
              <a:t>involves </a:t>
            </a:r>
            <a:r>
              <a:rPr lang="en-US" sz="2800" b="1" i="1" dirty="0">
                <a:solidFill>
                  <a:srgbClr val="00B050"/>
                </a:solidFill>
                <a:latin typeface="Eras Light ITC" panose="020B0402030504020804" pitchFamily="34" charset="0"/>
              </a:rPr>
              <a:t>dividing the observation </a:t>
            </a:r>
            <a:r>
              <a:rPr lang="en-US" sz="2800" b="1" i="1" dirty="0" smtClean="0">
                <a:solidFill>
                  <a:srgbClr val="00B050"/>
                </a:solidFill>
                <a:latin typeface="Eras Light ITC" panose="020B0402030504020804" pitchFamily="34" charset="0"/>
              </a:rPr>
              <a:t>	period into </a:t>
            </a:r>
            <a:r>
              <a:rPr lang="en-US" sz="2800" b="1" i="1" dirty="0">
                <a:solidFill>
                  <a:srgbClr val="00B050"/>
                </a:solidFill>
                <a:latin typeface="Eras Light ITC" panose="020B0402030504020804" pitchFamily="34" charset="0"/>
              </a:rPr>
              <a:t>a series of intervals</a:t>
            </a:r>
            <a:r>
              <a:rPr lang="en-US" sz="2800" dirty="0">
                <a:solidFill>
                  <a:srgbClr val="0070C0"/>
                </a:solidFill>
                <a:latin typeface="Eras Light ITC" panose="020B0402030504020804" pitchFamily="34" charset="0"/>
              </a:rPr>
              <a:t> and then recording whether a </a:t>
            </a:r>
            <a:r>
              <a:rPr lang="en-US" sz="2800" dirty="0" smtClean="0">
                <a:solidFill>
                  <a:srgbClr val="0070C0"/>
                </a:solidFill>
                <a:latin typeface="Eras Light ITC" panose="020B0402030504020804" pitchFamily="34" charset="0"/>
              </a:rPr>
              <a:t>	specific behavior </a:t>
            </a:r>
            <a:r>
              <a:rPr lang="en-US" sz="2800" dirty="0">
                <a:solidFill>
                  <a:srgbClr val="0070C0"/>
                </a:solidFill>
                <a:latin typeface="Eras Light ITC" panose="020B0402030504020804" pitchFamily="34" charset="0"/>
              </a:rPr>
              <a:t>occurs during each interval.</a:t>
            </a:r>
          </a:p>
        </p:txBody>
      </p:sp>
    </p:spTree>
    <p:extLst>
      <p:ext uri="{BB962C8B-B14F-4D97-AF65-F5344CB8AC3E}">
        <p14:creationId xmlns:p14="http://schemas.microsoft.com/office/powerpoint/2010/main" val="8393752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7" presetClass="entr" presetSubtype="0" fill="hold" grpId="0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70C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Eras Light ITC" panose="020B0402030504020804" pitchFamily="34" charset="0"/>
              </a:rPr>
              <a:t>Sampling Observations</a:t>
            </a:r>
            <a:endParaRPr lang="id-ID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Eras Light ITC" panose="020B0402030504020804" pitchFamily="34" charset="0"/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1140351" y="1712782"/>
            <a:ext cx="9875520" cy="0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1140351" y="821994"/>
            <a:ext cx="9875520" cy="0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3" name="Rectangle 2"/>
          <p:cNvSpPr/>
          <p:nvPr/>
        </p:nvSpPr>
        <p:spPr>
          <a:xfrm>
            <a:off x="1140351" y="1965960"/>
            <a:ext cx="10006883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" indent="0" algn="just">
              <a:spcBef>
                <a:spcPts val="0"/>
              </a:spcBef>
              <a:buNone/>
            </a:pPr>
            <a:r>
              <a:rPr lang="en-US" sz="2400" b="1" dirty="0" smtClean="0">
                <a:solidFill>
                  <a:srgbClr val="0070C0"/>
                </a:solidFill>
                <a:latin typeface="Eras Light ITC" panose="020B0402030504020804" pitchFamily="34" charset="0"/>
              </a:rPr>
              <a:t>a.</a:t>
            </a:r>
            <a:r>
              <a:rPr lang="en-US" sz="2400" dirty="0" smtClean="0">
                <a:solidFill>
                  <a:srgbClr val="0070C0"/>
                </a:solidFill>
                <a:latin typeface="Eras Light ITC" panose="020B0402030504020804" pitchFamily="34" charset="0"/>
              </a:rPr>
              <a:t>	</a:t>
            </a:r>
            <a:r>
              <a:rPr lang="en-US" sz="2400" b="1" dirty="0" smtClean="0">
                <a:solidFill>
                  <a:srgbClr val="0070C0"/>
                </a:solidFill>
                <a:latin typeface="Eras Light ITC" panose="020B0402030504020804" pitchFamily="34" charset="0"/>
              </a:rPr>
              <a:t>TIME SAMPLING </a:t>
            </a:r>
            <a:r>
              <a:rPr lang="en-US" sz="2400" dirty="0" smtClean="0">
                <a:solidFill>
                  <a:srgbClr val="0070C0"/>
                </a:solidFill>
                <a:latin typeface="Eras Light ITC" panose="020B0402030504020804" pitchFamily="34" charset="0"/>
              </a:rPr>
              <a:t>involves </a:t>
            </a:r>
            <a:r>
              <a:rPr lang="en-US" sz="2400" b="1" i="1" dirty="0">
                <a:solidFill>
                  <a:srgbClr val="00B050"/>
                </a:solidFill>
                <a:latin typeface="Eras Light ITC" panose="020B0402030504020804" pitchFamily="34" charset="0"/>
              </a:rPr>
              <a:t>observing for one interval</a:t>
            </a:r>
            <a:r>
              <a:rPr lang="en-US" sz="2400" dirty="0">
                <a:solidFill>
                  <a:srgbClr val="0070C0"/>
                </a:solidFill>
                <a:latin typeface="Eras Light ITC" panose="020B0402030504020804" pitchFamily="34" charset="0"/>
              </a:rPr>
              <a:t>, then </a:t>
            </a:r>
            <a:r>
              <a:rPr lang="en-US" sz="2400" dirty="0" smtClean="0">
                <a:solidFill>
                  <a:srgbClr val="0070C0"/>
                </a:solidFill>
                <a:latin typeface="Eras Light ITC" panose="020B0402030504020804" pitchFamily="34" charset="0"/>
              </a:rPr>
              <a:t>	pausing </a:t>
            </a:r>
            <a:r>
              <a:rPr lang="en-US" sz="2400" dirty="0">
                <a:solidFill>
                  <a:srgbClr val="0070C0"/>
                </a:solidFill>
                <a:latin typeface="Eras Light ITC" panose="020B0402030504020804" pitchFamily="34" charset="0"/>
              </a:rPr>
              <a:t>during </a:t>
            </a:r>
            <a:r>
              <a:rPr lang="en-US" sz="2400" dirty="0" smtClean="0">
                <a:solidFill>
                  <a:srgbClr val="0070C0"/>
                </a:solidFill>
                <a:latin typeface="Eras Light ITC" panose="020B0402030504020804" pitchFamily="34" charset="0"/>
              </a:rPr>
              <a:t>	the </a:t>
            </a:r>
            <a:r>
              <a:rPr lang="en-US" sz="2400" dirty="0">
                <a:solidFill>
                  <a:srgbClr val="0070C0"/>
                </a:solidFill>
                <a:latin typeface="Eras Light ITC" panose="020B0402030504020804" pitchFamily="34" charset="0"/>
              </a:rPr>
              <a:t>next interval to record all the observations. </a:t>
            </a:r>
            <a:r>
              <a:rPr lang="en-US" sz="2400" dirty="0" smtClean="0">
                <a:solidFill>
                  <a:srgbClr val="0070C0"/>
                </a:solidFill>
                <a:latin typeface="Eras Light ITC" panose="020B0402030504020804" pitchFamily="34" charset="0"/>
              </a:rPr>
              <a:t>	The </a:t>
            </a:r>
            <a:r>
              <a:rPr lang="en-US" sz="2400" dirty="0">
                <a:solidFill>
                  <a:srgbClr val="0070C0"/>
                </a:solidFill>
                <a:latin typeface="Eras Light ITC" panose="020B0402030504020804" pitchFamily="34" charset="0"/>
              </a:rPr>
              <a:t>sequence of </a:t>
            </a:r>
            <a:r>
              <a:rPr lang="en-US" sz="2400" dirty="0" smtClean="0">
                <a:solidFill>
                  <a:srgbClr val="0070C0"/>
                </a:solidFill>
                <a:latin typeface="Eras Light ITC" panose="020B0402030504020804" pitchFamily="34" charset="0"/>
              </a:rPr>
              <a:t>observe 	record-observe-record </a:t>
            </a:r>
            <a:r>
              <a:rPr lang="en-US" sz="2400" dirty="0">
                <a:solidFill>
                  <a:srgbClr val="0070C0"/>
                </a:solidFill>
                <a:latin typeface="Eras Light ITC" panose="020B0402030504020804" pitchFamily="34" charset="0"/>
              </a:rPr>
              <a:t>is continued </a:t>
            </a:r>
            <a:r>
              <a:rPr lang="en-US" sz="2400" dirty="0" smtClean="0">
                <a:solidFill>
                  <a:srgbClr val="0070C0"/>
                </a:solidFill>
                <a:latin typeface="Eras Light ITC" panose="020B0402030504020804" pitchFamily="34" charset="0"/>
              </a:rPr>
              <a:t>	through </a:t>
            </a:r>
            <a:r>
              <a:rPr lang="en-US" sz="2400" dirty="0">
                <a:solidFill>
                  <a:srgbClr val="0070C0"/>
                </a:solidFill>
                <a:latin typeface="Eras Light ITC" panose="020B0402030504020804" pitchFamily="34" charset="0"/>
              </a:rPr>
              <a:t>the series of intervals.</a:t>
            </a:r>
          </a:p>
          <a:p>
            <a:pPr marL="45720" indent="0" algn="just">
              <a:spcBef>
                <a:spcPts val="0"/>
              </a:spcBef>
              <a:buNone/>
            </a:pPr>
            <a:endParaRPr lang="en-US" sz="2400" b="1" dirty="0" smtClean="0">
              <a:solidFill>
                <a:srgbClr val="0070C0"/>
              </a:solidFill>
              <a:latin typeface="Eras Light ITC" panose="020B0402030504020804" pitchFamily="34" charset="0"/>
            </a:endParaRPr>
          </a:p>
          <a:p>
            <a:pPr marL="45720" indent="0" algn="just">
              <a:spcBef>
                <a:spcPts val="0"/>
              </a:spcBef>
              <a:buNone/>
            </a:pPr>
            <a:r>
              <a:rPr lang="en-US" sz="2400" b="1" dirty="0" smtClean="0">
                <a:solidFill>
                  <a:srgbClr val="0070C0"/>
                </a:solidFill>
                <a:latin typeface="Eras Light ITC" panose="020B0402030504020804" pitchFamily="34" charset="0"/>
              </a:rPr>
              <a:t>b.</a:t>
            </a:r>
            <a:r>
              <a:rPr lang="en-US" sz="2400" dirty="0" smtClean="0">
                <a:solidFill>
                  <a:srgbClr val="0070C0"/>
                </a:solidFill>
                <a:latin typeface="Eras Light ITC" panose="020B0402030504020804" pitchFamily="34" charset="0"/>
              </a:rPr>
              <a:t>	</a:t>
            </a:r>
            <a:r>
              <a:rPr lang="en-US" sz="2400" b="1" dirty="0" smtClean="0">
                <a:solidFill>
                  <a:srgbClr val="0070C0"/>
                </a:solidFill>
                <a:latin typeface="Eras Light ITC" panose="020B0402030504020804" pitchFamily="34" charset="0"/>
              </a:rPr>
              <a:t>EVENT SAMPLING </a:t>
            </a:r>
            <a:r>
              <a:rPr lang="en-US" sz="2400" dirty="0" smtClean="0">
                <a:solidFill>
                  <a:srgbClr val="0070C0"/>
                </a:solidFill>
                <a:latin typeface="Eras Light ITC" panose="020B0402030504020804" pitchFamily="34" charset="0"/>
              </a:rPr>
              <a:t>involves </a:t>
            </a:r>
            <a:r>
              <a:rPr lang="en-US" sz="2400" b="1" i="1" dirty="0">
                <a:solidFill>
                  <a:srgbClr val="00B050"/>
                </a:solidFill>
                <a:latin typeface="Eras Light ITC" panose="020B0402030504020804" pitchFamily="34" charset="0"/>
              </a:rPr>
              <a:t>identifying one specific event </a:t>
            </a:r>
            <a:r>
              <a:rPr lang="en-US" sz="2400" dirty="0">
                <a:solidFill>
                  <a:srgbClr val="0070C0"/>
                </a:solidFill>
                <a:latin typeface="Eras Light ITC" panose="020B0402030504020804" pitchFamily="34" charset="0"/>
              </a:rPr>
              <a:t>or </a:t>
            </a:r>
            <a:r>
              <a:rPr lang="en-US" sz="2400" dirty="0" smtClean="0">
                <a:solidFill>
                  <a:srgbClr val="0070C0"/>
                </a:solidFill>
                <a:latin typeface="Eras Light ITC" panose="020B0402030504020804" pitchFamily="34" charset="0"/>
              </a:rPr>
              <a:t>behavior </a:t>
            </a:r>
            <a:r>
              <a:rPr lang="en-US" sz="2400" dirty="0">
                <a:solidFill>
                  <a:srgbClr val="0070C0"/>
                </a:solidFill>
                <a:latin typeface="Eras Light ITC" panose="020B0402030504020804" pitchFamily="34" charset="0"/>
              </a:rPr>
              <a:t>to </a:t>
            </a:r>
            <a:r>
              <a:rPr lang="en-US" sz="2400" dirty="0" smtClean="0">
                <a:solidFill>
                  <a:srgbClr val="0070C0"/>
                </a:solidFill>
                <a:latin typeface="Eras Light ITC" panose="020B0402030504020804" pitchFamily="34" charset="0"/>
              </a:rPr>
              <a:t>	be 	observed </a:t>
            </a:r>
            <a:r>
              <a:rPr lang="en-US" sz="2400" dirty="0">
                <a:solidFill>
                  <a:srgbClr val="0070C0"/>
                </a:solidFill>
                <a:latin typeface="Eras Light ITC" panose="020B0402030504020804" pitchFamily="34" charset="0"/>
              </a:rPr>
              <a:t>and recorded during the first interval; </a:t>
            </a:r>
            <a:r>
              <a:rPr lang="en-US" sz="2400" dirty="0" smtClean="0">
                <a:solidFill>
                  <a:srgbClr val="0070C0"/>
                </a:solidFill>
                <a:latin typeface="Eras Light ITC" panose="020B0402030504020804" pitchFamily="34" charset="0"/>
              </a:rPr>
              <a:t>then </a:t>
            </a:r>
            <a:r>
              <a:rPr lang="en-US" sz="2400" dirty="0">
                <a:solidFill>
                  <a:srgbClr val="0070C0"/>
                </a:solidFill>
                <a:latin typeface="Eras Light ITC" panose="020B0402030504020804" pitchFamily="34" charset="0"/>
              </a:rPr>
              <a:t>the observer </a:t>
            </a:r>
            <a:r>
              <a:rPr lang="en-US" sz="2400" dirty="0" smtClean="0">
                <a:solidFill>
                  <a:srgbClr val="0070C0"/>
                </a:solidFill>
                <a:latin typeface="Eras Light ITC" panose="020B0402030504020804" pitchFamily="34" charset="0"/>
              </a:rPr>
              <a:t>	shifts to </a:t>
            </a:r>
            <a:r>
              <a:rPr lang="en-US" sz="2400" dirty="0">
                <a:solidFill>
                  <a:srgbClr val="0070C0"/>
                </a:solidFill>
                <a:latin typeface="Eras Light ITC" panose="020B0402030504020804" pitchFamily="34" charset="0"/>
              </a:rPr>
              <a:t>a different event or behavior during </a:t>
            </a:r>
            <a:r>
              <a:rPr lang="en-US" sz="2400" dirty="0" smtClean="0">
                <a:solidFill>
                  <a:srgbClr val="0070C0"/>
                </a:solidFill>
                <a:latin typeface="Eras Light ITC" panose="020B0402030504020804" pitchFamily="34" charset="0"/>
              </a:rPr>
              <a:t>the </a:t>
            </a:r>
            <a:r>
              <a:rPr lang="en-US" sz="2400" dirty="0">
                <a:solidFill>
                  <a:srgbClr val="0070C0"/>
                </a:solidFill>
                <a:latin typeface="Eras Light ITC" panose="020B0402030504020804" pitchFamily="34" charset="0"/>
              </a:rPr>
              <a:t>second interval, and so </a:t>
            </a:r>
            <a:r>
              <a:rPr lang="en-US" sz="2400" dirty="0" smtClean="0">
                <a:solidFill>
                  <a:srgbClr val="0070C0"/>
                </a:solidFill>
                <a:latin typeface="Eras Light ITC" panose="020B0402030504020804" pitchFamily="34" charset="0"/>
              </a:rPr>
              <a:t>	on</a:t>
            </a:r>
            <a:r>
              <a:rPr lang="en-US" sz="2400" dirty="0">
                <a:solidFill>
                  <a:srgbClr val="0070C0"/>
                </a:solidFill>
                <a:latin typeface="Eras Light ITC" panose="020B0402030504020804" pitchFamily="34" charset="0"/>
              </a:rPr>
              <a:t>, for </a:t>
            </a:r>
            <a:r>
              <a:rPr lang="en-US" sz="2400" dirty="0" smtClean="0">
                <a:solidFill>
                  <a:srgbClr val="0070C0"/>
                </a:solidFill>
                <a:latin typeface="Eras Light ITC" panose="020B0402030504020804" pitchFamily="34" charset="0"/>
              </a:rPr>
              <a:t>	the </a:t>
            </a:r>
            <a:r>
              <a:rPr lang="en-US" sz="2400" dirty="0">
                <a:solidFill>
                  <a:srgbClr val="0070C0"/>
                </a:solidFill>
                <a:latin typeface="Eras Light ITC" panose="020B0402030504020804" pitchFamily="34" charset="0"/>
              </a:rPr>
              <a:t>full series of intervals.</a:t>
            </a:r>
          </a:p>
          <a:p>
            <a:pPr marL="45720" indent="0" algn="just">
              <a:spcBef>
                <a:spcPts val="0"/>
              </a:spcBef>
              <a:buNone/>
            </a:pPr>
            <a:endParaRPr lang="en-US" sz="2400" b="1" dirty="0" smtClean="0">
              <a:solidFill>
                <a:srgbClr val="0070C0"/>
              </a:solidFill>
              <a:latin typeface="Eras Light ITC" panose="020B0402030504020804" pitchFamily="34" charset="0"/>
            </a:endParaRPr>
          </a:p>
          <a:p>
            <a:pPr marL="45720" indent="0" algn="just">
              <a:spcBef>
                <a:spcPts val="0"/>
              </a:spcBef>
              <a:buNone/>
            </a:pPr>
            <a:r>
              <a:rPr lang="en-US" sz="2400" b="1" dirty="0" smtClean="0">
                <a:solidFill>
                  <a:srgbClr val="0070C0"/>
                </a:solidFill>
                <a:latin typeface="Eras Light ITC" panose="020B0402030504020804" pitchFamily="34" charset="0"/>
              </a:rPr>
              <a:t>c.</a:t>
            </a:r>
            <a:r>
              <a:rPr lang="en-US" sz="2400" dirty="0" smtClean="0">
                <a:solidFill>
                  <a:srgbClr val="0070C0"/>
                </a:solidFill>
                <a:latin typeface="Eras Light ITC" panose="020B0402030504020804" pitchFamily="34" charset="0"/>
              </a:rPr>
              <a:t>	</a:t>
            </a:r>
            <a:r>
              <a:rPr lang="en-US" sz="2400" b="1" dirty="0" smtClean="0">
                <a:solidFill>
                  <a:srgbClr val="0070C0"/>
                </a:solidFill>
                <a:latin typeface="Eras Light ITC" panose="020B0402030504020804" pitchFamily="34" charset="0"/>
              </a:rPr>
              <a:t>INDIVIDUAL SAMPLING </a:t>
            </a:r>
            <a:r>
              <a:rPr lang="en-US" sz="2400" dirty="0" smtClean="0">
                <a:solidFill>
                  <a:srgbClr val="0070C0"/>
                </a:solidFill>
                <a:latin typeface="Eras Light ITC" panose="020B0402030504020804" pitchFamily="34" charset="0"/>
              </a:rPr>
              <a:t>involves </a:t>
            </a:r>
            <a:r>
              <a:rPr lang="en-US" sz="2400" b="1" i="1" dirty="0" smtClean="0">
                <a:solidFill>
                  <a:srgbClr val="00B050"/>
                </a:solidFill>
                <a:latin typeface="Eras Light ITC" panose="020B0402030504020804" pitchFamily="34" charset="0"/>
              </a:rPr>
              <a:t>identifying one </a:t>
            </a:r>
            <a:r>
              <a:rPr lang="en-US" sz="2400" b="1" i="1" dirty="0">
                <a:solidFill>
                  <a:srgbClr val="00B050"/>
                </a:solidFill>
                <a:latin typeface="Eras Light ITC" panose="020B0402030504020804" pitchFamily="34" charset="0"/>
              </a:rPr>
              <a:t>participant to be </a:t>
            </a:r>
            <a:r>
              <a:rPr lang="en-US" sz="2400" b="1" i="1" dirty="0" smtClean="0">
                <a:solidFill>
                  <a:srgbClr val="00B050"/>
                </a:solidFill>
                <a:latin typeface="Eras Light ITC" panose="020B0402030504020804" pitchFamily="34" charset="0"/>
              </a:rPr>
              <a:t>	observed 	during </a:t>
            </a:r>
            <a:r>
              <a:rPr lang="en-US" sz="2400" b="1" i="1" dirty="0">
                <a:solidFill>
                  <a:srgbClr val="00B050"/>
                </a:solidFill>
                <a:latin typeface="Eras Light ITC" panose="020B0402030504020804" pitchFamily="34" charset="0"/>
              </a:rPr>
              <a:t>the first interval</a:t>
            </a:r>
            <a:r>
              <a:rPr lang="en-US" sz="2400" dirty="0">
                <a:solidFill>
                  <a:srgbClr val="0070C0"/>
                </a:solidFill>
                <a:latin typeface="Eras Light ITC" panose="020B0402030504020804" pitchFamily="34" charset="0"/>
              </a:rPr>
              <a:t>, then shifting attention to a </a:t>
            </a:r>
            <a:r>
              <a:rPr lang="en-US" sz="2400" dirty="0" smtClean="0">
                <a:solidFill>
                  <a:srgbClr val="0070C0"/>
                </a:solidFill>
                <a:latin typeface="Eras Light ITC" panose="020B0402030504020804" pitchFamily="34" charset="0"/>
              </a:rPr>
              <a:t>	different 	individual </a:t>
            </a:r>
            <a:r>
              <a:rPr lang="en-US" sz="2400" dirty="0">
                <a:solidFill>
                  <a:srgbClr val="0070C0"/>
                </a:solidFill>
                <a:latin typeface="Eras Light ITC" panose="020B0402030504020804" pitchFamily="34" charset="0"/>
              </a:rPr>
              <a:t>for </a:t>
            </a:r>
            <a:r>
              <a:rPr lang="en-US" sz="2400" dirty="0" smtClean="0">
                <a:solidFill>
                  <a:srgbClr val="0070C0"/>
                </a:solidFill>
                <a:latin typeface="Eras Light ITC" panose="020B0402030504020804" pitchFamily="34" charset="0"/>
              </a:rPr>
              <a:t>	the </a:t>
            </a:r>
            <a:r>
              <a:rPr lang="en-US" sz="2400" dirty="0">
                <a:solidFill>
                  <a:srgbClr val="0070C0"/>
                </a:solidFill>
                <a:latin typeface="Eras Light ITC" panose="020B0402030504020804" pitchFamily="34" charset="0"/>
              </a:rPr>
              <a:t>second interval, and so on.</a:t>
            </a:r>
          </a:p>
        </p:txBody>
      </p:sp>
    </p:spTree>
    <p:extLst>
      <p:ext uri="{BB962C8B-B14F-4D97-AF65-F5344CB8AC3E}">
        <p14:creationId xmlns:p14="http://schemas.microsoft.com/office/powerpoint/2010/main" val="20513827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7" presetClass="entr" presetSubtype="0" fill="hold" grpId="0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70C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858410" y="609600"/>
            <a:ext cx="10439400" cy="1356360"/>
          </a:xfrm>
        </p:spPr>
        <p:txBody>
          <a:bodyPr>
            <a:normAutofit/>
          </a:bodyPr>
          <a:lstStyle/>
          <a:p>
            <a:pPr algn="ctr"/>
            <a:r>
              <a:rPr lang="en-US" sz="36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Eras Light ITC" panose="020B0402030504020804" pitchFamily="34" charset="0"/>
              </a:rPr>
              <a:t>Content Analysis and Archival Research</a:t>
            </a:r>
            <a:endParaRPr lang="id-ID" sz="36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Eras Light ITC" panose="020B0402030504020804" pitchFamily="34" charset="0"/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1140351" y="1712782"/>
            <a:ext cx="9875520" cy="0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1140351" y="821994"/>
            <a:ext cx="9875520" cy="0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3" name="Rectangle 2"/>
          <p:cNvSpPr/>
          <p:nvPr/>
        </p:nvSpPr>
        <p:spPr>
          <a:xfrm>
            <a:off x="561008" y="1712782"/>
            <a:ext cx="11034203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" indent="0" algn="ctr">
              <a:spcBef>
                <a:spcPts val="0"/>
              </a:spcBef>
              <a:buNone/>
            </a:pPr>
            <a:r>
              <a:rPr lang="en-US" sz="2000" b="1" spc="300" dirty="0" smtClean="0">
                <a:solidFill>
                  <a:srgbClr val="0070C0"/>
                </a:solidFill>
                <a:latin typeface="Eras Light ITC" panose="020B0402030504020804" pitchFamily="34" charset="0"/>
              </a:rPr>
              <a:t>CONTENT ANALYSIS </a:t>
            </a:r>
            <a:r>
              <a:rPr lang="en-US" sz="2000" spc="300" dirty="0">
                <a:solidFill>
                  <a:srgbClr val="0070C0"/>
                </a:solidFill>
                <a:latin typeface="Eras Light ITC" panose="020B0402030504020804" pitchFamily="34" charset="0"/>
              </a:rPr>
              <a:t>involves using the techniques of behavioral observation to measure the occurrence of </a:t>
            </a:r>
            <a:r>
              <a:rPr lang="en-US" sz="2000" spc="300" dirty="0" smtClean="0">
                <a:solidFill>
                  <a:srgbClr val="0070C0"/>
                </a:solidFill>
                <a:latin typeface="Eras Light ITC" panose="020B0402030504020804" pitchFamily="34" charset="0"/>
              </a:rPr>
              <a:t>specific </a:t>
            </a:r>
            <a:r>
              <a:rPr lang="en-US" sz="2000" spc="300" dirty="0">
                <a:solidFill>
                  <a:srgbClr val="0070C0"/>
                </a:solidFill>
                <a:latin typeface="Eras Light ITC" panose="020B0402030504020804" pitchFamily="34" charset="0"/>
              </a:rPr>
              <a:t>events in literature, movies, television programs, or similar media that present replicas of behaviors.</a:t>
            </a:r>
          </a:p>
          <a:p>
            <a:pPr marL="45720" indent="0" algn="ctr">
              <a:spcBef>
                <a:spcPts val="0"/>
              </a:spcBef>
              <a:buNone/>
            </a:pPr>
            <a:r>
              <a:rPr lang="en-US" sz="2000" b="1" spc="300" dirty="0" smtClean="0">
                <a:solidFill>
                  <a:srgbClr val="0070C0"/>
                </a:solidFill>
                <a:latin typeface="Eras Light ITC" panose="020B0402030504020804" pitchFamily="34" charset="0"/>
              </a:rPr>
              <a:t>ARCHIVAL RESEARCH </a:t>
            </a:r>
            <a:r>
              <a:rPr lang="en-US" sz="2000" spc="300" dirty="0" smtClean="0">
                <a:solidFill>
                  <a:srgbClr val="0070C0"/>
                </a:solidFill>
                <a:latin typeface="Eras Light ITC" panose="020B0402030504020804" pitchFamily="34" charset="0"/>
              </a:rPr>
              <a:t>involves </a:t>
            </a:r>
            <a:r>
              <a:rPr lang="en-US" sz="2000" spc="300" dirty="0">
                <a:solidFill>
                  <a:srgbClr val="0070C0"/>
                </a:solidFill>
                <a:latin typeface="Eras Light ITC" panose="020B0402030504020804" pitchFamily="34" charset="0"/>
              </a:rPr>
              <a:t>looking at historical records (archives) to measure behaviors or events that occurred in the past</a:t>
            </a:r>
          </a:p>
          <a:p>
            <a:pPr marL="45720" indent="0">
              <a:spcBef>
                <a:spcPts val="0"/>
              </a:spcBef>
              <a:buNone/>
            </a:pPr>
            <a:endParaRPr lang="en-US" sz="2000" dirty="0" smtClean="0">
              <a:solidFill>
                <a:srgbClr val="0070C0"/>
              </a:solidFill>
              <a:latin typeface="Eras Light ITC" panose="020B0402030504020804" pitchFamily="34" charset="0"/>
            </a:endParaRPr>
          </a:p>
          <a:p>
            <a:pPr marL="45720" indent="0" algn="ctr">
              <a:spcBef>
                <a:spcPts val="0"/>
              </a:spcBef>
              <a:buNone/>
            </a:pPr>
            <a:r>
              <a:rPr lang="en-US" sz="2000" b="1" dirty="0" smtClean="0">
                <a:solidFill>
                  <a:srgbClr val="0070C0"/>
                </a:solidFill>
                <a:latin typeface="Eras Light ITC" panose="020B0402030504020804" pitchFamily="34" charset="0"/>
              </a:rPr>
              <a:t>The </a:t>
            </a:r>
            <a:r>
              <a:rPr lang="en-US" sz="2000" b="1" dirty="0">
                <a:solidFill>
                  <a:srgbClr val="0070C0"/>
                </a:solidFill>
                <a:latin typeface="Eras Light ITC" panose="020B0402030504020804" pitchFamily="34" charset="0"/>
              </a:rPr>
              <a:t>measurement process involves the following:</a:t>
            </a:r>
          </a:p>
          <a:p>
            <a:pPr marL="45720" indent="0">
              <a:spcBef>
                <a:spcPts val="0"/>
              </a:spcBef>
              <a:buNone/>
            </a:pPr>
            <a:r>
              <a:rPr lang="en-US" sz="2000" b="1" dirty="0" smtClean="0">
                <a:solidFill>
                  <a:srgbClr val="0070C0"/>
                </a:solidFill>
                <a:latin typeface="Eras Light ITC" panose="020B0402030504020804" pitchFamily="34" charset="0"/>
              </a:rPr>
              <a:t>a.</a:t>
            </a:r>
            <a:r>
              <a:rPr lang="en-US" sz="2000" dirty="0" smtClean="0">
                <a:solidFill>
                  <a:srgbClr val="0070C0"/>
                </a:solidFill>
                <a:latin typeface="Eras Light ITC" panose="020B0402030504020804" pitchFamily="34" charset="0"/>
              </a:rPr>
              <a:t>	</a:t>
            </a:r>
            <a:r>
              <a:rPr lang="en-US" sz="2000" b="1" i="1" dirty="0" smtClean="0">
                <a:solidFill>
                  <a:srgbClr val="00B050"/>
                </a:solidFill>
                <a:latin typeface="Eras Light ITC" panose="020B0402030504020804" pitchFamily="34" charset="0"/>
              </a:rPr>
              <a:t>Establishing </a:t>
            </a:r>
            <a:r>
              <a:rPr lang="en-US" sz="2000" b="1" i="1" dirty="0">
                <a:solidFill>
                  <a:srgbClr val="00B050"/>
                </a:solidFill>
                <a:latin typeface="Eras Light ITC" panose="020B0402030504020804" pitchFamily="34" charset="0"/>
              </a:rPr>
              <a:t>behavioral categories</a:t>
            </a:r>
            <a:r>
              <a:rPr lang="en-US" sz="2000" dirty="0">
                <a:solidFill>
                  <a:srgbClr val="0070C0"/>
                </a:solidFill>
                <a:latin typeface="Eras Light ITC" panose="020B0402030504020804" pitchFamily="34" charset="0"/>
              </a:rPr>
              <a:t> to define exactly which events are </a:t>
            </a:r>
            <a:r>
              <a:rPr lang="en-US" sz="2000" dirty="0" smtClean="0">
                <a:solidFill>
                  <a:srgbClr val="0070C0"/>
                </a:solidFill>
                <a:latin typeface="Eras Light ITC" panose="020B0402030504020804" pitchFamily="34" charset="0"/>
              </a:rPr>
              <a:t>	included </a:t>
            </a:r>
            <a:r>
              <a:rPr lang="en-US" sz="2000" dirty="0">
                <a:solidFill>
                  <a:srgbClr val="0070C0"/>
                </a:solidFill>
                <a:latin typeface="Eras Light ITC" panose="020B0402030504020804" pitchFamily="34" charset="0"/>
              </a:rPr>
              <a:t>in each category </a:t>
            </a:r>
            <a:r>
              <a:rPr lang="en-US" sz="2000" dirty="0" smtClean="0">
                <a:solidFill>
                  <a:srgbClr val="0070C0"/>
                </a:solidFill>
                <a:latin typeface="Eras Light ITC" panose="020B0402030504020804" pitchFamily="34" charset="0"/>
              </a:rPr>
              <a:t>	being </a:t>
            </a:r>
            <a:r>
              <a:rPr lang="en-US" sz="2000" dirty="0">
                <a:solidFill>
                  <a:srgbClr val="0070C0"/>
                </a:solidFill>
                <a:latin typeface="Eras Light ITC" panose="020B0402030504020804" pitchFamily="34" charset="0"/>
              </a:rPr>
              <a:t>measured; for example, a list of </a:t>
            </a:r>
            <a:r>
              <a:rPr lang="en-US" sz="2000" dirty="0" smtClean="0">
                <a:solidFill>
                  <a:srgbClr val="0070C0"/>
                </a:solidFill>
                <a:latin typeface="Eras Light ITC" panose="020B0402030504020804" pitchFamily="34" charset="0"/>
              </a:rPr>
              <a:t>	specific </a:t>
            </a:r>
            <a:r>
              <a:rPr lang="en-US" sz="2000" dirty="0">
                <a:solidFill>
                  <a:srgbClr val="0070C0"/>
                </a:solidFill>
                <a:latin typeface="Eras Light ITC" panose="020B0402030504020804" pitchFamily="34" charset="0"/>
              </a:rPr>
              <a:t>examples is prepared to define television violence.</a:t>
            </a:r>
          </a:p>
          <a:p>
            <a:pPr marL="45720" indent="0">
              <a:spcBef>
                <a:spcPts val="0"/>
              </a:spcBef>
              <a:buNone/>
            </a:pPr>
            <a:r>
              <a:rPr lang="en-US" sz="2000" b="1" dirty="0" smtClean="0">
                <a:solidFill>
                  <a:srgbClr val="0070C0"/>
                </a:solidFill>
                <a:latin typeface="Eras Light ITC" panose="020B0402030504020804" pitchFamily="34" charset="0"/>
              </a:rPr>
              <a:t>b.</a:t>
            </a:r>
            <a:r>
              <a:rPr lang="en-US" sz="2000" dirty="0" smtClean="0">
                <a:solidFill>
                  <a:srgbClr val="0070C0"/>
                </a:solidFill>
                <a:latin typeface="Eras Light ITC" panose="020B0402030504020804" pitchFamily="34" charset="0"/>
              </a:rPr>
              <a:t>	Using </a:t>
            </a:r>
            <a:r>
              <a:rPr lang="en-US" sz="2000" dirty="0">
                <a:solidFill>
                  <a:srgbClr val="0070C0"/>
                </a:solidFill>
                <a:latin typeface="Eras Light ITC" panose="020B0402030504020804" pitchFamily="34" charset="0"/>
              </a:rPr>
              <a:t>the </a:t>
            </a:r>
            <a:r>
              <a:rPr lang="en-US" sz="2000" b="1" i="1" dirty="0">
                <a:solidFill>
                  <a:srgbClr val="00B050"/>
                </a:solidFill>
                <a:latin typeface="Eras Light ITC" panose="020B0402030504020804" pitchFamily="34" charset="0"/>
              </a:rPr>
              <a:t>frequency method</a:t>
            </a:r>
            <a:r>
              <a:rPr lang="en-US" sz="2000" dirty="0">
                <a:solidFill>
                  <a:srgbClr val="0070C0"/>
                </a:solidFill>
                <a:latin typeface="Eras Light ITC" panose="020B0402030504020804" pitchFamily="34" charset="0"/>
              </a:rPr>
              <a:t>, the </a:t>
            </a:r>
            <a:r>
              <a:rPr lang="en-US" sz="2000" b="1" i="1" dirty="0">
                <a:solidFill>
                  <a:srgbClr val="00B050"/>
                </a:solidFill>
                <a:latin typeface="Eras Light ITC" panose="020B0402030504020804" pitchFamily="34" charset="0"/>
              </a:rPr>
              <a:t>duration method</a:t>
            </a:r>
            <a:r>
              <a:rPr lang="en-US" sz="2000" dirty="0">
                <a:solidFill>
                  <a:srgbClr val="0070C0"/>
                </a:solidFill>
                <a:latin typeface="Eras Light ITC" panose="020B0402030504020804" pitchFamily="34" charset="0"/>
              </a:rPr>
              <a:t>, or the </a:t>
            </a:r>
            <a:r>
              <a:rPr lang="en-US" sz="2000" b="1" i="1" dirty="0">
                <a:solidFill>
                  <a:srgbClr val="00B050"/>
                </a:solidFill>
                <a:latin typeface="Eras Light ITC" panose="020B0402030504020804" pitchFamily="34" charset="0"/>
              </a:rPr>
              <a:t>interval </a:t>
            </a:r>
            <a:r>
              <a:rPr lang="en-US" sz="2000" b="1" i="1" dirty="0" smtClean="0">
                <a:solidFill>
                  <a:srgbClr val="00B050"/>
                </a:solidFill>
                <a:latin typeface="Eras Light ITC" panose="020B0402030504020804" pitchFamily="34" charset="0"/>
              </a:rPr>
              <a:t>method </a:t>
            </a:r>
            <a:r>
              <a:rPr lang="en-US" sz="2000" dirty="0">
                <a:solidFill>
                  <a:srgbClr val="0070C0"/>
                </a:solidFill>
                <a:latin typeface="Eras Light ITC" panose="020B0402030504020804" pitchFamily="34" charset="0"/>
              </a:rPr>
              <a:t>to obtain </a:t>
            </a:r>
            <a:r>
              <a:rPr lang="en-US" sz="2000" dirty="0" smtClean="0">
                <a:solidFill>
                  <a:srgbClr val="0070C0"/>
                </a:solidFill>
                <a:latin typeface="Eras Light ITC" panose="020B0402030504020804" pitchFamily="34" charset="0"/>
              </a:rPr>
              <a:t>a numerical 	score </a:t>
            </a:r>
            <a:r>
              <a:rPr lang="en-US" sz="2000" dirty="0">
                <a:solidFill>
                  <a:srgbClr val="0070C0"/>
                </a:solidFill>
                <a:latin typeface="Eras Light ITC" panose="020B0402030504020804" pitchFamily="34" charset="0"/>
              </a:rPr>
              <a:t>for each behavioral category; for </a:t>
            </a:r>
            <a:r>
              <a:rPr lang="en-US" sz="2000" dirty="0" smtClean="0">
                <a:solidFill>
                  <a:srgbClr val="0070C0"/>
                </a:solidFill>
                <a:latin typeface="Eras Light ITC" panose="020B0402030504020804" pitchFamily="34" charset="0"/>
              </a:rPr>
              <a:t>example</a:t>
            </a:r>
            <a:r>
              <a:rPr lang="en-US" sz="2000" dirty="0">
                <a:solidFill>
                  <a:srgbClr val="0070C0"/>
                </a:solidFill>
                <a:latin typeface="Eras Light ITC" panose="020B0402030504020804" pitchFamily="34" charset="0"/>
              </a:rPr>
              <a:t>, an observer records how many </a:t>
            </a:r>
            <a:r>
              <a:rPr lang="en-US" sz="2000" dirty="0" smtClean="0">
                <a:solidFill>
                  <a:srgbClr val="0070C0"/>
                </a:solidFill>
                <a:latin typeface="Eras Light ITC" panose="020B0402030504020804" pitchFamily="34" charset="0"/>
              </a:rPr>
              <a:t>examples of 	violence </a:t>
            </a:r>
            <a:r>
              <a:rPr lang="en-US" sz="2000" dirty="0">
                <a:solidFill>
                  <a:srgbClr val="0070C0"/>
                </a:solidFill>
                <a:latin typeface="Eras Light ITC" panose="020B0402030504020804" pitchFamily="34" charset="0"/>
              </a:rPr>
              <a:t>are </a:t>
            </a:r>
            <a:r>
              <a:rPr lang="en-US" sz="2000" dirty="0" smtClean="0">
                <a:solidFill>
                  <a:srgbClr val="0070C0"/>
                </a:solidFill>
                <a:latin typeface="Eras Light ITC" panose="020B0402030504020804" pitchFamily="34" charset="0"/>
              </a:rPr>
              <a:t>	seen </a:t>
            </a:r>
            <a:r>
              <a:rPr lang="en-US" sz="2000" dirty="0">
                <a:solidFill>
                  <a:srgbClr val="0070C0"/>
                </a:solidFill>
                <a:latin typeface="Eras Light ITC" panose="020B0402030504020804" pitchFamily="34" charset="0"/>
              </a:rPr>
              <a:t>in a 30-minute television program or how many disciplinary </a:t>
            </a:r>
            <a:r>
              <a:rPr lang="en-US" sz="2000" dirty="0" smtClean="0">
                <a:solidFill>
                  <a:srgbClr val="0070C0"/>
                </a:solidFill>
                <a:latin typeface="Eras Light ITC" panose="020B0402030504020804" pitchFamily="34" charset="0"/>
              </a:rPr>
              <a:t>actions </a:t>
            </a:r>
            <a:r>
              <a:rPr lang="en-US" sz="2000" dirty="0">
                <a:solidFill>
                  <a:srgbClr val="0070C0"/>
                </a:solidFill>
                <a:latin typeface="Eras Light ITC" panose="020B0402030504020804" pitchFamily="34" charset="0"/>
              </a:rPr>
              <a:t>appear on </a:t>
            </a:r>
            <a:r>
              <a:rPr lang="en-US" sz="2000" dirty="0" smtClean="0">
                <a:solidFill>
                  <a:srgbClr val="0070C0"/>
                </a:solidFill>
                <a:latin typeface="Eras Light ITC" panose="020B0402030504020804" pitchFamily="34" charset="0"/>
              </a:rPr>
              <a:t>	an </a:t>
            </a:r>
            <a:r>
              <a:rPr lang="en-US" sz="2000" dirty="0">
                <a:solidFill>
                  <a:srgbClr val="0070C0"/>
                </a:solidFill>
                <a:latin typeface="Eras Light ITC" panose="020B0402030504020804" pitchFamily="34" charset="0"/>
              </a:rPr>
              <a:t>individual’s school records.</a:t>
            </a:r>
          </a:p>
          <a:p>
            <a:pPr marL="45720" indent="0">
              <a:spcBef>
                <a:spcPts val="0"/>
              </a:spcBef>
              <a:buNone/>
            </a:pPr>
            <a:r>
              <a:rPr lang="en-US" sz="2000" b="1" dirty="0" smtClean="0">
                <a:solidFill>
                  <a:srgbClr val="0070C0"/>
                </a:solidFill>
                <a:latin typeface="Eras Light ITC" panose="020B0402030504020804" pitchFamily="34" charset="0"/>
              </a:rPr>
              <a:t>c.</a:t>
            </a:r>
            <a:r>
              <a:rPr lang="en-US" sz="2000" dirty="0" smtClean="0">
                <a:solidFill>
                  <a:srgbClr val="0070C0"/>
                </a:solidFill>
                <a:latin typeface="Eras Light ITC" panose="020B0402030504020804" pitchFamily="34" charset="0"/>
              </a:rPr>
              <a:t>	Using </a:t>
            </a:r>
            <a:r>
              <a:rPr lang="en-US" sz="2000" b="1" i="1" dirty="0">
                <a:solidFill>
                  <a:srgbClr val="00B050"/>
                </a:solidFill>
                <a:latin typeface="Eras Light ITC" panose="020B0402030504020804" pitchFamily="34" charset="0"/>
              </a:rPr>
              <a:t>multiple observers </a:t>
            </a:r>
            <a:r>
              <a:rPr lang="en-US" sz="2000" dirty="0">
                <a:solidFill>
                  <a:srgbClr val="0070C0"/>
                </a:solidFill>
                <a:latin typeface="Eras Light ITC" panose="020B0402030504020804" pitchFamily="34" charset="0"/>
              </a:rPr>
              <a:t>for at least part of the measurement process </a:t>
            </a:r>
            <a:r>
              <a:rPr lang="en-US" sz="2000" dirty="0" smtClean="0">
                <a:solidFill>
                  <a:srgbClr val="0070C0"/>
                </a:solidFill>
                <a:latin typeface="Eras Light ITC" panose="020B0402030504020804" pitchFamily="34" charset="0"/>
              </a:rPr>
              <a:t>to </a:t>
            </a:r>
            <a:r>
              <a:rPr lang="en-US" sz="2000" dirty="0">
                <a:solidFill>
                  <a:srgbClr val="0070C0"/>
                </a:solidFill>
                <a:latin typeface="Eras Light ITC" panose="020B0402030504020804" pitchFamily="34" charset="0"/>
              </a:rPr>
              <a:t>obtain a measure of </a:t>
            </a:r>
            <a:r>
              <a:rPr lang="en-US" sz="2000" dirty="0" smtClean="0">
                <a:solidFill>
                  <a:srgbClr val="0070C0"/>
                </a:solidFill>
                <a:latin typeface="Eras Light ITC" panose="020B0402030504020804" pitchFamily="34" charset="0"/>
              </a:rPr>
              <a:t>	inter-rater </a:t>
            </a:r>
            <a:r>
              <a:rPr lang="en-US" sz="2000" dirty="0">
                <a:solidFill>
                  <a:srgbClr val="0070C0"/>
                </a:solidFill>
                <a:latin typeface="Eras Light ITC" panose="020B0402030504020804" pitchFamily="34" charset="0"/>
              </a:rPr>
              <a:t>reliability.</a:t>
            </a:r>
          </a:p>
        </p:txBody>
      </p:sp>
    </p:spTree>
    <p:extLst>
      <p:ext uri="{BB962C8B-B14F-4D97-AF65-F5344CB8AC3E}">
        <p14:creationId xmlns:p14="http://schemas.microsoft.com/office/powerpoint/2010/main" val="15839307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7" presetClass="entr" presetSubtype="0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7" presetClass="entr" presetSubtype="0" fill="hold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7" presetClass="entr" presetSubtype="0" fill="hold" nodeType="withEffect">
                                  <p:stCondLst>
                                    <p:cond delay="18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70C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8"/>
          <p:cNvCxnSpPr/>
          <p:nvPr/>
        </p:nvCxnSpPr>
        <p:spPr>
          <a:xfrm>
            <a:off x="1140351" y="1712782"/>
            <a:ext cx="9875520" cy="0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1140351" y="821994"/>
            <a:ext cx="9875520" cy="0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3" name="Rectangle 2"/>
          <p:cNvSpPr/>
          <p:nvPr/>
        </p:nvSpPr>
        <p:spPr>
          <a:xfrm>
            <a:off x="659604" y="1818224"/>
            <a:ext cx="10837001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" indent="0">
              <a:spcBef>
                <a:spcPts val="0"/>
              </a:spcBef>
              <a:buNone/>
            </a:pPr>
            <a:r>
              <a:rPr lang="en-US" sz="2800" b="1" dirty="0" smtClean="0">
                <a:solidFill>
                  <a:srgbClr val="0070C0"/>
                </a:solidFill>
                <a:latin typeface="Eras Light ITC" panose="020B0402030504020804" pitchFamily="34" charset="0"/>
              </a:rPr>
              <a:t>a.</a:t>
            </a:r>
            <a:r>
              <a:rPr lang="en-US" sz="2800" dirty="0" smtClean="0">
                <a:solidFill>
                  <a:srgbClr val="0070C0"/>
                </a:solidFill>
                <a:latin typeface="Eras Light ITC" panose="020B0402030504020804" pitchFamily="34" charset="0"/>
              </a:rPr>
              <a:t>	</a:t>
            </a:r>
            <a:r>
              <a:rPr lang="en-US" sz="2800" b="1" dirty="0" smtClean="0">
                <a:solidFill>
                  <a:srgbClr val="0070C0"/>
                </a:solidFill>
                <a:latin typeface="Eras Light ITC" panose="020B0402030504020804" pitchFamily="34" charset="0"/>
              </a:rPr>
              <a:t>NATURALISTIC OBSERVATION</a:t>
            </a:r>
            <a:r>
              <a:rPr lang="en-US" sz="2800" dirty="0" smtClean="0">
                <a:solidFill>
                  <a:srgbClr val="0070C0"/>
                </a:solidFill>
                <a:latin typeface="Eras Light ITC" panose="020B0402030504020804" pitchFamily="34" charset="0"/>
              </a:rPr>
              <a:t>, </a:t>
            </a:r>
            <a:r>
              <a:rPr lang="en-US" sz="2800" dirty="0">
                <a:solidFill>
                  <a:srgbClr val="0070C0"/>
                </a:solidFill>
                <a:latin typeface="Eras Light ITC" panose="020B0402030504020804" pitchFamily="34" charset="0"/>
              </a:rPr>
              <a:t>or nonparticipant observation, a </a:t>
            </a:r>
            <a:r>
              <a:rPr lang="en-US" sz="2800" dirty="0" smtClean="0">
                <a:solidFill>
                  <a:srgbClr val="0070C0"/>
                </a:solidFill>
                <a:latin typeface="Eras Light ITC" panose="020B0402030504020804" pitchFamily="34" charset="0"/>
              </a:rPr>
              <a:t>	</a:t>
            </a:r>
            <a:r>
              <a:rPr lang="en-US" sz="2800" b="1" i="1" dirty="0" smtClean="0">
                <a:solidFill>
                  <a:srgbClr val="00B050"/>
                </a:solidFill>
                <a:latin typeface="Eras Light ITC" panose="020B0402030504020804" pitchFamily="34" charset="0"/>
              </a:rPr>
              <a:t>researcher observes </a:t>
            </a:r>
            <a:r>
              <a:rPr lang="en-US" sz="2800" b="1" i="1" dirty="0">
                <a:solidFill>
                  <a:srgbClr val="00B050"/>
                </a:solidFill>
                <a:latin typeface="Eras Light ITC" panose="020B0402030504020804" pitchFamily="34" charset="0"/>
              </a:rPr>
              <a:t>behavior </a:t>
            </a:r>
            <a:r>
              <a:rPr lang="en-US" sz="2800" dirty="0">
                <a:solidFill>
                  <a:srgbClr val="0070C0"/>
                </a:solidFill>
                <a:latin typeface="Eras Light ITC" panose="020B0402030504020804" pitchFamily="34" charset="0"/>
              </a:rPr>
              <a:t>in a natural setting as </a:t>
            </a:r>
            <a:r>
              <a:rPr lang="en-US" sz="2800" b="1" i="1" dirty="0">
                <a:solidFill>
                  <a:srgbClr val="00B050"/>
                </a:solidFill>
                <a:latin typeface="Eras Light ITC" panose="020B0402030504020804" pitchFamily="34" charset="0"/>
              </a:rPr>
              <a:t>unobtrusively</a:t>
            </a:r>
            <a:r>
              <a:rPr lang="en-US" sz="2800" dirty="0">
                <a:solidFill>
                  <a:srgbClr val="0070C0"/>
                </a:solidFill>
                <a:latin typeface="Eras Light ITC" panose="020B0402030504020804" pitchFamily="34" charset="0"/>
              </a:rPr>
              <a:t> as </a:t>
            </a:r>
            <a:r>
              <a:rPr lang="en-US" sz="2800" dirty="0" smtClean="0">
                <a:solidFill>
                  <a:srgbClr val="0070C0"/>
                </a:solidFill>
                <a:latin typeface="Eras Light ITC" panose="020B0402030504020804" pitchFamily="34" charset="0"/>
              </a:rPr>
              <a:t>	possible</a:t>
            </a:r>
            <a:r>
              <a:rPr lang="en-US" sz="2800" dirty="0">
                <a:solidFill>
                  <a:srgbClr val="0070C0"/>
                </a:solidFill>
                <a:latin typeface="Eras Light ITC" panose="020B0402030504020804" pitchFamily="34" charset="0"/>
              </a:rPr>
              <a:t>.</a:t>
            </a:r>
          </a:p>
          <a:p>
            <a:pPr marL="45720" indent="0">
              <a:spcBef>
                <a:spcPts val="0"/>
              </a:spcBef>
              <a:buNone/>
            </a:pPr>
            <a:endParaRPr lang="en-US" sz="2800" dirty="0">
              <a:solidFill>
                <a:srgbClr val="0070C0"/>
              </a:solidFill>
              <a:latin typeface="Eras Light ITC" panose="020B0402030504020804" pitchFamily="34" charset="0"/>
            </a:endParaRPr>
          </a:p>
          <a:p>
            <a:pPr marL="45720" indent="0">
              <a:spcBef>
                <a:spcPts val="0"/>
              </a:spcBef>
              <a:buNone/>
            </a:pPr>
            <a:r>
              <a:rPr lang="en-US" sz="2800" b="1" dirty="0" smtClean="0">
                <a:solidFill>
                  <a:srgbClr val="0070C0"/>
                </a:solidFill>
                <a:latin typeface="Eras Light ITC" panose="020B0402030504020804" pitchFamily="34" charset="0"/>
              </a:rPr>
              <a:t>b.	PARTICIPANT OBSERVATION</a:t>
            </a:r>
            <a:r>
              <a:rPr lang="en-US" sz="2800" dirty="0" smtClean="0">
                <a:solidFill>
                  <a:srgbClr val="0070C0"/>
                </a:solidFill>
                <a:latin typeface="Eras Light ITC" panose="020B0402030504020804" pitchFamily="34" charset="0"/>
              </a:rPr>
              <a:t>, </a:t>
            </a:r>
            <a:r>
              <a:rPr lang="en-US" sz="2800" dirty="0">
                <a:solidFill>
                  <a:srgbClr val="0070C0"/>
                </a:solidFill>
                <a:latin typeface="Eras Light ITC" panose="020B0402030504020804" pitchFamily="34" charset="0"/>
              </a:rPr>
              <a:t>the </a:t>
            </a:r>
            <a:r>
              <a:rPr lang="en-US" sz="2800" b="1" i="1" dirty="0">
                <a:solidFill>
                  <a:srgbClr val="00B050"/>
                </a:solidFill>
                <a:latin typeface="Eras Light ITC" panose="020B0402030504020804" pitchFamily="34" charset="0"/>
              </a:rPr>
              <a:t>researcher engages </a:t>
            </a:r>
            <a:r>
              <a:rPr lang="en-US" sz="2800" dirty="0">
                <a:solidFill>
                  <a:srgbClr val="0070C0"/>
                </a:solidFill>
                <a:latin typeface="Eras Light ITC" panose="020B0402030504020804" pitchFamily="34" charset="0"/>
              </a:rPr>
              <a:t>in the same </a:t>
            </a:r>
            <a:r>
              <a:rPr lang="en-US" sz="2800" dirty="0" smtClean="0">
                <a:solidFill>
                  <a:srgbClr val="0070C0"/>
                </a:solidFill>
                <a:latin typeface="Eras Light ITC" panose="020B0402030504020804" pitchFamily="34" charset="0"/>
              </a:rPr>
              <a:t>	activities 	</a:t>
            </a:r>
            <a:r>
              <a:rPr lang="en-US" sz="2800" b="1" i="1" dirty="0" smtClean="0">
                <a:solidFill>
                  <a:srgbClr val="00B050"/>
                </a:solidFill>
                <a:latin typeface="Eras Light ITC" panose="020B0402030504020804" pitchFamily="34" charset="0"/>
              </a:rPr>
              <a:t>as </a:t>
            </a:r>
            <a:r>
              <a:rPr lang="en-US" sz="2800" b="1" i="1" dirty="0">
                <a:solidFill>
                  <a:srgbClr val="00B050"/>
                </a:solidFill>
                <a:latin typeface="Eras Light ITC" panose="020B0402030504020804" pitchFamily="34" charset="0"/>
              </a:rPr>
              <a:t>the people being observed </a:t>
            </a:r>
            <a:r>
              <a:rPr lang="en-US" sz="2800" dirty="0">
                <a:solidFill>
                  <a:srgbClr val="0070C0"/>
                </a:solidFill>
                <a:latin typeface="Eras Light ITC" panose="020B0402030504020804" pitchFamily="34" charset="0"/>
              </a:rPr>
              <a:t>in order to observe and </a:t>
            </a:r>
            <a:r>
              <a:rPr lang="en-US" sz="2800" dirty="0" smtClean="0">
                <a:solidFill>
                  <a:srgbClr val="0070C0"/>
                </a:solidFill>
                <a:latin typeface="Eras Light ITC" panose="020B0402030504020804" pitchFamily="34" charset="0"/>
              </a:rPr>
              <a:t>	record </a:t>
            </a:r>
            <a:r>
              <a:rPr lang="en-US" sz="2800" dirty="0">
                <a:solidFill>
                  <a:srgbClr val="0070C0"/>
                </a:solidFill>
                <a:latin typeface="Eras Light ITC" panose="020B0402030504020804" pitchFamily="34" charset="0"/>
              </a:rPr>
              <a:t>their </a:t>
            </a:r>
            <a:r>
              <a:rPr lang="en-US" sz="2800" dirty="0" smtClean="0">
                <a:solidFill>
                  <a:srgbClr val="0070C0"/>
                </a:solidFill>
                <a:latin typeface="Eras Light ITC" panose="020B0402030504020804" pitchFamily="34" charset="0"/>
              </a:rPr>
              <a:t>	behavior</a:t>
            </a:r>
            <a:r>
              <a:rPr lang="en-US" sz="2800" dirty="0">
                <a:solidFill>
                  <a:srgbClr val="0070C0"/>
                </a:solidFill>
                <a:latin typeface="Eras Light ITC" panose="020B0402030504020804" pitchFamily="34" charset="0"/>
              </a:rPr>
              <a:t>.</a:t>
            </a:r>
          </a:p>
          <a:p>
            <a:pPr marL="45720" indent="0">
              <a:spcBef>
                <a:spcPts val="0"/>
              </a:spcBef>
              <a:buNone/>
            </a:pPr>
            <a:endParaRPr lang="en-US" sz="2800" dirty="0" smtClean="0">
              <a:solidFill>
                <a:srgbClr val="0070C0"/>
              </a:solidFill>
              <a:latin typeface="Eras Light ITC" panose="020B0402030504020804" pitchFamily="34" charset="0"/>
            </a:endParaRPr>
          </a:p>
          <a:p>
            <a:pPr marL="45720" indent="0">
              <a:spcBef>
                <a:spcPts val="0"/>
              </a:spcBef>
              <a:buNone/>
            </a:pPr>
            <a:r>
              <a:rPr lang="en-US" sz="2800" b="1" dirty="0" smtClean="0">
                <a:solidFill>
                  <a:srgbClr val="0070C0"/>
                </a:solidFill>
                <a:latin typeface="Eras Light ITC" panose="020B0402030504020804" pitchFamily="34" charset="0"/>
              </a:rPr>
              <a:t>c.	CONTRIVED OBSERVATION</a:t>
            </a:r>
            <a:r>
              <a:rPr lang="en-US" sz="2800" dirty="0" smtClean="0">
                <a:solidFill>
                  <a:srgbClr val="0070C0"/>
                </a:solidFill>
                <a:latin typeface="Eras Light ITC" panose="020B0402030504020804" pitchFamily="34" charset="0"/>
              </a:rPr>
              <a:t>, </a:t>
            </a:r>
            <a:r>
              <a:rPr lang="en-US" sz="2800" dirty="0">
                <a:solidFill>
                  <a:srgbClr val="0070C0"/>
                </a:solidFill>
                <a:latin typeface="Eras Light ITC" panose="020B0402030504020804" pitchFamily="34" charset="0"/>
              </a:rPr>
              <a:t>or structured observation, observation </a:t>
            </a:r>
            <a:r>
              <a:rPr lang="en-US" sz="2800" dirty="0" smtClean="0">
                <a:solidFill>
                  <a:srgbClr val="0070C0"/>
                </a:solidFill>
                <a:latin typeface="Eras Light ITC" panose="020B0402030504020804" pitchFamily="34" charset="0"/>
              </a:rPr>
              <a:t>	of 	behavior </a:t>
            </a:r>
            <a:r>
              <a:rPr lang="en-US" sz="2800" dirty="0">
                <a:solidFill>
                  <a:srgbClr val="0070C0"/>
                </a:solidFill>
                <a:latin typeface="Eras Light ITC" panose="020B0402030504020804" pitchFamily="34" charset="0"/>
              </a:rPr>
              <a:t>in settings </a:t>
            </a:r>
            <a:r>
              <a:rPr lang="en-US" sz="2800" b="1" i="1" dirty="0">
                <a:solidFill>
                  <a:srgbClr val="00B050"/>
                </a:solidFill>
                <a:latin typeface="Eras Light ITC" panose="020B0402030504020804" pitchFamily="34" charset="0"/>
              </a:rPr>
              <a:t>arranged </a:t>
            </a:r>
            <a:r>
              <a:rPr lang="en-US" sz="2800" b="1" i="1" dirty="0" smtClean="0">
                <a:solidFill>
                  <a:srgbClr val="00B050"/>
                </a:solidFill>
                <a:latin typeface="Eras Light ITC" panose="020B0402030504020804" pitchFamily="34" charset="0"/>
              </a:rPr>
              <a:t>specifically </a:t>
            </a:r>
            <a:r>
              <a:rPr lang="en-US" sz="2800" dirty="0">
                <a:solidFill>
                  <a:srgbClr val="0070C0"/>
                </a:solidFill>
                <a:latin typeface="Eras Light ITC" panose="020B0402030504020804" pitchFamily="34" charset="0"/>
              </a:rPr>
              <a:t>to facilitate the </a:t>
            </a:r>
            <a:r>
              <a:rPr lang="en-US" sz="2800" dirty="0" smtClean="0">
                <a:solidFill>
                  <a:srgbClr val="0070C0"/>
                </a:solidFill>
                <a:latin typeface="Eras Light ITC" panose="020B0402030504020804" pitchFamily="34" charset="0"/>
              </a:rPr>
              <a:t>	occurrence 	of </a:t>
            </a:r>
            <a:r>
              <a:rPr lang="en-US" sz="2800" dirty="0">
                <a:solidFill>
                  <a:srgbClr val="0070C0"/>
                </a:solidFill>
                <a:latin typeface="Eras Light ITC" panose="020B0402030504020804" pitchFamily="34" charset="0"/>
              </a:rPr>
              <a:t>specific behaviors</a:t>
            </a:r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1168983" y="572700"/>
            <a:ext cx="9818244" cy="135636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Eras Light ITC" panose="020B0402030504020804" pitchFamily="34" charset="0"/>
              </a:rPr>
              <a:t>Type of </a:t>
            </a:r>
            <a:r>
              <a:rPr lang="en-US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Eras Light ITC" panose="020B0402030504020804" pitchFamily="34" charset="0"/>
              </a:rPr>
              <a:t>Observation</a:t>
            </a:r>
            <a:endParaRPr lang="id-ID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Eras Light ITC" panose="020B04020305040208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576252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70C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8"/>
          <p:cNvCxnSpPr/>
          <p:nvPr/>
        </p:nvCxnSpPr>
        <p:spPr>
          <a:xfrm>
            <a:off x="1140351" y="1712782"/>
            <a:ext cx="9875520" cy="0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1140351" y="821994"/>
            <a:ext cx="9875520" cy="0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3" name="Rectangle 2"/>
          <p:cNvSpPr/>
          <p:nvPr/>
        </p:nvSpPr>
        <p:spPr>
          <a:xfrm>
            <a:off x="1794340" y="5326077"/>
            <a:ext cx="856752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" indent="0" algn="ctr">
              <a:spcBef>
                <a:spcPts val="0"/>
              </a:spcBef>
              <a:buNone/>
            </a:pPr>
            <a:r>
              <a:rPr lang="en-US" sz="1600" dirty="0" smtClean="0">
                <a:solidFill>
                  <a:srgbClr val="0070C0"/>
                </a:solidFill>
                <a:latin typeface="Eras Light ITC" panose="020B0402030504020804" pitchFamily="34" charset="0"/>
              </a:rPr>
              <a:t> </a:t>
            </a:r>
            <a:r>
              <a:rPr lang="en-US" sz="1600" b="1" dirty="0" smtClean="0">
                <a:solidFill>
                  <a:srgbClr val="0070C0"/>
                </a:solidFill>
                <a:latin typeface="Eras Light ITC" panose="020B0402030504020804" pitchFamily="34" charset="0"/>
              </a:rPr>
              <a:t>TABLE 7.1</a:t>
            </a:r>
            <a:r>
              <a:rPr lang="en-US" sz="1600" dirty="0">
                <a:solidFill>
                  <a:srgbClr val="0070C0"/>
                </a:solidFill>
                <a:latin typeface="Eras Light ITC" panose="020B0402030504020804" pitchFamily="34" charset="0"/>
              </a:rPr>
              <a:t/>
            </a:r>
            <a:br>
              <a:rPr lang="en-US" sz="1600" dirty="0">
                <a:solidFill>
                  <a:srgbClr val="0070C0"/>
                </a:solidFill>
                <a:latin typeface="Eras Light ITC" panose="020B0402030504020804" pitchFamily="34" charset="0"/>
              </a:rPr>
            </a:br>
            <a:r>
              <a:rPr lang="en-US" sz="1600" spc="300" dirty="0">
                <a:solidFill>
                  <a:srgbClr val="0070C0"/>
                </a:solidFill>
                <a:latin typeface="Eras Light ITC" panose="020B0402030504020804" pitchFamily="34" charset="0"/>
              </a:rPr>
              <a:t>A Summary of the Strengths and Weaknesses of the Observational</a:t>
            </a:r>
          </a:p>
          <a:p>
            <a:pPr marL="45720" indent="0" algn="ctr">
              <a:spcBef>
                <a:spcPts val="0"/>
              </a:spcBef>
              <a:buNone/>
            </a:pPr>
            <a:r>
              <a:rPr lang="en-US" sz="1600" spc="300" dirty="0">
                <a:solidFill>
                  <a:srgbClr val="0070C0"/>
                </a:solidFill>
                <a:latin typeface="Eras Light ITC" panose="020B0402030504020804" pitchFamily="34" charset="0"/>
              </a:rPr>
              <a:t>Research Design</a:t>
            </a:r>
            <a:endParaRPr lang="en-US" sz="1600" spc="300" dirty="0" smtClean="0">
              <a:solidFill>
                <a:srgbClr val="0070C0"/>
              </a:solidFill>
              <a:latin typeface="Eras Light ITC" panose="020B0402030504020804" pitchFamily="34" charset="0"/>
            </a:endParaRPr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850613" y="589209"/>
            <a:ext cx="10454981" cy="135636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2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Eras Light ITC" panose="020B0402030504020804" pitchFamily="34" charset="0"/>
              </a:rPr>
              <a:t>Strengths and Weaknesses of Observation Research Design</a:t>
            </a:r>
            <a:endParaRPr lang="id-ID" sz="32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Eras Light ITC" panose="020B0402030504020804" pitchFamily="34" charset="0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16855041"/>
              </p:ext>
            </p:extLst>
          </p:nvPr>
        </p:nvGraphicFramePr>
        <p:xfrm>
          <a:off x="711774" y="2167242"/>
          <a:ext cx="10759790" cy="2839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20643"/>
                <a:gridCol w="4364128"/>
                <a:gridCol w="4475019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800" b="1" i="0" u="none" strike="noStrike" kern="1200" baseline="0" noProof="0" dirty="0" smtClean="0">
                          <a:solidFill>
                            <a:schemeClr val="lt1"/>
                          </a:solidFill>
                          <a:latin typeface="Eras Light ITC" panose="020B0402030504020804" pitchFamily="34" charset="0"/>
                          <a:ea typeface="+mn-ea"/>
                          <a:cs typeface="+mn-cs"/>
                        </a:rPr>
                        <a:t>Research Design</a:t>
                      </a:r>
                      <a:endParaRPr lang="en-US" sz="1800" noProof="0" dirty="0">
                        <a:latin typeface="Eras Light ITC" panose="020B04020305040208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1" i="0" u="none" strike="noStrike" kern="1200" baseline="0" noProof="0" dirty="0" smtClean="0">
                          <a:solidFill>
                            <a:schemeClr val="lt1"/>
                          </a:solidFill>
                          <a:latin typeface="Eras Light ITC" panose="020B0402030504020804" pitchFamily="34" charset="0"/>
                          <a:ea typeface="+mn-ea"/>
                          <a:cs typeface="+mn-cs"/>
                        </a:rPr>
                        <a:t>Strengths</a:t>
                      </a:r>
                      <a:endParaRPr lang="en-US" sz="1800" noProof="0" dirty="0">
                        <a:latin typeface="Eras Light ITC" panose="020B04020305040208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1" i="0" u="none" strike="noStrike" kern="1200" baseline="0" noProof="0" dirty="0" smtClean="0">
                          <a:solidFill>
                            <a:schemeClr val="lt1"/>
                          </a:solidFill>
                          <a:latin typeface="Eras Light ITC" panose="020B0402030504020804" pitchFamily="34" charset="0"/>
                          <a:ea typeface="+mn-ea"/>
                          <a:cs typeface="+mn-cs"/>
                        </a:rPr>
                        <a:t>Weaknesses</a:t>
                      </a:r>
                      <a:endParaRPr lang="en-US" sz="1800" noProof="0" dirty="0">
                        <a:latin typeface="Eras Light ITC" panose="020B0402030504020804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b="0" i="0" u="none" strike="noStrike" kern="1200" baseline="0" noProof="0" dirty="0" smtClean="0">
                          <a:solidFill>
                            <a:schemeClr val="dk1"/>
                          </a:solidFill>
                          <a:latin typeface="Eras Light ITC" panose="020B0402030504020804" pitchFamily="34" charset="0"/>
                          <a:ea typeface="+mn-ea"/>
                          <a:cs typeface="+mn-cs"/>
                        </a:rPr>
                        <a:t>Naturalistic</a:t>
                      </a:r>
                    </a:p>
                    <a:p>
                      <a:r>
                        <a:rPr lang="en-US" sz="1800" b="0" i="0" u="none" strike="noStrike" kern="1200" baseline="0" noProof="0" dirty="0" smtClean="0">
                          <a:solidFill>
                            <a:schemeClr val="dk1"/>
                          </a:solidFill>
                          <a:latin typeface="Eras Light ITC" panose="020B0402030504020804" pitchFamily="34" charset="0"/>
                          <a:ea typeface="+mn-ea"/>
                          <a:cs typeface="+mn-cs"/>
                        </a:rPr>
                        <a:t>Observation</a:t>
                      </a:r>
                      <a:endParaRPr lang="en-US" sz="1800" noProof="0" dirty="0">
                        <a:latin typeface="Eras Light ITC" panose="020B04020305040208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0" i="0" u="none" strike="noStrike" kern="1200" baseline="0" dirty="0" smtClean="0">
                          <a:solidFill>
                            <a:schemeClr val="dk1"/>
                          </a:solidFill>
                          <a:latin typeface="Eras Light ITC" panose="020B0402030504020804" pitchFamily="34" charset="0"/>
                          <a:ea typeface="+mn-ea"/>
                          <a:cs typeface="+mn-cs"/>
                        </a:rPr>
                        <a:t>Behavior observed in the real world. </a:t>
                      </a:r>
                    </a:p>
                    <a:p>
                      <a:r>
                        <a:rPr lang="en-US" sz="1800" b="0" i="0" u="none" strike="noStrike" kern="1200" baseline="0" noProof="0" dirty="0" smtClean="0">
                          <a:solidFill>
                            <a:schemeClr val="dk1"/>
                          </a:solidFill>
                          <a:latin typeface="Eras Light ITC" panose="020B0402030504020804" pitchFamily="34" charset="0"/>
                          <a:ea typeface="+mn-ea"/>
                          <a:cs typeface="+mn-cs"/>
                        </a:rPr>
                        <a:t>Useful for nonmanipulated behaviors</a:t>
                      </a:r>
                      <a:r>
                        <a:rPr lang="en-US" sz="1800" b="0" i="0" u="none" strike="noStrike" kern="1200" baseline="0" dirty="0" smtClean="0">
                          <a:solidFill>
                            <a:schemeClr val="dk1"/>
                          </a:solidFill>
                          <a:latin typeface="Eras Light ITC" panose="020B0402030504020804" pitchFamily="34" charset="0"/>
                          <a:ea typeface="+mn-ea"/>
                          <a:cs typeface="+mn-cs"/>
                        </a:rPr>
                        <a:t>. </a:t>
                      </a:r>
                    </a:p>
                    <a:p>
                      <a:r>
                        <a:rPr lang="en-US" sz="1800" b="0" i="0" u="none" strike="noStrike" kern="1200" baseline="0" dirty="0" smtClean="0">
                          <a:solidFill>
                            <a:schemeClr val="dk1"/>
                          </a:solidFill>
                          <a:latin typeface="Eras Light ITC" panose="020B0402030504020804" pitchFamily="34" charset="0"/>
                          <a:ea typeface="+mn-ea"/>
                          <a:cs typeface="+mn-cs"/>
                        </a:rPr>
                        <a:t>Actual behaviors observed and recorded.</a:t>
                      </a:r>
                      <a:endParaRPr lang="id-ID" sz="1800" dirty="0">
                        <a:latin typeface="Eras Light ITC" panose="020B04020305040208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sz="1800" b="0" i="0" u="none" strike="noStrike" kern="1200" baseline="0" dirty="0" smtClean="0">
                          <a:solidFill>
                            <a:schemeClr val="dk1"/>
                          </a:solidFill>
                          <a:latin typeface="Eras Light ITC" panose="020B0402030504020804" pitchFamily="34" charset="0"/>
                          <a:ea typeface="+mn-ea"/>
                          <a:cs typeface="+mn-cs"/>
                        </a:rPr>
                        <a:t>Time-consuming.</a:t>
                      </a:r>
                    </a:p>
                    <a:p>
                      <a:r>
                        <a:rPr lang="en-US" sz="1800" b="0" i="0" u="none" strike="noStrike" kern="1200" baseline="0" dirty="0" smtClean="0">
                          <a:solidFill>
                            <a:schemeClr val="dk1"/>
                          </a:solidFill>
                          <a:latin typeface="Eras Light ITC" panose="020B0402030504020804" pitchFamily="34" charset="0"/>
                          <a:ea typeface="+mn-ea"/>
                          <a:cs typeface="+mn-cs"/>
                        </a:rPr>
                        <a:t>Potential for observer influence.</a:t>
                      </a:r>
                    </a:p>
                    <a:p>
                      <a:r>
                        <a:rPr lang="en-US" sz="1800" b="0" i="0" u="none" strike="noStrike" kern="1200" baseline="0" dirty="0" smtClean="0">
                          <a:solidFill>
                            <a:schemeClr val="dk1"/>
                          </a:solidFill>
                          <a:latin typeface="Eras Light ITC" panose="020B0402030504020804" pitchFamily="34" charset="0"/>
                          <a:ea typeface="+mn-ea"/>
                          <a:cs typeface="+mn-cs"/>
                        </a:rPr>
                        <a:t>Potential for subjective interpretation.</a:t>
                      </a:r>
                      <a:endParaRPr lang="id-ID" sz="1800" dirty="0">
                        <a:latin typeface="Eras Light ITC" panose="020B0402030504020804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b="0" i="0" u="none" strike="noStrike" kern="1200" baseline="0" noProof="0" dirty="0" smtClean="0">
                          <a:solidFill>
                            <a:schemeClr val="dk1"/>
                          </a:solidFill>
                          <a:latin typeface="Eras Light ITC" panose="020B0402030504020804" pitchFamily="34" charset="0"/>
                          <a:ea typeface="+mn-ea"/>
                          <a:cs typeface="+mn-cs"/>
                        </a:rPr>
                        <a:t>Participant</a:t>
                      </a:r>
                    </a:p>
                    <a:p>
                      <a:r>
                        <a:rPr lang="en-US" sz="1800" b="0" i="0" u="none" strike="noStrike" kern="1200" baseline="0" noProof="0" dirty="0" smtClean="0">
                          <a:solidFill>
                            <a:schemeClr val="dk1"/>
                          </a:solidFill>
                          <a:latin typeface="Eras Light ITC" panose="020B0402030504020804" pitchFamily="34" charset="0"/>
                          <a:ea typeface="+mn-ea"/>
                          <a:cs typeface="+mn-cs"/>
                        </a:rPr>
                        <a:t>Observation</a:t>
                      </a:r>
                      <a:endParaRPr lang="en-US" sz="1800" noProof="0" dirty="0">
                        <a:latin typeface="Eras Light ITC" panose="020B04020305040208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0" i="0" u="none" strike="noStrike" kern="1200" baseline="0" dirty="0" smtClean="0">
                          <a:solidFill>
                            <a:schemeClr val="dk1"/>
                          </a:solidFill>
                          <a:latin typeface="Eras Light ITC" panose="020B0402030504020804" pitchFamily="34" charset="0"/>
                          <a:ea typeface="+mn-ea"/>
                          <a:cs typeface="+mn-cs"/>
                        </a:rPr>
                        <a:t>When natural observation is impossible. </a:t>
                      </a:r>
                    </a:p>
                    <a:p>
                      <a:r>
                        <a:rPr lang="en-US" sz="1800" b="0" i="0" u="none" strike="noStrike" kern="1200" baseline="0" dirty="0" smtClean="0">
                          <a:solidFill>
                            <a:schemeClr val="dk1"/>
                          </a:solidFill>
                          <a:latin typeface="Eras Light ITC" panose="020B0402030504020804" pitchFamily="34" charset="0"/>
                          <a:ea typeface="+mn-ea"/>
                          <a:cs typeface="+mn-cs"/>
                        </a:rPr>
                        <a:t>Get information not accessible otherwise. </a:t>
                      </a:r>
                    </a:p>
                    <a:p>
                      <a:r>
                        <a:rPr lang="en-US" sz="1800" b="0" i="0" u="none" strike="noStrike" kern="1200" baseline="0" noProof="0" dirty="0" smtClean="0">
                          <a:solidFill>
                            <a:schemeClr val="dk1"/>
                          </a:solidFill>
                          <a:latin typeface="Eras Light ITC" panose="020B0402030504020804" pitchFamily="34" charset="0"/>
                          <a:ea typeface="+mn-ea"/>
                          <a:cs typeface="+mn-cs"/>
                        </a:rPr>
                        <a:t>Participation gives unique perspective.</a:t>
                      </a:r>
                      <a:endParaRPr lang="en-US" sz="1800" noProof="0" dirty="0">
                        <a:latin typeface="Eras Light ITC" panose="020B04020305040208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0" i="0" u="none" strike="noStrike" kern="1200" baseline="0" dirty="0" smtClean="0">
                          <a:solidFill>
                            <a:schemeClr val="dk1"/>
                          </a:solidFill>
                          <a:latin typeface="Eras Light ITC" panose="020B0402030504020804" pitchFamily="34" charset="0"/>
                          <a:ea typeface="+mn-ea"/>
                          <a:cs typeface="+mn-cs"/>
                        </a:rPr>
                        <a:t>Time consuming.</a:t>
                      </a:r>
                    </a:p>
                    <a:p>
                      <a:r>
                        <a:rPr lang="en-US" sz="1800" b="0" i="0" u="none" strike="noStrike" kern="1200" baseline="0" dirty="0" smtClean="0">
                          <a:solidFill>
                            <a:schemeClr val="dk1"/>
                          </a:solidFill>
                          <a:latin typeface="Eras Light ITC" panose="020B0402030504020804" pitchFamily="34" charset="0"/>
                          <a:ea typeface="+mn-ea"/>
                          <a:cs typeface="+mn-cs"/>
                        </a:rPr>
                        <a:t>Potential for loss of objectivity.</a:t>
                      </a:r>
                      <a:endParaRPr lang="id-ID" sz="1800" dirty="0">
                        <a:latin typeface="Eras Light ITC" panose="020B0402030504020804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b="0" i="0" u="none" strike="noStrike" kern="1200" baseline="0" noProof="0" dirty="0" smtClean="0">
                          <a:solidFill>
                            <a:schemeClr val="dk1"/>
                          </a:solidFill>
                          <a:latin typeface="Eras Light ITC" panose="020B0402030504020804" pitchFamily="34" charset="0"/>
                          <a:ea typeface="+mn-ea"/>
                          <a:cs typeface="+mn-cs"/>
                        </a:rPr>
                        <a:t>Contrived</a:t>
                      </a:r>
                    </a:p>
                    <a:p>
                      <a:r>
                        <a:rPr lang="en-US" sz="1800" b="0" i="0" u="none" strike="noStrike" kern="1200" baseline="0" noProof="0" dirty="0" smtClean="0">
                          <a:solidFill>
                            <a:schemeClr val="dk1"/>
                          </a:solidFill>
                          <a:latin typeface="Eras Light ITC" panose="020B0402030504020804" pitchFamily="34" charset="0"/>
                          <a:ea typeface="+mn-ea"/>
                          <a:cs typeface="+mn-cs"/>
                        </a:rPr>
                        <a:t>Observation</a:t>
                      </a:r>
                      <a:endParaRPr lang="en-US" sz="1800" noProof="0" dirty="0">
                        <a:latin typeface="Eras Light ITC" panose="020B04020305040208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0" i="0" u="none" strike="noStrike" kern="1200" baseline="0" dirty="0" smtClean="0">
                          <a:solidFill>
                            <a:schemeClr val="dk1"/>
                          </a:solidFill>
                          <a:latin typeface="Eras Light ITC" panose="020B0402030504020804" pitchFamily="34" charset="0"/>
                          <a:ea typeface="+mn-ea"/>
                          <a:cs typeface="+mn-cs"/>
                        </a:rPr>
                        <a:t>Do not have to wait for behaviors </a:t>
                      </a:r>
                      <a:r>
                        <a:rPr lang="en-US" sz="1800" b="0" i="0" u="none" strike="noStrike" kern="1200" baseline="0" noProof="0" dirty="0" smtClean="0">
                          <a:solidFill>
                            <a:schemeClr val="dk1"/>
                          </a:solidFill>
                          <a:latin typeface="Eras Light ITC" panose="020B0402030504020804" pitchFamily="34" charset="0"/>
                          <a:ea typeface="+mn-ea"/>
                          <a:cs typeface="+mn-cs"/>
                        </a:rPr>
                        <a:t>to</a:t>
                      </a:r>
                      <a:r>
                        <a:rPr lang="id-ID" sz="1800" b="0" i="0" u="none" strike="noStrike" kern="1200" baseline="0" dirty="0" smtClean="0">
                          <a:solidFill>
                            <a:schemeClr val="dk1"/>
                          </a:solidFill>
                          <a:latin typeface="Eras Light ITC" panose="020B04020305040208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b="0" i="0" u="none" strike="noStrike" kern="1200" baseline="0" noProof="0" dirty="0" smtClean="0">
                          <a:solidFill>
                            <a:schemeClr val="dk1"/>
                          </a:solidFill>
                          <a:latin typeface="Eras Light ITC" panose="020B0402030504020804" pitchFamily="34" charset="0"/>
                          <a:ea typeface="+mn-ea"/>
                          <a:cs typeface="+mn-cs"/>
                        </a:rPr>
                        <a:t>occur</a:t>
                      </a:r>
                      <a:r>
                        <a:rPr lang="id-ID" sz="1800" b="0" i="0" u="none" strike="noStrike" kern="1200" baseline="0" dirty="0" smtClean="0">
                          <a:solidFill>
                            <a:schemeClr val="dk1"/>
                          </a:solidFill>
                          <a:latin typeface="Eras Light ITC" panose="020B0402030504020804" pitchFamily="34" charset="0"/>
                          <a:ea typeface="+mn-ea"/>
                          <a:cs typeface="+mn-cs"/>
                        </a:rPr>
                        <a:t>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i="0" u="none" strike="noStrike" kern="1200" baseline="0" noProof="0" dirty="0" smtClean="0">
                          <a:solidFill>
                            <a:schemeClr val="dk1"/>
                          </a:solidFill>
                          <a:latin typeface="Eras Light ITC" panose="020B0402030504020804" pitchFamily="34" charset="0"/>
                          <a:ea typeface="+mn-ea"/>
                          <a:cs typeface="+mn-cs"/>
                        </a:rPr>
                        <a:t>Less</a:t>
                      </a:r>
                      <a:r>
                        <a:rPr lang="id-ID" sz="1800" b="0" i="0" u="none" strike="noStrike" kern="1200" baseline="0" dirty="0" smtClean="0">
                          <a:solidFill>
                            <a:schemeClr val="dk1"/>
                          </a:solidFill>
                          <a:latin typeface="Eras Light ITC" panose="020B0402030504020804" pitchFamily="34" charset="0"/>
                          <a:ea typeface="+mn-ea"/>
                          <a:cs typeface="+mn-cs"/>
                        </a:rPr>
                        <a:t> natural.</a:t>
                      </a:r>
                      <a:endParaRPr lang="id-ID" sz="1800" dirty="0" smtClean="0">
                        <a:latin typeface="Eras Light ITC" panose="020B0402030504020804" pitchFamily="34" charset="0"/>
                      </a:endParaRPr>
                    </a:p>
                    <a:p>
                      <a:endParaRPr lang="id-ID" sz="1800" dirty="0">
                        <a:latin typeface="Eras Light ITC" panose="020B0402030504020804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510218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asis">
  <a:themeElements>
    <a:clrScheme name="Basis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EAC1C"/>
      </a:hlink>
      <a:folHlink>
        <a:srgbClr val="B26B02"/>
      </a:folHlink>
    </a:clrScheme>
    <a:fontScheme name="Basis">
      <a:maj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Basis">
      <a:fillStyleLst>
        <a:solidFill>
          <a:schemeClr val="phClr"/>
        </a:solidFill>
        <a:solidFill>
          <a:schemeClr val="phClr">
            <a:tint val="55000"/>
            <a:satMod val="13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  <a:satMod val="105000"/>
              </a:schemeClr>
            </a:gs>
            <a:gs pos="100000">
              <a:schemeClr val="phClr">
                <a:shade val="80000"/>
                <a:satMod val="12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5397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27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95000"/>
            <a:satMod val="140000"/>
          </a:schemeClr>
        </a:solidFill>
        <a:solidFill>
          <a:schemeClr val="phClr">
            <a:tint val="90000"/>
            <a:shade val="85000"/>
            <a:satMod val="160000"/>
            <a:lumMod val="11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sis" id="{5665723A-49BA-4B57-8411-A56F8F207965}" vid="{D9D01AC2-EE7D-4E49-99EE-8E62E4E7E8A7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Basis</Template>
  <TotalTime>3162</TotalTime>
  <Words>699</Words>
  <Application>Microsoft Office PowerPoint</Application>
  <PresentationFormat>Widescreen</PresentationFormat>
  <Paragraphs>164</Paragraphs>
  <Slides>16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0" baseType="lpstr">
      <vt:lpstr>Calibri</vt:lpstr>
      <vt:lpstr>Eras Light ITC</vt:lpstr>
      <vt:lpstr>Corbel</vt:lpstr>
      <vt:lpstr>Basis</vt:lpstr>
      <vt:lpstr>RESEARCH METHODS FOR THE BEHAVIORAL SCIENCES </vt:lpstr>
      <vt:lpstr>CHAPTER 7</vt:lpstr>
      <vt:lpstr>Introduction</vt:lpstr>
      <vt:lpstr>The Observational Research Design</vt:lpstr>
      <vt:lpstr>Quantifying Observations</vt:lpstr>
      <vt:lpstr>Sampling Observations</vt:lpstr>
      <vt:lpstr>Content Analysis and Archival Research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Grizli777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Marshell Adi Putra</dc:creator>
  <cp:lastModifiedBy>SONY</cp:lastModifiedBy>
  <cp:revision>282</cp:revision>
  <dcterms:created xsi:type="dcterms:W3CDTF">2013-07-24T14:55:18Z</dcterms:created>
  <dcterms:modified xsi:type="dcterms:W3CDTF">2014-07-16T08:40:19Z</dcterms:modified>
</cp:coreProperties>
</file>