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64" r:id="rId3"/>
    <p:sldId id="277" r:id="rId4"/>
    <p:sldId id="329" r:id="rId5"/>
    <p:sldId id="330" r:id="rId6"/>
    <p:sldId id="333" r:id="rId7"/>
    <p:sldId id="337" r:id="rId8"/>
    <p:sldId id="331" r:id="rId9"/>
    <p:sldId id="306" r:id="rId10"/>
    <p:sldId id="334" r:id="rId11"/>
    <p:sldId id="335" r:id="rId12"/>
    <p:sldId id="324" r:id="rId13"/>
    <p:sldId id="336" r:id="rId14"/>
    <p:sldId id="33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ras Light ITC" panose="020B0402030504020804" pitchFamily="34" charset="0"/>
      <p:regular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6F4"/>
    <a:srgbClr val="E7F1FA"/>
    <a:srgbClr val="1CADE4"/>
    <a:srgbClr val="B7BDC3"/>
    <a:srgbClr val="A5B4C0"/>
    <a:srgbClr val="0070C0"/>
    <a:srgbClr val="FF5D5D"/>
    <a:srgbClr val="FCEBB6"/>
    <a:srgbClr val="F5B433"/>
    <a:srgbClr val="77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5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1068" y="78"/>
      </p:cViewPr>
      <p:guideLst/>
    </p:cSldViewPr>
  </p:slideViewPr>
  <p:outlineViewPr>
    <p:cViewPr>
      <p:scale>
        <a:sx n="33" d="100"/>
        <a:sy n="33" d="100"/>
      </p:scale>
      <p:origin x="0" y="-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25D0-C634-445E-ADB9-7E56C1A75CA8}" type="datetimeFigureOut">
              <a:rPr lang="id-ID" smtClean="0"/>
              <a:t>16/07/2014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8ACAE-A6C1-4783-B978-4E913A83CC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8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61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75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67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4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7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50" y="785253"/>
            <a:ext cx="10497820" cy="3046456"/>
          </a:xfrm>
        </p:spPr>
        <p:txBody>
          <a:bodyPr anchor="ctr">
            <a:noAutofit/>
          </a:bodyPr>
          <a:lstStyle/>
          <a:p>
            <a:r>
              <a:rPr lang="en-US" sz="6300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RESEARCH METHODS FOR THE BEHAVIORAL SCIENCES </a:t>
            </a:r>
            <a:endParaRPr lang="id-ID" sz="6300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86256"/>
            <a:ext cx="8767860" cy="16289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Eras Light ITC" panose="020B0402030504020804" pitchFamily="34" charset="0"/>
              </a:rPr>
              <a:t>Frederick J. Gravetter </a:t>
            </a:r>
            <a:endParaRPr lang="en-US" sz="2800" dirty="0" smtClean="0">
              <a:latin typeface="Eras Light ITC" panose="020B04020305040208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and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Lori-Ann b</a:t>
            </a:r>
            <a:r>
              <a:rPr lang="en-US" sz="2800" dirty="0">
                <a:latin typeface="Eras Light ITC" panose="020B0402030504020804" pitchFamily="34" charset="0"/>
              </a:rPr>
              <a:t>. forzano</a:t>
            </a:r>
            <a:endParaRPr lang="en-US" sz="2800" dirty="0" smtClean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2" y="1945569"/>
            <a:ext cx="10837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d.	INTEPRETING A CORRELATION</a:t>
            </a:r>
            <a:endParaRPr lang="en-US" sz="2200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There are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two additional factors that must be considered when interpreting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strength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of a relationship. One is the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coefficient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of determination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, which is obtained by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squaring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 correlation, and the other is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significance of the correlation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Each of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these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factors is discussed in the following sections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2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e. 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STRENGTH OF A RELATIONSHIP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most common technique for measuring the strength of the relationship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between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two variables is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to compute the coefficient of determination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	Coefficient of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determination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is the squared value of a correlation and measures the percentage of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variability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in one variable that is determined, or predicted, by its relationship with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other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0613" y="589209"/>
            <a:ext cx="104549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Applications of the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Correlational Strategy (2)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791234" y="1712782"/>
            <a:ext cx="6955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TABLE 8.1</a:t>
            </a:r>
            <a:b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Guidelines for Interpreting the Strength of a Correlation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0613" y="589209"/>
            <a:ext cx="104549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Applications of the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Correlational Strategy (3)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98905"/>
              </p:ext>
            </p:extLst>
          </p:nvPr>
        </p:nvGraphicFramePr>
        <p:xfrm>
          <a:off x="2014103" y="2291577"/>
          <a:ext cx="8128000" cy="1752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noProof="0" dirty="0" smtClean="0"/>
                        <a:t>Degree of Relationship</a:t>
                      </a:r>
                      <a:endParaRPr lang="en-US" noProof="0" dirty="0">
                        <a:latin typeface="Eras Light ITC" panose="020B04020305040208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Value of the Correlation Coefficient, or</a:t>
                      </a:r>
                    </a:p>
                    <a:p>
                      <a:r>
                        <a:rPr lang="en-US" sz="1800" u="none" strike="noStrike" kern="1200" baseline="0" dirty="0" smtClean="0"/>
                        <a:t>Coefficient of Determination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u="none" strike="noStrike" kern="1200" baseline="0" dirty="0" smtClean="0"/>
                        <a:t>r  0.10 or r2  0.01 (1%)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4E6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u="none" strike="noStrike" kern="1200" baseline="0" dirty="0" smtClean="0"/>
                        <a:t>r  0.30 or r2  0.09 (9%)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4E6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u="none" strike="noStrike" kern="1200" baseline="0" dirty="0" smtClean="0"/>
                        <a:t>r  0.50 or r2  0.25 (25%)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68593" y="4121324"/>
            <a:ext cx="10837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f.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SIGNIFICANCE OF A RELATIONSHIP</a:t>
            </a:r>
            <a:endParaRPr lang="en-US" sz="2200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	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statistical significance of a correlation is the second important factor for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interpreting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 strength of a correlation.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 sample size increases, it becomes increasingly more likely that the sample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correlation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accurately represents the real relationship that exists in the population.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correlation found in a relatively large sample is usually an indication of a real,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meaningful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relationship and is likely to be significant. </a:t>
            </a:r>
            <a:endParaRPr lang="en-US" sz="22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48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Strengths </a:t>
            </a:r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and </a:t>
            </a:r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Weaknesses of </a:t>
            </a:r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the </a:t>
            </a:r>
          </a:p>
          <a:p>
            <a:pPr algn="ctr"/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Correlational Research</a:t>
            </a:r>
            <a:endParaRPr lang="id-ID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1" y="1846148"/>
            <a:ext cx="10837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primary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advantages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of a correlational study is that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researcher simply records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what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exists naturally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Because the researcher does not manipulate, control, or otherwise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interfere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with the variables being examined or with the surrounding environment, there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good reason to expect that the measurements and the relationships accurately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reflect 	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natural events being examined. 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2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Two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limitations arise in explanations of results from a correlational study: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1. The third-variable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problem</a:t>
            </a:r>
            <a:endParaRPr lang="en-US" sz="2200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It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is always possible that a third (unidentified) variable is controlling the two variables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and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is responsible for producing the observed relation. This is known as the </a:t>
            </a:r>
            <a:r>
              <a:rPr lang="en-US" sz="2200" b="1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third-			variable </a:t>
            </a:r>
            <a:r>
              <a:rPr lang="en-US" sz="22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problem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2. The directionality problem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correlational study can establish that two variables are related but a correlational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	study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does not determine which variable is the cause and which is the effect</a:t>
            </a:r>
          </a:p>
        </p:txBody>
      </p:sp>
    </p:spTree>
    <p:extLst>
      <p:ext uri="{BB962C8B-B14F-4D97-AF65-F5344CB8AC3E}">
        <p14:creationId xmlns:p14="http://schemas.microsoft.com/office/powerpoint/2010/main" val="9929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48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Strengths </a:t>
            </a:r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and </a:t>
            </a:r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Weaknesses of </a:t>
            </a:r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the </a:t>
            </a:r>
          </a:p>
          <a:p>
            <a:pPr algn="ctr"/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Correlational Research (2)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5617" y="5032693"/>
            <a:ext cx="722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200" b="1">
                <a:solidFill>
                  <a:srgbClr val="0070C0"/>
                </a:solidFill>
                <a:latin typeface="Eras Light ITC" panose="020B0402030504020804" pitchFamily="34" charset="0"/>
              </a:rPr>
              <a:t>TABLE </a:t>
            </a:r>
            <a:r>
              <a:rPr lang="en-US" sz="2200" b="1" smtClean="0">
                <a:solidFill>
                  <a:srgbClr val="0070C0"/>
                </a:solidFill>
                <a:latin typeface="Eras Light ITC" panose="020B0402030504020804" pitchFamily="34" charset="0"/>
              </a:rPr>
              <a:t>8.2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Summary of the Strengths and Weaknesses of </a:t>
            </a:r>
            <a:endParaRPr lang="en-US" sz="1600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Correlational Research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Design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32992"/>
              </p:ext>
            </p:extLst>
          </p:nvPr>
        </p:nvGraphicFramePr>
        <p:xfrm>
          <a:off x="1556675" y="2491649"/>
          <a:ext cx="9190182" cy="2227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048"/>
                <a:gridCol w="4172134"/>
              </a:tblGrid>
              <a:tr h="4713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ras Light ITC" panose="020B0402030504020804" pitchFamily="34" charset="0"/>
                        </a:rPr>
                        <a:t>Strengths</a:t>
                      </a:r>
                      <a:endParaRPr lang="id-ID" sz="2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ras Light ITC" panose="020B0402030504020804" pitchFamily="34" charset="0"/>
                        </a:rPr>
                        <a:t>Weaknesses</a:t>
                      </a:r>
                      <a:endParaRPr lang="id-ID" sz="2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471383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Describes relationships between variables</a:t>
                      </a:r>
                      <a:endParaRPr lang="en-US" sz="20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Cannot assess causality</a:t>
                      </a:r>
                      <a:endParaRPr lang="en-US" sz="20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471383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Nonintrusive—natural behaviors</a:t>
                      </a:r>
                      <a:endParaRPr lang="en-US" sz="20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Third-variable problem</a:t>
                      </a:r>
                      <a:endParaRPr lang="en-US" sz="20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81362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High external validity</a:t>
                      </a:r>
                      <a:endParaRPr lang="en-US" sz="20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Directionality problem</a:t>
                      </a:r>
                    </a:p>
                    <a:p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Low internal validity</a:t>
                      </a:r>
                      <a:endParaRPr lang="en-US" sz="20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Relationship With More than Two Variables</a:t>
            </a:r>
            <a:endParaRPr lang="id-ID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3" y="1998548"/>
            <a:ext cx="10837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In most situations, however, an individual variable, especially a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behavior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, is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related to a multitude of other variables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One commonly used technique for studying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multivariate relationships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is a statistical procedure known as </a:t>
            </a:r>
            <a:r>
              <a:rPr lang="en-US" sz="28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multiple regression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One interesting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use of multiple regression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is to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examine the relationship between two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specific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variables while controlling the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influence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of other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, potentially confounding variables.</a:t>
            </a:r>
          </a:p>
        </p:txBody>
      </p:sp>
    </p:spTree>
    <p:extLst>
      <p:ext uri="{BB962C8B-B14F-4D97-AF65-F5344CB8AC3E}">
        <p14:creationId xmlns:p14="http://schemas.microsoft.com/office/powerpoint/2010/main" val="13926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7864" y="2477037"/>
            <a:ext cx="9875520" cy="1356360"/>
          </a:xfrm>
        </p:spPr>
        <p:txBody>
          <a:bodyPr/>
          <a:lstStyle/>
          <a:p>
            <a:pPr algn="ctr"/>
            <a:r>
              <a:rPr lang="en-US" sz="7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CHAPTER 8</a:t>
            </a:r>
            <a:endParaRPr lang="id-ID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19771" y="3790253"/>
            <a:ext cx="9231705" cy="4314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709530" y="3986256"/>
            <a:ext cx="8767860" cy="1628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spc="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Correlational Research Study</a:t>
            </a:r>
          </a:p>
        </p:txBody>
      </p:sp>
    </p:spTree>
    <p:extLst>
      <p:ext uri="{BB962C8B-B14F-4D97-AF65-F5344CB8AC3E}">
        <p14:creationId xmlns:p14="http://schemas.microsoft.com/office/powerpoint/2010/main" val="56535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Introduction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809764"/>
            <a:ext cx="100068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 the </a:t>
            </a: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CORRELATIONAL RESEARCH STRATEGY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two or more variables are measured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to obtain a set of scores (usually two scores) for each individual. The measurements are then examined to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identify any patterns of relationship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that exist between the variables and to measure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the strength of the relationship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4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The goal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the correlational research strategy is to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examine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and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describe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the associations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and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relationships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between variables. More 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specifically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the purpose of a correlational study is to establish that a relationship exists between variables and to describe the nature of the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572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The Data for a Correlational Study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809764"/>
            <a:ext cx="10006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Traditionally, the scores in each pair are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identified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as X and Y. The data can be presented </a:t>
            </a:r>
            <a:r>
              <a:rPr lang="en-US" sz="16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in a list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showing the two scores for each individual or the scores can be shown </a:t>
            </a:r>
            <a:r>
              <a:rPr lang="en-US" sz="16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in a graph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known as a scatter plot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endParaRPr lang="en-US" sz="16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0265" y="5557593"/>
            <a:ext cx="5955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FIGURE 8.1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Data from a Correlational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Study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Two scores, X and Y, for each of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five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people are shown in a table and in a scatter plot.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0950"/>
              </p:ext>
            </p:extLst>
          </p:nvPr>
        </p:nvGraphicFramePr>
        <p:xfrm>
          <a:off x="3625274" y="2877491"/>
          <a:ext cx="1728285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884"/>
                <a:gridCol w="330517"/>
                <a:gridCol w="698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Person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3" name="Elbow Connector 12"/>
          <p:cNvCxnSpPr/>
          <p:nvPr/>
        </p:nvCxnSpPr>
        <p:spPr>
          <a:xfrm rot="16200000" flipH="1">
            <a:off x="6544234" y="3115098"/>
            <a:ext cx="2265835" cy="1943097"/>
          </a:xfrm>
          <a:prstGeom prst="bentConnector3">
            <a:avLst>
              <a:gd name="adj1" fmla="val 996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576400" y="2658746"/>
            <a:ext cx="258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Y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09582" y="3021344"/>
            <a:ext cx="348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Eras Light ITC" panose="020B0402030504020804" pitchFamily="34" charset="0"/>
              </a:rPr>
              <a:t>12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09582" y="3326415"/>
            <a:ext cx="348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10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91335" y="3689013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8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91336" y="4053801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6</a:t>
            </a:r>
            <a:endParaRPr lang="id-ID" sz="2000" dirty="0">
              <a:latin typeface="Eras Light ITC" panose="020B04020305040208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91336" y="4421986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4</a:t>
            </a:r>
            <a:endParaRPr lang="id-ID" dirty="0">
              <a:latin typeface="Eras Light ITC" panose="020B04020305040208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96107" y="4790166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2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94738" y="5062049"/>
            <a:ext cx="30052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latin typeface="Eras Light ITC" panose="020B0402030504020804" pitchFamily="34" charset="0"/>
              </a:rPr>
              <a:t>x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89925" y="5146134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6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81888" y="5146172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2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59621" y="5146171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3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40884" y="5146170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4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13639" y="5146135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5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96903" y="5146132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1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47021" y="5146134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7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923306" y="5146133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8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85049" y="5146365"/>
            <a:ext cx="26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9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22381" y="5146132"/>
            <a:ext cx="3481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10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62" name="Flowchart: Connector 61"/>
          <p:cNvSpPr/>
          <p:nvPr/>
        </p:nvSpPr>
        <p:spPr>
          <a:xfrm>
            <a:off x="6830112" y="4669631"/>
            <a:ext cx="45719" cy="45719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Flowchart: Connector 62"/>
          <p:cNvSpPr/>
          <p:nvPr/>
        </p:nvSpPr>
        <p:spPr>
          <a:xfrm>
            <a:off x="7351233" y="4537625"/>
            <a:ext cx="45719" cy="45719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Flowchart: Connector 63"/>
          <p:cNvSpPr/>
          <p:nvPr/>
        </p:nvSpPr>
        <p:spPr>
          <a:xfrm>
            <a:off x="7699661" y="3804652"/>
            <a:ext cx="45719" cy="45719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Flowchart: Connector 64"/>
          <p:cNvSpPr/>
          <p:nvPr/>
        </p:nvSpPr>
        <p:spPr>
          <a:xfrm>
            <a:off x="7857370" y="3139395"/>
            <a:ext cx="45719" cy="45719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Flowchart: Connector 65"/>
          <p:cNvSpPr/>
          <p:nvPr/>
        </p:nvSpPr>
        <p:spPr>
          <a:xfrm>
            <a:off x="8172539" y="3437859"/>
            <a:ext cx="45719" cy="45719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Rectangle 66"/>
          <p:cNvSpPr/>
          <p:nvPr/>
        </p:nvSpPr>
        <p:spPr>
          <a:xfrm>
            <a:off x="6710945" y="4411647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Eras Light ITC" panose="020B0402030504020804" pitchFamily="34" charset="0"/>
              </a:rPr>
              <a:t>A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234470" y="4242642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C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83590" y="3535303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Eras Light ITC" panose="020B0402030504020804" pitchFamily="34" charset="0"/>
              </a:rPr>
              <a:t>B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32592" y="2864954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Eras Light ITC" panose="020B0402030504020804" pitchFamily="34" charset="0"/>
              </a:rPr>
              <a:t>D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57316" y="3195038"/>
            <a:ext cx="264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E</a:t>
            </a:r>
            <a:endParaRPr lang="id-ID" sz="1200" dirty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Measuring Relationship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74669" y="1725251"/>
            <a:ext cx="100068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Direction of 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Relationship</a:t>
            </a:r>
            <a:endParaRPr lang="en-US" sz="2000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1.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In a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positive relationship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there is a tendency for two variables to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change in the same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direction; as one variable increases, the other also tends to increase.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2.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In a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negative relationship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there is a tendency for two variables to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change in opposite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directions; increases in one variable tend to be accompanied by decreases in the other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algn="just"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Form of 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Relationship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Linear relationship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is a relationship where the data points in the scatter plot tend to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cluster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around a straight line.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relationship that is consistently one-directional, either consistently positive or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consistently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negative, is called a </a:t>
            </a:r>
            <a:r>
              <a:rPr lang="en-US" sz="20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monotonic relationship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Different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kinds of correlations are used to measure different kinds of relationships. For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example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a </a:t>
            </a:r>
            <a:r>
              <a:rPr lang="en-US" sz="2000" b="1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PEARSON CORRELATION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measures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linear relationships and a </a:t>
            </a:r>
            <a:r>
              <a:rPr lang="en-US" sz="2000" b="1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SPEARMAN 	CORRELATION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used to measure monotonic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393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Measuring Relationship (2)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36838" y="5059604"/>
            <a:ext cx="9282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FIGURE 8.2</a:t>
            </a:r>
          </a:p>
          <a:p>
            <a:pPr algn="ctr"/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Linear and Monotonic Relationships</a:t>
            </a:r>
            <a:b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(a) An example of a linear relationship. The data points cluster around a straight line.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(b) An example of a monotonic relationship. The data points show a one-directional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trend; as the X values increase from left to right, the Y values also tend to increase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from bottom to top.</a:t>
            </a:r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2391334" y="2701162"/>
            <a:ext cx="2265835" cy="1943097"/>
          </a:xfrm>
          <a:prstGeom prst="bentConnector3">
            <a:avLst>
              <a:gd name="adj1" fmla="val 996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7420534" y="2701161"/>
            <a:ext cx="2265835" cy="1943097"/>
          </a:xfrm>
          <a:prstGeom prst="bentConnector3">
            <a:avLst>
              <a:gd name="adj1" fmla="val 996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060" t="31944" r="56735" b="30382"/>
          <a:stretch/>
        </p:blipFill>
        <p:spPr>
          <a:xfrm>
            <a:off x="2705102" y="2750019"/>
            <a:ext cx="1790698" cy="18772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3009" t="31944" r="24494" b="30382"/>
          <a:stretch/>
        </p:blipFill>
        <p:spPr>
          <a:xfrm>
            <a:off x="7678263" y="2856747"/>
            <a:ext cx="1846737" cy="173865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23500" y="2219490"/>
            <a:ext cx="258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Y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52701" y="2262793"/>
            <a:ext cx="258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Y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9387" y="4667127"/>
            <a:ext cx="271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X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18587" y="4667127"/>
            <a:ext cx="271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X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5622" y="2008817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(a)</a:t>
            </a:r>
            <a:endParaRPr lang="id-ID" sz="1200" dirty="0">
              <a:latin typeface="Eras Light ITC" panose="020B04020305040208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00603" y="2049484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Eras Light ITC" panose="020B0402030504020804" pitchFamily="34" charset="0"/>
              </a:rPr>
              <a:t>(b)</a:t>
            </a:r>
            <a:endParaRPr lang="id-ID" sz="1200" dirty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Measuring Relationship (3)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965960"/>
            <a:ext cx="100068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The Consistency </a:t>
            </a: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Strength </a:t>
            </a: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of the </a:t>
            </a: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Relationship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 </a:t>
            </a:r>
            <a:r>
              <a:rPr lang="en-US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correlation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, or </a:t>
            </a:r>
            <a:r>
              <a:rPr lang="en-US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correlation coefficient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, is a numerical value that measures and describes the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relationship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between two variables.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sign of the correlation (/–) indicates the direction of the relationship.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numerical value of the correlation (0.0 to 1.0) indicates the strength or consistency of the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relationship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type of correlation (Pearson or Spearman) indicates the form of the relationship.	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In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fact, perfectly consistent relationships are essentially never found in real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behavioral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sciences data.</a:t>
            </a:r>
          </a:p>
        </p:txBody>
      </p:sp>
    </p:spTree>
    <p:extLst>
      <p:ext uri="{BB962C8B-B14F-4D97-AF65-F5344CB8AC3E}">
        <p14:creationId xmlns:p14="http://schemas.microsoft.com/office/powerpoint/2010/main" val="36608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8410" y="609600"/>
            <a:ext cx="10439400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Evaluating Relationship for Non Numerical Scores</a:t>
            </a:r>
            <a:endParaRPr lang="id-I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1008" y="1811094"/>
            <a:ext cx="110342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800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</a:t>
            </a:r>
            <a:r>
              <a:rPr lang="en-US" sz="2800" i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 </a:t>
            </a:r>
            <a:r>
              <a:rPr lang="en-US" sz="2800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several alternatives for evaluating the relationship : </a:t>
            </a:r>
            <a:endParaRPr lang="en-US" sz="2800" i="1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endParaRPr lang="en-US" sz="2800" i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If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one of the scores is numerical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, like IQ, and the other is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non-	numerical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, like gender, the most common strategy is to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use the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non-	numerical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variable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 to organize the scores into separate groups.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If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both variables are non-numerical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, the relationship is typically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evaluated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by </a:t>
            </a:r>
            <a:r>
              <a:rPr lang="en-US" sz="28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organizing the data in a matrix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with the categories of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one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 forming the rows and the categories of the second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variable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forming the columns.</a:t>
            </a:r>
          </a:p>
        </p:txBody>
      </p:sp>
    </p:spTree>
    <p:extLst>
      <p:ext uri="{BB962C8B-B14F-4D97-AF65-F5344CB8AC3E}">
        <p14:creationId xmlns:p14="http://schemas.microsoft.com/office/powerpoint/2010/main" val="15839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4" y="1712782"/>
            <a:ext cx="10837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PREDICTION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When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 correlational study demonstrates a relationship between two variables, it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allows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researchers to use knowledge about one variable to help predict or explain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second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variable.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In this situation,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first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 is called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predictor variable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and the second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variable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(being explained or predicted) is called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criterion variable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2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 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RELIABILITY AND VALIDITY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Both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reliability and validity are commonly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defined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by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relationships that are </a:t>
            </a:r>
            <a:endParaRPr lang="en-US" sz="2200" b="1" i="1" dirty="0" smtClean="0">
              <a:solidFill>
                <a:srgbClr val="00B05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established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using the correlational research design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2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 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EVALUATING THEORIES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Many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theories generate research questions about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relationships between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variables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that can be addressed by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correlational research design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8983" y="572700"/>
            <a:ext cx="98182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Applications of the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Correlational Strategy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3193</TotalTime>
  <Words>446</Words>
  <Application>Microsoft Office PowerPoint</Application>
  <PresentationFormat>Widescreen</PresentationFormat>
  <Paragraphs>155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Eras Light ITC</vt:lpstr>
      <vt:lpstr>Corbel</vt:lpstr>
      <vt:lpstr>Basis</vt:lpstr>
      <vt:lpstr>RESEARCH METHODS FOR THE BEHAVIORAL SCIENCES </vt:lpstr>
      <vt:lpstr>CHAPTER 8</vt:lpstr>
      <vt:lpstr>Introduction</vt:lpstr>
      <vt:lpstr>The Data for a Correlational Study</vt:lpstr>
      <vt:lpstr>Measuring Relationship</vt:lpstr>
      <vt:lpstr>Measuring Relationship (2)</vt:lpstr>
      <vt:lpstr>Measuring Relationship (3)</vt:lpstr>
      <vt:lpstr>Evaluating Relationship for Non Numerical 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Marshell Adi Putra</dc:creator>
  <cp:lastModifiedBy>SONY</cp:lastModifiedBy>
  <cp:revision>276</cp:revision>
  <dcterms:created xsi:type="dcterms:W3CDTF">2013-07-24T14:55:18Z</dcterms:created>
  <dcterms:modified xsi:type="dcterms:W3CDTF">2014-07-16T08:43:06Z</dcterms:modified>
</cp:coreProperties>
</file>