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96" r:id="rId1"/>
  </p:sldMasterIdLst>
  <p:notesMasterIdLst>
    <p:notesMasterId r:id="rId17"/>
  </p:notesMasterIdLst>
  <p:sldIdLst>
    <p:sldId id="256" r:id="rId2"/>
    <p:sldId id="264" r:id="rId3"/>
    <p:sldId id="277" r:id="rId4"/>
    <p:sldId id="329" r:id="rId5"/>
    <p:sldId id="330" r:id="rId6"/>
    <p:sldId id="331" r:id="rId7"/>
    <p:sldId id="306" r:id="rId8"/>
    <p:sldId id="324" r:id="rId9"/>
    <p:sldId id="332" r:id="rId10"/>
    <p:sldId id="307" r:id="rId11"/>
    <p:sldId id="327" r:id="rId12"/>
    <p:sldId id="322" r:id="rId13"/>
    <p:sldId id="316" r:id="rId14"/>
    <p:sldId id="309" r:id="rId15"/>
    <p:sldId id="310" r:id="rId16"/>
  </p:sldIdLst>
  <p:sldSz cx="12192000" cy="6858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Eras Light ITC" panose="020B0402030504020804" pitchFamily="34" charset="0"/>
      <p:regular r:id="rId22"/>
    </p:embeddedFont>
    <p:embeddedFont>
      <p:font typeface="Corbel" panose="020B0503020204020204" pitchFamily="3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3F5"/>
    <a:srgbClr val="1CADE4"/>
    <a:srgbClr val="E7F1FA"/>
    <a:srgbClr val="B7BDC3"/>
    <a:srgbClr val="A5B4C0"/>
    <a:srgbClr val="0070C0"/>
    <a:srgbClr val="FF5D5D"/>
    <a:srgbClr val="FCEBB6"/>
    <a:srgbClr val="F5B433"/>
    <a:srgbClr val="77EF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35" autoAdjust="0"/>
    <p:restoredTop sz="93357" autoAdjust="0"/>
  </p:normalViewPr>
  <p:slideViewPr>
    <p:cSldViewPr snapToGrid="0">
      <p:cViewPr varScale="1">
        <p:scale>
          <a:sx n="69" d="100"/>
          <a:sy n="69" d="100"/>
        </p:scale>
        <p:origin x="1068" y="78"/>
      </p:cViewPr>
      <p:guideLst/>
    </p:cSldViewPr>
  </p:slideViewPr>
  <p:outlineViewPr>
    <p:cViewPr>
      <p:scale>
        <a:sx n="33" d="100"/>
        <a:sy n="33" d="100"/>
      </p:scale>
      <p:origin x="0" y="-831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376"/>
    </p:cViewPr>
  </p:sorter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7E25D0-C634-445E-ADB9-7E56C1A75CA8}" type="datetimeFigureOut">
              <a:rPr lang="id-ID" smtClean="0"/>
              <a:t>16/07/2014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38ACAE-A6C1-4783-B978-4E913A83CCD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54854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smtClean="0"/>
              <a:t>7/16/2014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1249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7/16/2014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279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7/16/2014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59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7/16/2014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0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7/16/2014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2972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7/16/2014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910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7/16/2014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84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7/16/2014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313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7/16/2014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562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7/16/2014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571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7/16/2014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953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7/16/2014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08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4550" y="785253"/>
            <a:ext cx="10497820" cy="3046456"/>
          </a:xfrm>
        </p:spPr>
        <p:txBody>
          <a:bodyPr anchor="ctr">
            <a:noAutofit/>
          </a:bodyPr>
          <a:lstStyle/>
          <a:p>
            <a:r>
              <a:rPr lang="en-US" sz="6300" cap="none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Eras Light ITC" panose="020B0402030504020804" pitchFamily="34" charset="0"/>
              </a:rPr>
              <a:t>RESEARCH METHODS FOR THE BEHAVIORAL SCIENCES </a:t>
            </a:r>
            <a:endParaRPr lang="id-ID" sz="6300" cap="none" dirty="0">
              <a:ln w="6600">
                <a:solidFill>
                  <a:schemeClr val="accent2"/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  <a:latin typeface="Eras Light ITC" panose="020B04020305040208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986256"/>
            <a:ext cx="8767860" cy="1628933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800" dirty="0">
                <a:latin typeface="Eras Light ITC" panose="020B0402030504020804" pitchFamily="34" charset="0"/>
              </a:rPr>
              <a:t>Frederick J. Gravetter </a:t>
            </a:r>
            <a:endParaRPr lang="en-US" sz="2800" dirty="0" smtClean="0">
              <a:latin typeface="Eras Light ITC" panose="020B04020305040208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800" dirty="0" smtClean="0">
                <a:latin typeface="Eras Light ITC" panose="020B0402030504020804" pitchFamily="34" charset="0"/>
              </a:rPr>
              <a:t>and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800" dirty="0" smtClean="0">
                <a:latin typeface="Eras Light ITC" panose="020B0402030504020804" pitchFamily="34" charset="0"/>
              </a:rPr>
              <a:t>Lori-Ann b</a:t>
            </a:r>
            <a:r>
              <a:rPr lang="en-US" sz="2800" dirty="0">
                <a:latin typeface="Eras Light ITC" panose="020B0402030504020804" pitchFamily="34" charset="0"/>
              </a:rPr>
              <a:t>. forzano</a:t>
            </a:r>
            <a:endParaRPr lang="en-US" sz="2800" dirty="0" smtClean="0">
              <a:latin typeface="Eras Light ITC" panose="020B04020305040208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63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Eras Light ITC" panose="020B0402030504020804" pitchFamily="34" charset="0"/>
              </a:rPr>
              <a:t>Control</a:t>
            </a:r>
            <a:endParaRPr lang="id-ID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Eras Light ITC" panose="020B04020305040208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140351" y="1712782"/>
            <a:ext cx="987552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40351" y="821994"/>
            <a:ext cx="987552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140351" y="2067657"/>
            <a:ext cx="9875521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 algn="ctr">
              <a:spcBef>
                <a:spcPts val="0"/>
              </a:spcBef>
              <a:buNone/>
            </a:pPr>
            <a:r>
              <a:rPr lang="en-US" sz="2000" spc="300" dirty="0">
                <a:solidFill>
                  <a:srgbClr val="0070C0"/>
                </a:solidFill>
                <a:latin typeface="Eras Light ITC" panose="020B0402030504020804" pitchFamily="34" charset="0"/>
              </a:rPr>
              <a:t>To accurately evaluate the relationship between two </a:t>
            </a:r>
            <a:r>
              <a:rPr lang="en-US" sz="2000" spc="3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specific </a:t>
            </a:r>
            <a:r>
              <a:rPr lang="en-US" sz="2000" spc="300" dirty="0">
                <a:solidFill>
                  <a:srgbClr val="0070C0"/>
                </a:solidFill>
                <a:latin typeface="Eras Light ITC" panose="020B0402030504020804" pitchFamily="34" charset="0"/>
              </a:rPr>
              <a:t>variables, a researcher must </a:t>
            </a:r>
            <a:r>
              <a:rPr lang="en-US" sz="2000" b="1" i="1" spc="300" dirty="0">
                <a:solidFill>
                  <a:srgbClr val="0070C0"/>
                </a:solidFill>
                <a:latin typeface="Eras Light ITC" panose="020B0402030504020804" pitchFamily="34" charset="0"/>
              </a:rPr>
              <a:t>ensure</a:t>
            </a:r>
            <a:r>
              <a:rPr lang="en-US" sz="2000" spc="300" dirty="0">
                <a:solidFill>
                  <a:srgbClr val="0070C0"/>
                </a:solidFill>
                <a:latin typeface="Eras Light ITC" panose="020B0402030504020804" pitchFamily="34" charset="0"/>
              </a:rPr>
              <a:t> that the observed relationship is </a:t>
            </a:r>
            <a:r>
              <a:rPr lang="en-US" sz="2000" b="1" i="1" spc="300" dirty="0">
                <a:solidFill>
                  <a:srgbClr val="0070C0"/>
                </a:solidFill>
                <a:latin typeface="Eras Light ITC" panose="020B0402030504020804" pitchFamily="34" charset="0"/>
              </a:rPr>
              <a:t>not contaminated by the influence </a:t>
            </a:r>
            <a:r>
              <a:rPr lang="en-US" sz="2000" spc="300" dirty="0">
                <a:solidFill>
                  <a:srgbClr val="0070C0"/>
                </a:solidFill>
                <a:latin typeface="Eras Light ITC" panose="020B0402030504020804" pitchFamily="34" charset="0"/>
              </a:rPr>
              <a:t>of other variables.</a:t>
            </a:r>
          </a:p>
          <a:p>
            <a:pPr marL="45720" indent="0" algn="ctr">
              <a:spcBef>
                <a:spcPts val="0"/>
              </a:spcBef>
              <a:buNone/>
            </a:pPr>
            <a:endParaRPr lang="en-US" sz="2000" spc="300" dirty="0">
              <a:solidFill>
                <a:srgbClr val="0070C0"/>
              </a:solidFill>
              <a:latin typeface="Eras Light ITC" panose="020B0402030504020804" pitchFamily="34" charset="0"/>
            </a:endParaRPr>
          </a:p>
          <a:p>
            <a:pPr marL="45720" indent="0"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Control and </a:t>
            </a:r>
            <a:r>
              <a:rPr lang="en-US" sz="2000" b="1" dirty="0">
                <a:solidFill>
                  <a:srgbClr val="0070C0"/>
                </a:solidFill>
                <a:latin typeface="Eras Light ITC" panose="020B0402030504020804" pitchFamily="34" charset="0"/>
              </a:rPr>
              <a:t>t</a:t>
            </a:r>
            <a:r>
              <a:rPr lang="en-US" sz="2000" b="1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he Third-variable Problem</a:t>
            </a:r>
          </a:p>
          <a:p>
            <a:pPr marL="45720" indent="0">
              <a:spcBef>
                <a:spcPts val="0"/>
              </a:spcBef>
              <a:buNone/>
            </a:pPr>
            <a:r>
              <a:rPr lang="en-US" sz="2000" dirty="0">
                <a:solidFill>
                  <a:srgbClr val="0070C0"/>
                </a:solidFill>
                <a:latin typeface="Eras Light ITC" panose="020B0402030504020804" pitchFamily="34" charset="0"/>
              </a:rPr>
              <a:t>	 </a:t>
            </a:r>
            <a:r>
              <a:rPr lang="en-US" sz="20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An </a:t>
            </a:r>
            <a:r>
              <a:rPr lang="en-US" sz="2000" dirty="0">
                <a:solidFill>
                  <a:srgbClr val="0070C0"/>
                </a:solidFill>
                <a:latin typeface="Eras Light ITC" panose="020B0402030504020804" pitchFamily="34" charset="0"/>
              </a:rPr>
              <a:t>experiment must </a:t>
            </a:r>
            <a:r>
              <a:rPr lang="en-US" sz="2000" b="1" i="1" dirty="0">
                <a:solidFill>
                  <a:srgbClr val="00B050"/>
                </a:solidFill>
                <a:latin typeface="Eras Light ITC" panose="020B0402030504020804" pitchFamily="34" charset="0"/>
              </a:rPr>
              <a:t>rule out any other possible explanation for the observed changes</a:t>
            </a:r>
            <a:r>
              <a:rPr lang="en-US" sz="2000" dirty="0">
                <a:solidFill>
                  <a:srgbClr val="0070C0"/>
                </a:solidFill>
                <a:latin typeface="Eras Light ITC" panose="020B0402030504020804" pitchFamily="34" charset="0"/>
              </a:rPr>
              <a:t>; that is, eliminate all confounding variables.</a:t>
            </a:r>
          </a:p>
          <a:p>
            <a:pPr marL="45720" indent="0">
              <a:spcBef>
                <a:spcPts val="0"/>
              </a:spcBef>
              <a:buNone/>
            </a:pPr>
            <a:r>
              <a:rPr lang="en-US" sz="2000" dirty="0">
                <a:solidFill>
                  <a:srgbClr val="0070C0"/>
                </a:solidFill>
                <a:latin typeface="Eras Light ITC" panose="020B0402030504020804" pitchFamily="34" charset="0"/>
              </a:rPr>
              <a:t>	Confounding variable as a third variable that is allowed to change systematically along with the two variables being studied. In the context of an experiment, the particular concern is to </a:t>
            </a:r>
            <a:r>
              <a:rPr lang="en-US" sz="2000" b="1" i="1" dirty="0">
                <a:solidFill>
                  <a:srgbClr val="00B050"/>
                </a:solidFill>
                <a:latin typeface="Eras Light ITC" panose="020B0402030504020804" pitchFamily="34" charset="0"/>
              </a:rPr>
              <a:t>identify and control </a:t>
            </a:r>
            <a:r>
              <a:rPr lang="en-US" sz="2000" dirty="0">
                <a:solidFill>
                  <a:srgbClr val="0070C0"/>
                </a:solidFill>
                <a:latin typeface="Eras Light ITC" panose="020B0402030504020804" pitchFamily="34" charset="0"/>
              </a:rPr>
              <a:t>any </a:t>
            </a:r>
            <a:r>
              <a:rPr lang="en-US" sz="2000" b="1" i="1" dirty="0">
                <a:solidFill>
                  <a:srgbClr val="00B050"/>
                </a:solidFill>
                <a:latin typeface="Eras Light ITC" panose="020B0402030504020804" pitchFamily="34" charset="0"/>
              </a:rPr>
              <a:t>third variable </a:t>
            </a:r>
            <a:r>
              <a:rPr lang="en-US" sz="2000" dirty="0">
                <a:solidFill>
                  <a:srgbClr val="0070C0"/>
                </a:solidFill>
                <a:latin typeface="Eras Light ITC" panose="020B0402030504020804" pitchFamily="34" charset="0"/>
              </a:rPr>
              <a:t>that changes systematically along with the independent variable and has the potential to influence the dependent variable.</a:t>
            </a:r>
          </a:p>
          <a:p>
            <a:pPr marL="45720" indent="0">
              <a:spcBef>
                <a:spcPts val="0"/>
              </a:spcBef>
              <a:buNone/>
            </a:pPr>
            <a:r>
              <a:rPr lang="en-US" sz="2000" dirty="0">
                <a:solidFill>
                  <a:srgbClr val="0070C0"/>
                </a:solidFill>
                <a:latin typeface="Eras Light ITC" panose="020B0402030504020804" pitchFamily="34" charset="0"/>
              </a:rPr>
              <a:t>	Basic purpose of control within an experiment is </a:t>
            </a:r>
            <a:r>
              <a:rPr lang="en-US" sz="2000" b="1" i="1" dirty="0">
                <a:solidFill>
                  <a:srgbClr val="00B050"/>
                </a:solidFill>
                <a:latin typeface="Eras Light ITC" panose="020B0402030504020804" pitchFamily="34" charset="0"/>
              </a:rPr>
              <a:t>prevent any extraneous variable from becoming a confounding variable</a:t>
            </a:r>
            <a:r>
              <a:rPr lang="en-US" sz="2000" dirty="0">
                <a:solidFill>
                  <a:srgbClr val="0070C0"/>
                </a:solidFill>
                <a:latin typeface="Eras Light ITC" panose="020B04020305040208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486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Eras Light ITC" panose="020B0402030504020804" pitchFamily="34" charset="0"/>
              </a:rPr>
              <a:t>Confounding 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Eras Light ITC" panose="020B0402030504020804" pitchFamily="34" charset="0"/>
              </a:rPr>
              <a:t>Variables 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Eras Light ITC" panose="020B0402030504020804" pitchFamily="34" charset="0"/>
              </a:rPr>
              <a:t>vs 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Eras Light ITC" panose="020B0402030504020804" pitchFamily="34" charset="0"/>
              </a:rPr>
              <a:t>Extraneous Variables</a:t>
            </a:r>
            <a:endParaRPr lang="id-ID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Eras Light ITC" panose="020B04020305040208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140351" y="1712782"/>
            <a:ext cx="987552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40351" y="821994"/>
            <a:ext cx="987552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140351" y="1712782"/>
            <a:ext cx="987552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 algn="ctr">
              <a:spcBef>
                <a:spcPts val="0"/>
              </a:spcBef>
              <a:buNone/>
            </a:pPr>
            <a:r>
              <a:rPr lang="en-US" sz="2800" spc="3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Confounding variable has two important characteristics:</a:t>
            </a:r>
          </a:p>
          <a:p>
            <a:pPr marL="45720" indent="0">
              <a:spcBef>
                <a:spcPts val="0"/>
              </a:spcBef>
              <a:buNone/>
            </a:pPr>
            <a:endParaRPr lang="en-US" sz="2800" spc="300" dirty="0" smtClean="0">
              <a:solidFill>
                <a:srgbClr val="0070C0"/>
              </a:solidFill>
              <a:latin typeface="Eras Light ITC" panose="020B0402030504020804" pitchFamily="34" charset="0"/>
            </a:endParaRPr>
          </a:p>
          <a:p>
            <a:pPr marL="45720" indent="0">
              <a:spcBef>
                <a:spcPts val="0"/>
              </a:spcBef>
              <a:buNone/>
            </a:pPr>
            <a:r>
              <a:rPr lang="en-US" sz="2800" b="1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a.</a:t>
            </a:r>
            <a:r>
              <a:rPr lang="en-US" sz="28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	First, an </a:t>
            </a:r>
            <a:r>
              <a:rPr lang="en-US" sz="2800" b="1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EXTRANEOUS VARIABLE </a:t>
            </a:r>
            <a:r>
              <a:rPr lang="en-US" sz="28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becomes </a:t>
            </a:r>
            <a:r>
              <a:rPr lang="en-US" sz="2800" b="1" i="1" dirty="0" smtClean="0">
                <a:solidFill>
                  <a:srgbClr val="00B050"/>
                </a:solidFill>
                <a:latin typeface="Eras Light ITC" panose="020B0402030504020804" pitchFamily="34" charset="0"/>
              </a:rPr>
              <a:t>a confounding variable only if it influences the dependent variable</a:t>
            </a:r>
            <a:r>
              <a:rPr lang="en-US" sz="28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. Something totally unrelated to the dependent variable is not a threat.</a:t>
            </a:r>
          </a:p>
          <a:p>
            <a:pPr marL="45720" indent="0">
              <a:spcBef>
                <a:spcPts val="0"/>
              </a:spcBef>
              <a:buNone/>
            </a:pPr>
            <a:endParaRPr lang="en-US" sz="2800" dirty="0" smtClean="0">
              <a:solidFill>
                <a:srgbClr val="0070C0"/>
              </a:solidFill>
              <a:latin typeface="Eras Light ITC" panose="020B0402030504020804" pitchFamily="34" charset="0"/>
            </a:endParaRPr>
          </a:p>
          <a:p>
            <a:pPr marL="45720" indent="0">
              <a:spcBef>
                <a:spcPts val="0"/>
              </a:spcBef>
              <a:buNone/>
            </a:pPr>
            <a:r>
              <a:rPr lang="en-US" sz="2800" b="1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b.</a:t>
            </a:r>
            <a:r>
              <a:rPr lang="en-US" sz="28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	Second, a </a:t>
            </a:r>
            <a:r>
              <a:rPr lang="en-US" sz="2800" b="1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CONFOUNDING VARIABLE </a:t>
            </a:r>
            <a:r>
              <a:rPr lang="en-US" sz="28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must </a:t>
            </a:r>
            <a:r>
              <a:rPr lang="en-US" sz="2800" b="1" i="1" dirty="0" smtClean="0">
                <a:solidFill>
                  <a:srgbClr val="00B050"/>
                </a:solidFill>
                <a:latin typeface="Eras Light ITC" panose="020B0402030504020804" pitchFamily="34" charset="0"/>
              </a:rPr>
              <a:t>vary systematically with the independent variable</a:t>
            </a:r>
            <a:r>
              <a:rPr lang="en-US" sz="28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. A variable that changes randomly, with no relation to the independent variable, is not a threat.</a:t>
            </a:r>
            <a:endParaRPr lang="en-US" sz="2800" dirty="0">
              <a:solidFill>
                <a:srgbClr val="0070C0"/>
              </a:solidFill>
              <a:latin typeface="Eras Light ITC" panose="020B04020305040208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263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Eras Light ITC" panose="020B0402030504020804" pitchFamily="34" charset="0"/>
              </a:rPr>
              <a:t>Confounding 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Eras Light ITC" panose="020B0402030504020804" pitchFamily="34" charset="0"/>
              </a:rPr>
              <a:t>Variables 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Eras Light ITC" panose="020B0402030504020804" pitchFamily="34" charset="0"/>
              </a:rPr>
              <a:t>vs 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Eras Light ITC" panose="020B0402030504020804" pitchFamily="34" charset="0"/>
              </a:rPr>
              <a:t>Extraneous Variables 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Eras Light ITC" panose="020B0402030504020804" pitchFamily="34" charset="0"/>
              </a:rPr>
              <a:t>(2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Eras Light ITC" panose="020B0402030504020804" pitchFamily="34" charset="0"/>
              </a:rPr>
              <a:t>)</a:t>
            </a:r>
            <a:endParaRPr lang="id-ID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Eras Light ITC" panose="020B04020305040208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140351" y="1712782"/>
            <a:ext cx="987552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40351" y="821994"/>
            <a:ext cx="987552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1255508" y="1965960"/>
            <a:ext cx="964520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 algn="ctr">
              <a:spcBef>
                <a:spcPts val="0"/>
              </a:spcBef>
              <a:buNone/>
            </a:pPr>
            <a:r>
              <a:rPr lang="en-US" sz="2000" spc="300" dirty="0">
                <a:solidFill>
                  <a:srgbClr val="0070C0"/>
                </a:solidFill>
                <a:latin typeface="Eras Light ITC" panose="020B0402030504020804" pitchFamily="34" charset="0"/>
              </a:rPr>
              <a:t>E</a:t>
            </a:r>
            <a:r>
              <a:rPr lang="en-US" sz="2000" spc="3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xtraneous </a:t>
            </a:r>
            <a:r>
              <a:rPr lang="en-US" sz="2000" spc="300" dirty="0">
                <a:solidFill>
                  <a:srgbClr val="0070C0"/>
                </a:solidFill>
                <a:latin typeface="Eras Light ITC" panose="020B0402030504020804" pitchFamily="34" charset="0"/>
              </a:rPr>
              <a:t>variables can be classified into three general categories:</a:t>
            </a:r>
          </a:p>
          <a:p>
            <a:pPr marL="45720" indent="0">
              <a:spcBef>
                <a:spcPts val="0"/>
              </a:spcBef>
              <a:buNone/>
            </a:pPr>
            <a:endParaRPr lang="en-US" sz="2000" spc="300" dirty="0" smtClean="0">
              <a:solidFill>
                <a:srgbClr val="0070C0"/>
              </a:solidFill>
              <a:latin typeface="Eras Light ITC" panose="020B0402030504020804" pitchFamily="34" charset="0"/>
            </a:endParaRPr>
          </a:p>
          <a:p>
            <a:pPr marL="45720" indent="0">
              <a:spcBef>
                <a:spcPts val="0"/>
              </a:spcBef>
              <a:buNone/>
            </a:pPr>
            <a:r>
              <a:rPr lang="en-US" sz="20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a.	</a:t>
            </a:r>
            <a:r>
              <a:rPr lang="en-US" sz="2000" b="1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ENVIRONMENTAL VARIABLES</a:t>
            </a:r>
            <a:r>
              <a:rPr lang="en-US" sz="20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. </a:t>
            </a:r>
            <a:r>
              <a:rPr lang="en-US" sz="2000" dirty="0">
                <a:solidFill>
                  <a:srgbClr val="0070C0"/>
                </a:solidFill>
                <a:latin typeface="Eras Light ITC" panose="020B0402030504020804" pitchFamily="34" charset="0"/>
              </a:rPr>
              <a:t>Participants </a:t>
            </a:r>
            <a:r>
              <a:rPr lang="en-US" sz="2000" b="1" i="1" dirty="0">
                <a:solidFill>
                  <a:srgbClr val="00B050"/>
                </a:solidFill>
                <a:latin typeface="Eras Light ITC" panose="020B0402030504020804" pitchFamily="34" charset="0"/>
              </a:rPr>
              <a:t>may be observed in different </a:t>
            </a:r>
            <a:r>
              <a:rPr lang="en-US" sz="2000" b="1" i="1" dirty="0" smtClean="0">
                <a:solidFill>
                  <a:srgbClr val="00B050"/>
                </a:solidFill>
                <a:latin typeface="Eras Light ITC" panose="020B0402030504020804" pitchFamily="34" charset="0"/>
              </a:rPr>
              <a:t>	environments</a:t>
            </a:r>
            <a:r>
              <a:rPr lang="en-US" sz="20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 </a:t>
            </a:r>
            <a:r>
              <a:rPr lang="en-US" sz="2000" dirty="0">
                <a:solidFill>
                  <a:srgbClr val="0070C0"/>
                </a:solidFill>
                <a:latin typeface="Eras Light ITC" panose="020B0402030504020804" pitchFamily="34" charset="0"/>
              </a:rPr>
              <a:t>at different times of day, in different rooms, by different experimenters, </a:t>
            </a:r>
            <a:r>
              <a:rPr lang="en-US" sz="20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	under </a:t>
            </a:r>
            <a:r>
              <a:rPr lang="en-US" sz="2000" dirty="0">
                <a:solidFill>
                  <a:srgbClr val="0070C0"/>
                </a:solidFill>
                <a:latin typeface="Eras Light ITC" panose="020B0402030504020804" pitchFamily="34" charset="0"/>
              </a:rPr>
              <a:t>different lighting conditions, and at different temperatures.</a:t>
            </a:r>
          </a:p>
          <a:p>
            <a:pPr marL="45720" indent="0">
              <a:spcBef>
                <a:spcPts val="0"/>
              </a:spcBef>
              <a:buNone/>
            </a:pPr>
            <a:endParaRPr lang="en-US" sz="2000" dirty="0" smtClean="0">
              <a:solidFill>
                <a:srgbClr val="0070C0"/>
              </a:solidFill>
              <a:latin typeface="Eras Light ITC" panose="020B0402030504020804" pitchFamily="34" charset="0"/>
            </a:endParaRPr>
          </a:p>
          <a:p>
            <a:pPr marL="45720" indent="0">
              <a:spcBef>
                <a:spcPts val="0"/>
              </a:spcBef>
              <a:buNone/>
            </a:pPr>
            <a:r>
              <a:rPr lang="en-US" sz="20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b.	</a:t>
            </a:r>
            <a:r>
              <a:rPr lang="en-US" sz="2000" b="1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INDIVIDUAL DIFFERENCES</a:t>
            </a:r>
            <a:r>
              <a:rPr lang="en-US" sz="20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. </a:t>
            </a:r>
            <a:r>
              <a:rPr lang="en-US" sz="2000" dirty="0">
                <a:solidFill>
                  <a:srgbClr val="0070C0"/>
                </a:solidFill>
                <a:latin typeface="Eras Light ITC" panose="020B0402030504020804" pitchFamily="34" charset="0"/>
              </a:rPr>
              <a:t>The individuals who participate in a research study </a:t>
            </a:r>
            <a:r>
              <a:rPr lang="en-US" sz="2000" b="1" i="1" dirty="0">
                <a:solidFill>
                  <a:srgbClr val="00B050"/>
                </a:solidFill>
                <a:latin typeface="Eras Light ITC" panose="020B0402030504020804" pitchFamily="34" charset="0"/>
              </a:rPr>
              <a:t>differ </a:t>
            </a:r>
            <a:r>
              <a:rPr lang="en-US" sz="2000" b="1" i="1" dirty="0" smtClean="0">
                <a:solidFill>
                  <a:srgbClr val="00B050"/>
                </a:solidFill>
                <a:latin typeface="Eras Light ITC" panose="020B0402030504020804" pitchFamily="34" charset="0"/>
              </a:rPr>
              <a:t>	from </a:t>
            </a:r>
            <a:r>
              <a:rPr lang="en-US" sz="2000" b="1" i="1" dirty="0">
                <a:solidFill>
                  <a:srgbClr val="00B050"/>
                </a:solidFill>
                <a:latin typeface="Eras Light ITC" panose="020B0402030504020804" pitchFamily="34" charset="0"/>
              </a:rPr>
              <a:t>one another in a variety of ways </a:t>
            </a:r>
            <a:r>
              <a:rPr lang="en-US" sz="2000" dirty="0">
                <a:solidFill>
                  <a:srgbClr val="0070C0"/>
                </a:solidFill>
                <a:latin typeface="Eras Light ITC" panose="020B0402030504020804" pitchFamily="34" charset="0"/>
              </a:rPr>
              <a:t>such as gender, age, IQ, educational </a:t>
            </a:r>
            <a:r>
              <a:rPr lang="en-US" sz="20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	background</a:t>
            </a:r>
            <a:r>
              <a:rPr lang="en-US" sz="2000" dirty="0">
                <a:solidFill>
                  <a:srgbClr val="0070C0"/>
                </a:solidFill>
                <a:latin typeface="Eras Light ITC" panose="020B0402030504020804" pitchFamily="34" charset="0"/>
              </a:rPr>
              <a:t>, and number of siblings.</a:t>
            </a:r>
          </a:p>
          <a:p>
            <a:pPr marL="45720" indent="0">
              <a:spcBef>
                <a:spcPts val="0"/>
              </a:spcBef>
              <a:buNone/>
            </a:pPr>
            <a:endParaRPr lang="en-US" sz="2000" dirty="0" smtClean="0">
              <a:solidFill>
                <a:srgbClr val="0070C0"/>
              </a:solidFill>
              <a:latin typeface="Eras Light ITC" panose="020B0402030504020804" pitchFamily="34" charset="0"/>
            </a:endParaRPr>
          </a:p>
          <a:p>
            <a:pPr marL="45720" indent="0">
              <a:spcBef>
                <a:spcPts val="0"/>
              </a:spcBef>
              <a:buNone/>
            </a:pPr>
            <a:r>
              <a:rPr lang="en-US" sz="20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c.	</a:t>
            </a:r>
            <a:r>
              <a:rPr lang="en-US" sz="2000" b="1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TIME-RELATED VARIABLES</a:t>
            </a:r>
            <a:r>
              <a:rPr lang="en-US" sz="20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. </a:t>
            </a:r>
            <a:r>
              <a:rPr lang="en-US" sz="2000" dirty="0">
                <a:solidFill>
                  <a:srgbClr val="0070C0"/>
                </a:solidFill>
                <a:latin typeface="Eras Light ITC" panose="020B0402030504020804" pitchFamily="34" charset="0"/>
              </a:rPr>
              <a:t>When participants are </a:t>
            </a:r>
            <a:r>
              <a:rPr lang="en-US" sz="2000" b="1" i="1" dirty="0">
                <a:solidFill>
                  <a:srgbClr val="00B050"/>
                </a:solidFill>
                <a:latin typeface="Eras Light ITC" panose="020B0402030504020804" pitchFamily="34" charset="0"/>
              </a:rPr>
              <a:t>observed in a series of treatment </a:t>
            </a:r>
            <a:r>
              <a:rPr lang="en-US" sz="2000" b="1" i="1" dirty="0" smtClean="0">
                <a:solidFill>
                  <a:srgbClr val="00B050"/>
                </a:solidFill>
                <a:latin typeface="Eras Light ITC" panose="020B0402030504020804" pitchFamily="34" charset="0"/>
              </a:rPr>
              <a:t>	conditions </a:t>
            </a:r>
            <a:r>
              <a:rPr lang="en-US" sz="2000" b="1" i="1" dirty="0">
                <a:solidFill>
                  <a:srgbClr val="00B050"/>
                </a:solidFill>
                <a:latin typeface="Eras Light ITC" panose="020B0402030504020804" pitchFamily="34" charset="0"/>
              </a:rPr>
              <a:t>over time</a:t>
            </a:r>
            <a:r>
              <a:rPr lang="en-US" sz="2000" dirty="0">
                <a:solidFill>
                  <a:srgbClr val="0070C0"/>
                </a:solidFill>
                <a:latin typeface="Eras Light ITC" panose="020B0402030504020804" pitchFamily="34" charset="0"/>
              </a:rPr>
              <a:t>, factors other than the treatments also change as time goes by.</a:t>
            </a:r>
          </a:p>
        </p:txBody>
      </p:sp>
    </p:spTree>
    <p:extLst>
      <p:ext uri="{BB962C8B-B14F-4D97-AF65-F5344CB8AC3E}">
        <p14:creationId xmlns:p14="http://schemas.microsoft.com/office/powerpoint/2010/main" val="367102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Eras Light ITC" panose="020B0402030504020804" pitchFamily="34" charset="0"/>
              </a:rPr>
              <a:t>Control Groups</a:t>
            </a:r>
            <a:endParaRPr lang="id-ID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Eras Light ITC" panose="020B04020305040208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140351" y="1712782"/>
            <a:ext cx="987552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40351" y="821994"/>
            <a:ext cx="987552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779365" y="1864394"/>
            <a:ext cx="1059749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 algn="ctr">
              <a:spcBef>
                <a:spcPts val="0"/>
              </a:spcBef>
              <a:buNone/>
            </a:pPr>
            <a:r>
              <a:rPr lang="en-US" sz="2200" spc="300" dirty="0">
                <a:solidFill>
                  <a:srgbClr val="0070C0"/>
                </a:solidFill>
                <a:latin typeface="Eras Light ITC" panose="020B0402030504020804" pitchFamily="34" charset="0"/>
              </a:rPr>
              <a:t>The experimental strategy </a:t>
            </a:r>
            <a:r>
              <a:rPr lang="en-US" sz="2200" b="1" i="1" spc="300" dirty="0">
                <a:solidFill>
                  <a:srgbClr val="00B050"/>
                </a:solidFill>
                <a:latin typeface="Eras Light ITC" panose="020B0402030504020804" pitchFamily="34" charset="0"/>
              </a:rPr>
              <a:t>requires comparing observations of the dependent variable across different levels </a:t>
            </a:r>
            <a:r>
              <a:rPr lang="en-US" sz="2200" spc="300" dirty="0">
                <a:solidFill>
                  <a:srgbClr val="0070C0"/>
                </a:solidFill>
                <a:latin typeface="Eras Light ITC" panose="020B0402030504020804" pitchFamily="34" charset="0"/>
              </a:rPr>
              <a:t>of the independent variable. In general terms, an experiment compares observations across different treatment conditions. The solution is to compare the treatment condition with a baseline “no-treatment” condition.</a:t>
            </a:r>
          </a:p>
          <a:p>
            <a:pPr marL="45720" indent="0">
              <a:spcBef>
                <a:spcPts val="0"/>
              </a:spcBef>
              <a:buNone/>
            </a:pPr>
            <a:endParaRPr lang="en-US" sz="2200" dirty="0" smtClean="0">
              <a:solidFill>
                <a:srgbClr val="0070C0"/>
              </a:solidFill>
              <a:latin typeface="Eras Light ITC" panose="020B0402030504020804" pitchFamily="34" charset="0"/>
            </a:endParaRPr>
          </a:p>
          <a:p>
            <a:pPr marL="45720" indent="0">
              <a:spcBef>
                <a:spcPts val="0"/>
              </a:spcBef>
              <a:buNone/>
            </a:pPr>
            <a:r>
              <a:rPr lang="en-US" sz="2200" b="1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a.</a:t>
            </a:r>
            <a:r>
              <a:rPr lang="en-US" sz="22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	The </a:t>
            </a:r>
            <a:r>
              <a:rPr lang="en-US" sz="2200" dirty="0">
                <a:solidFill>
                  <a:srgbClr val="0070C0"/>
                </a:solidFill>
                <a:latin typeface="Eras Light ITC" panose="020B0402030504020804" pitchFamily="34" charset="0"/>
              </a:rPr>
              <a:t>term </a:t>
            </a:r>
            <a:r>
              <a:rPr lang="en-US" sz="2200" b="1" i="1" dirty="0">
                <a:solidFill>
                  <a:srgbClr val="0070C0"/>
                </a:solidFill>
                <a:latin typeface="Eras Light ITC" panose="020B0402030504020804" pitchFamily="34" charset="0"/>
              </a:rPr>
              <a:t>experimental group </a:t>
            </a:r>
            <a:r>
              <a:rPr lang="en-US" sz="2200" dirty="0">
                <a:solidFill>
                  <a:srgbClr val="0070C0"/>
                </a:solidFill>
                <a:latin typeface="Eras Light ITC" panose="020B0402030504020804" pitchFamily="34" charset="0"/>
              </a:rPr>
              <a:t>refers to the </a:t>
            </a:r>
            <a:r>
              <a:rPr lang="en-US" sz="2200" b="1" i="1" dirty="0">
                <a:solidFill>
                  <a:srgbClr val="00B050"/>
                </a:solidFill>
                <a:latin typeface="Eras Light ITC" panose="020B0402030504020804" pitchFamily="34" charset="0"/>
              </a:rPr>
              <a:t>treatment condition </a:t>
            </a:r>
            <a:r>
              <a:rPr lang="en-US" sz="2200" dirty="0">
                <a:solidFill>
                  <a:srgbClr val="0070C0"/>
                </a:solidFill>
                <a:latin typeface="Eras Light ITC" panose="020B0402030504020804" pitchFamily="34" charset="0"/>
              </a:rPr>
              <a:t>in an </a:t>
            </a:r>
            <a:r>
              <a:rPr lang="en-US" sz="22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experiment</a:t>
            </a:r>
            <a:r>
              <a:rPr lang="en-US" sz="2200" dirty="0">
                <a:solidFill>
                  <a:srgbClr val="0070C0"/>
                </a:solidFill>
                <a:latin typeface="Eras Light ITC" panose="020B0402030504020804" pitchFamily="34" charset="0"/>
              </a:rPr>
              <a:t>.</a:t>
            </a:r>
          </a:p>
          <a:p>
            <a:pPr marL="45720" indent="0">
              <a:spcBef>
                <a:spcPts val="0"/>
              </a:spcBef>
              <a:buNone/>
            </a:pPr>
            <a:endParaRPr lang="en-US" sz="2200" dirty="0" smtClean="0">
              <a:solidFill>
                <a:srgbClr val="0070C0"/>
              </a:solidFill>
              <a:latin typeface="Eras Light ITC" panose="020B0402030504020804" pitchFamily="34" charset="0"/>
            </a:endParaRPr>
          </a:p>
          <a:p>
            <a:pPr marL="45720">
              <a:spcBef>
                <a:spcPts val="0"/>
              </a:spcBef>
            </a:pPr>
            <a:r>
              <a:rPr lang="en-US" sz="2200" b="1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b.</a:t>
            </a:r>
            <a:r>
              <a:rPr lang="en-US" sz="22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	The </a:t>
            </a:r>
            <a:r>
              <a:rPr lang="en-US" sz="2200" dirty="0">
                <a:solidFill>
                  <a:srgbClr val="0070C0"/>
                </a:solidFill>
                <a:latin typeface="Eras Light ITC" panose="020B0402030504020804" pitchFamily="34" charset="0"/>
              </a:rPr>
              <a:t>term </a:t>
            </a:r>
            <a:r>
              <a:rPr lang="en-US" sz="2200" b="1" i="1" dirty="0">
                <a:solidFill>
                  <a:srgbClr val="0070C0"/>
                </a:solidFill>
                <a:latin typeface="Eras Light ITC" panose="020B0402030504020804" pitchFamily="34" charset="0"/>
              </a:rPr>
              <a:t>control group </a:t>
            </a:r>
            <a:r>
              <a:rPr lang="en-US" sz="2200" dirty="0">
                <a:solidFill>
                  <a:srgbClr val="0070C0"/>
                </a:solidFill>
                <a:latin typeface="Eras Light ITC" panose="020B0402030504020804" pitchFamily="34" charset="0"/>
              </a:rPr>
              <a:t>refers to the </a:t>
            </a:r>
            <a:r>
              <a:rPr lang="en-US" sz="2200" b="1" i="1" dirty="0">
                <a:solidFill>
                  <a:srgbClr val="00B050"/>
                </a:solidFill>
                <a:latin typeface="Eras Light ITC" panose="020B0402030504020804" pitchFamily="34" charset="0"/>
              </a:rPr>
              <a:t>no-treatment condition </a:t>
            </a:r>
            <a:r>
              <a:rPr lang="en-US" sz="2200" dirty="0">
                <a:solidFill>
                  <a:srgbClr val="0070C0"/>
                </a:solidFill>
                <a:latin typeface="Eras Light ITC" panose="020B0402030504020804" pitchFamily="34" charset="0"/>
              </a:rPr>
              <a:t>in an </a:t>
            </a:r>
            <a:r>
              <a:rPr lang="en-US" sz="22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experiment.</a:t>
            </a:r>
          </a:p>
          <a:p>
            <a:pPr marL="45720">
              <a:spcBef>
                <a:spcPts val="0"/>
              </a:spcBef>
            </a:pPr>
            <a:r>
              <a:rPr lang="en-US" sz="22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		</a:t>
            </a:r>
            <a:r>
              <a:rPr lang="en-US" sz="2200" b="1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1</a:t>
            </a:r>
            <a:r>
              <a:rPr lang="en-US" sz="2200" b="1" dirty="0">
                <a:solidFill>
                  <a:srgbClr val="0070C0"/>
                </a:solidFill>
                <a:latin typeface="Eras Light ITC" panose="020B0402030504020804" pitchFamily="34" charset="0"/>
              </a:rPr>
              <a:t>. </a:t>
            </a:r>
            <a:r>
              <a:rPr lang="en-US" sz="2200" b="1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	</a:t>
            </a:r>
            <a:r>
              <a:rPr lang="en-US" sz="2200" b="1" i="1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No-treatment </a:t>
            </a:r>
            <a:r>
              <a:rPr lang="en-US" sz="2200" b="1" i="1" dirty="0">
                <a:solidFill>
                  <a:srgbClr val="0070C0"/>
                </a:solidFill>
                <a:latin typeface="Eras Light ITC" panose="020B0402030504020804" pitchFamily="34" charset="0"/>
              </a:rPr>
              <a:t>control group </a:t>
            </a:r>
            <a:r>
              <a:rPr lang="en-US" sz="2200" dirty="0">
                <a:solidFill>
                  <a:srgbClr val="0070C0"/>
                </a:solidFill>
                <a:latin typeface="Eras Light ITC" panose="020B0402030504020804" pitchFamily="34" charset="0"/>
              </a:rPr>
              <a:t>is a condition in which the </a:t>
            </a:r>
            <a:r>
              <a:rPr lang="en-US" sz="2200" b="1" i="1" dirty="0">
                <a:solidFill>
                  <a:srgbClr val="00B050"/>
                </a:solidFill>
                <a:latin typeface="Eras Light ITC" panose="020B0402030504020804" pitchFamily="34" charset="0"/>
              </a:rPr>
              <a:t>participants do not </a:t>
            </a:r>
            <a:r>
              <a:rPr lang="en-US" sz="2200" b="1" i="1" dirty="0" smtClean="0">
                <a:solidFill>
                  <a:srgbClr val="00B050"/>
                </a:solidFill>
                <a:latin typeface="Eras Light ITC" panose="020B0402030504020804" pitchFamily="34" charset="0"/>
              </a:rPr>
              <a:t>				receive </a:t>
            </a:r>
            <a:r>
              <a:rPr lang="en-US" sz="2200" b="1" i="1" dirty="0">
                <a:solidFill>
                  <a:srgbClr val="00B050"/>
                </a:solidFill>
                <a:latin typeface="Eras Light ITC" panose="020B0402030504020804" pitchFamily="34" charset="0"/>
              </a:rPr>
              <a:t>the </a:t>
            </a:r>
            <a:r>
              <a:rPr lang="en-US" sz="2200" b="1" i="1" dirty="0" smtClean="0">
                <a:solidFill>
                  <a:srgbClr val="00B050"/>
                </a:solidFill>
                <a:latin typeface="Eras Light ITC" panose="020B0402030504020804" pitchFamily="34" charset="0"/>
              </a:rPr>
              <a:t>	treatment </a:t>
            </a:r>
            <a:r>
              <a:rPr lang="en-US" sz="2200" b="1" i="1" dirty="0">
                <a:solidFill>
                  <a:srgbClr val="00B050"/>
                </a:solidFill>
                <a:latin typeface="Eras Light ITC" panose="020B0402030504020804" pitchFamily="34" charset="0"/>
              </a:rPr>
              <a:t>being evaluated</a:t>
            </a:r>
            <a:r>
              <a:rPr lang="en-US" sz="22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.</a:t>
            </a:r>
          </a:p>
          <a:p>
            <a:pPr marL="45720">
              <a:spcBef>
                <a:spcPts val="0"/>
              </a:spcBef>
            </a:pPr>
            <a:r>
              <a:rPr lang="en-US" sz="22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		</a:t>
            </a:r>
            <a:r>
              <a:rPr lang="en-US" sz="2200" b="1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2. 	</a:t>
            </a:r>
            <a:r>
              <a:rPr lang="en-US" sz="2200" b="1" i="1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A placebo control group </a:t>
            </a:r>
            <a:r>
              <a:rPr lang="en-US" sz="22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is a condition in which </a:t>
            </a:r>
            <a:r>
              <a:rPr lang="en-US" sz="2200" b="1" i="1" dirty="0" smtClean="0">
                <a:solidFill>
                  <a:srgbClr val="00B050"/>
                </a:solidFill>
                <a:latin typeface="Eras Light ITC" panose="020B0402030504020804" pitchFamily="34" charset="0"/>
              </a:rPr>
              <a:t>participants receive a placebo 			instead 	of the actual treatment.</a:t>
            </a:r>
          </a:p>
          <a:p>
            <a:pPr marL="502920" indent="-457200">
              <a:spcBef>
                <a:spcPts val="0"/>
              </a:spcBef>
              <a:buAutoNum type="alphaLcPeriod" startAt="2"/>
            </a:pPr>
            <a:endParaRPr lang="en-US" sz="2200" dirty="0">
              <a:solidFill>
                <a:srgbClr val="0070C0"/>
              </a:solidFill>
              <a:latin typeface="Eras Light ITC" panose="020B04020305040208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094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Eras Light ITC" panose="020B0402030504020804" pitchFamily="34" charset="0"/>
              </a:rPr>
              <a:t>Manipulation Checks</a:t>
            </a:r>
            <a:endParaRPr lang="id-ID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Eras Light ITC" panose="020B04020305040208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140351" y="1712782"/>
            <a:ext cx="987552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40351" y="821994"/>
            <a:ext cx="987552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074669" y="2076754"/>
            <a:ext cx="1000688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 algn="ctr">
              <a:spcBef>
                <a:spcPts val="0"/>
              </a:spcBef>
              <a:buNone/>
            </a:pPr>
            <a:r>
              <a:rPr lang="en-US" sz="2800" b="1" spc="3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MANIPULATION CHECK </a:t>
            </a:r>
            <a:r>
              <a:rPr lang="en-US" sz="2800" spc="3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is </a:t>
            </a:r>
            <a:r>
              <a:rPr lang="en-US" sz="2800" spc="300" dirty="0">
                <a:solidFill>
                  <a:srgbClr val="0070C0"/>
                </a:solidFill>
                <a:latin typeface="Eras Light ITC" panose="020B0402030504020804" pitchFamily="34" charset="0"/>
              </a:rPr>
              <a:t>an additional </a:t>
            </a:r>
            <a:r>
              <a:rPr lang="en-US" sz="2800" b="1" i="1" spc="300" dirty="0">
                <a:solidFill>
                  <a:srgbClr val="00B050"/>
                </a:solidFill>
                <a:latin typeface="Eras Light ITC" panose="020B0402030504020804" pitchFamily="34" charset="0"/>
              </a:rPr>
              <a:t>measure to assess how the participants perceived and interpreted the manipulation </a:t>
            </a:r>
            <a:r>
              <a:rPr lang="en-US" sz="2800" spc="300" dirty="0">
                <a:solidFill>
                  <a:srgbClr val="0070C0"/>
                </a:solidFill>
                <a:latin typeface="Eras Light ITC" panose="020B0402030504020804" pitchFamily="34" charset="0"/>
              </a:rPr>
              <a:t>and/or to assess the </a:t>
            </a:r>
            <a:r>
              <a:rPr lang="en-US" sz="2800" b="1" i="1" spc="300" dirty="0">
                <a:solidFill>
                  <a:srgbClr val="00B050"/>
                </a:solidFill>
                <a:latin typeface="Eras Light ITC" panose="020B0402030504020804" pitchFamily="34" charset="0"/>
              </a:rPr>
              <a:t>direct effect </a:t>
            </a:r>
            <a:r>
              <a:rPr lang="en-US" sz="2800" spc="300" dirty="0">
                <a:solidFill>
                  <a:srgbClr val="0070C0"/>
                </a:solidFill>
                <a:latin typeface="Eras Light ITC" panose="020B0402030504020804" pitchFamily="34" charset="0"/>
              </a:rPr>
              <a:t>of the manipulation.</a:t>
            </a:r>
          </a:p>
          <a:p>
            <a:pPr marL="45720" indent="0">
              <a:spcBef>
                <a:spcPts val="0"/>
              </a:spcBef>
              <a:buNone/>
            </a:pPr>
            <a:endParaRPr lang="en-US" sz="2800" dirty="0">
              <a:solidFill>
                <a:srgbClr val="0070C0"/>
              </a:solidFill>
              <a:latin typeface="Eras Light ITC" panose="020B0402030504020804" pitchFamily="34" charset="0"/>
            </a:endParaRPr>
          </a:p>
          <a:p>
            <a:pPr marL="45720" indent="0" algn="ctr">
              <a:spcBef>
                <a:spcPts val="0"/>
              </a:spcBef>
              <a:buNone/>
            </a:pPr>
            <a:r>
              <a:rPr lang="en-US" sz="2800" dirty="0">
                <a:solidFill>
                  <a:srgbClr val="0070C0"/>
                </a:solidFill>
                <a:latin typeface="Eras Light ITC" panose="020B0402030504020804" pitchFamily="34" charset="0"/>
              </a:rPr>
              <a:t>A manipulation check particularly important in </a:t>
            </a:r>
            <a:r>
              <a:rPr lang="en-US" sz="2800" b="1" dirty="0">
                <a:solidFill>
                  <a:srgbClr val="0070C0"/>
                </a:solidFill>
                <a:latin typeface="Eras Light ITC" panose="020B0402030504020804" pitchFamily="34" charset="0"/>
              </a:rPr>
              <a:t>four situations </a:t>
            </a:r>
            <a:r>
              <a:rPr lang="en-US" sz="2800" dirty="0">
                <a:solidFill>
                  <a:srgbClr val="0070C0"/>
                </a:solidFill>
                <a:latin typeface="Eras Light ITC" panose="020B0402030504020804" pitchFamily="34" charset="0"/>
              </a:rPr>
              <a:t>:</a:t>
            </a:r>
          </a:p>
          <a:p>
            <a:pPr marL="45720" indent="0">
              <a:spcBef>
                <a:spcPts val="0"/>
              </a:spcBef>
              <a:buNone/>
            </a:pPr>
            <a:r>
              <a:rPr lang="en-US" sz="2800" b="1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a.</a:t>
            </a:r>
            <a:r>
              <a:rPr lang="en-US" sz="28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	</a:t>
            </a:r>
            <a:r>
              <a:rPr lang="en-US" sz="2800" i="1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Participant</a:t>
            </a:r>
            <a:r>
              <a:rPr lang="en-US" sz="28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 </a:t>
            </a:r>
            <a:r>
              <a:rPr lang="en-US" sz="2800" i="1" dirty="0">
                <a:solidFill>
                  <a:srgbClr val="0070C0"/>
                </a:solidFill>
                <a:latin typeface="Eras Light ITC" panose="020B0402030504020804" pitchFamily="34" charset="0"/>
              </a:rPr>
              <a:t>Manipulations</a:t>
            </a:r>
            <a:r>
              <a:rPr lang="en-US" sz="2800" dirty="0">
                <a:solidFill>
                  <a:srgbClr val="0070C0"/>
                </a:solidFill>
                <a:latin typeface="Eras Light ITC" panose="020B0402030504020804" pitchFamily="34" charset="0"/>
              </a:rPr>
              <a:t>.</a:t>
            </a:r>
          </a:p>
          <a:p>
            <a:pPr marL="45720" indent="0">
              <a:spcBef>
                <a:spcPts val="0"/>
              </a:spcBef>
              <a:buNone/>
            </a:pPr>
            <a:r>
              <a:rPr lang="en-US" sz="2800" b="1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b.</a:t>
            </a:r>
            <a:r>
              <a:rPr lang="en-US" sz="28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	</a:t>
            </a:r>
            <a:r>
              <a:rPr lang="en-US" sz="2800" i="1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Subtle</a:t>
            </a:r>
            <a:r>
              <a:rPr lang="en-US" sz="28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 </a:t>
            </a:r>
            <a:r>
              <a:rPr lang="en-US" sz="2800" i="1" dirty="0">
                <a:solidFill>
                  <a:srgbClr val="0070C0"/>
                </a:solidFill>
                <a:latin typeface="Eras Light ITC" panose="020B0402030504020804" pitchFamily="34" charset="0"/>
              </a:rPr>
              <a:t>Manipulations</a:t>
            </a:r>
          </a:p>
          <a:p>
            <a:pPr marL="45720" indent="0">
              <a:spcBef>
                <a:spcPts val="0"/>
              </a:spcBef>
              <a:buNone/>
            </a:pPr>
            <a:r>
              <a:rPr lang="en-US" sz="2800" b="1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c.</a:t>
            </a:r>
            <a:r>
              <a:rPr lang="en-US" sz="28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	</a:t>
            </a:r>
            <a:r>
              <a:rPr lang="en-US" sz="2800" i="1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Simulations</a:t>
            </a:r>
            <a:r>
              <a:rPr lang="en-US" sz="2800" dirty="0">
                <a:solidFill>
                  <a:srgbClr val="0070C0"/>
                </a:solidFill>
                <a:latin typeface="Eras Light ITC" panose="020B0402030504020804" pitchFamily="34" charset="0"/>
              </a:rPr>
              <a:t>.</a:t>
            </a:r>
          </a:p>
          <a:p>
            <a:pPr marL="45720" indent="0">
              <a:spcBef>
                <a:spcPts val="0"/>
              </a:spcBef>
              <a:buNone/>
            </a:pPr>
            <a:r>
              <a:rPr lang="en-US" sz="2800" b="1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d.</a:t>
            </a:r>
            <a:r>
              <a:rPr lang="en-US" sz="28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	</a:t>
            </a:r>
            <a:r>
              <a:rPr lang="en-US" sz="2800" i="1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Placebo </a:t>
            </a:r>
            <a:r>
              <a:rPr lang="en-US" sz="2800" i="1" dirty="0">
                <a:solidFill>
                  <a:srgbClr val="0070C0"/>
                </a:solidFill>
                <a:latin typeface="Eras Light ITC" panose="020B0402030504020804" pitchFamily="34" charset="0"/>
              </a:rPr>
              <a:t>Controls</a:t>
            </a:r>
            <a:r>
              <a:rPr lang="en-US" sz="2800" dirty="0">
                <a:solidFill>
                  <a:srgbClr val="0070C0"/>
                </a:solidFill>
                <a:latin typeface="Eras Light ITC" panose="020B04020305040208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29814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Eras Light ITC" panose="020B0402030504020804" pitchFamily="34" charset="0"/>
              </a:rPr>
              <a:t>Increasing 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Eras Light ITC" panose="020B0402030504020804" pitchFamily="34" charset="0"/>
              </a:rPr>
              <a:t>External Validity 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Eras Light ITC" panose="020B0402030504020804" pitchFamily="34" charset="0"/>
              </a:rPr>
              <a:t>: 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Eras Light ITC" panose="020B0402030504020804" pitchFamily="34" charset="0"/>
              </a:rPr>
              <a:t/>
            </a:r>
            <a:b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Eras Light ITC" panose="020B0402030504020804" pitchFamily="34" charset="0"/>
              </a:rPr>
            </a:b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Eras Light ITC" panose="020B0402030504020804" pitchFamily="34" charset="0"/>
              </a:rPr>
              <a:t>Simulation 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Eras Light ITC" panose="020B0402030504020804" pitchFamily="34" charset="0"/>
              </a:rPr>
              <a:t>and 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Eras Light ITC" panose="020B0402030504020804" pitchFamily="34" charset="0"/>
              </a:rPr>
              <a:t>Field Studies</a:t>
            </a:r>
            <a:endParaRPr lang="id-ID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Eras Light ITC" panose="020B04020305040208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140351" y="1712782"/>
            <a:ext cx="987552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40351" y="821994"/>
            <a:ext cx="987552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074668" y="1767599"/>
            <a:ext cx="10006883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 algn="ctr">
              <a:spcBef>
                <a:spcPts val="0"/>
              </a:spcBef>
              <a:buNone/>
            </a:pPr>
            <a:r>
              <a:rPr lang="en-US" sz="1900" spc="3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When </a:t>
            </a:r>
            <a:r>
              <a:rPr lang="en-US" sz="1900" spc="300" dirty="0">
                <a:solidFill>
                  <a:srgbClr val="0070C0"/>
                </a:solidFill>
                <a:latin typeface="Eras Light ITC" panose="020B0402030504020804" pitchFamily="34" charset="0"/>
              </a:rPr>
              <a:t>research </a:t>
            </a:r>
            <a:r>
              <a:rPr lang="en-US" sz="1900" b="1" i="1" spc="300" dirty="0">
                <a:solidFill>
                  <a:srgbClr val="00B050"/>
                </a:solidFill>
                <a:latin typeface="Eras Light ITC" panose="020B0402030504020804" pitchFamily="34" charset="0"/>
              </a:rPr>
              <a:t>seeks cause-and-effect explanations for behavior in real-world situations</a:t>
            </a:r>
            <a:r>
              <a:rPr lang="en-US" sz="1900" spc="300" dirty="0">
                <a:solidFill>
                  <a:srgbClr val="0070C0"/>
                </a:solidFill>
                <a:latin typeface="Eras Light ITC" panose="020B0402030504020804" pitchFamily="34" charset="0"/>
              </a:rPr>
              <a:t>, it is essential that the experimental results </a:t>
            </a:r>
            <a:r>
              <a:rPr lang="en-US" sz="1900" b="1" i="1" spc="300" dirty="0">
                <a:solidFill>
                  <a:srgbClr val="00B050"/>
                </a:solidFill>
                <a:latin typeface="Eras Light ITC" panose="020B0402030504020804" pitchFamily="34" charset="0"/>
              </a:rPr>
              <a:t>generalize outside the </a:t>
            </a:r>
            <a:r>
              <a:rPr lang="en-US" sz="1900" b="1" i="1" spc="300" dirty="0" smtClean="0">
                <a:solidFill>
                  <a:srgbClr val="00B050"/>
                </a:solidFill>
                <a:latin typeface="Eras Light ITC" panose="020B0402030504020804" pitchFamily="34" charset="0"/>
              </a:rPr>
              <a:t>confines </a:t>
            </a:r>
            <a:r>
              <a:rPr lang="en-US" sz="1900" b="1" i="1" spc="300" dirty="0">
                <a:solidFill>
                  <a:srgbClr val="00B050"/>
                </a:solidFill>
                <a:latin typeface="Eras Light ITC" panose="020B0402030504020804" pitchFamily="34" charset="0"/>
              </a:rPr>
              <a:t>of the experiment</a:t>
            </a:r>
            <a:r>
              <a:rPr lang="en-US" sz="1900" spc="300" dirty="0">
                <a:solidFill>
                  <a:srgbClr val="0070C0"/>
                </a:solidFill>
                <a:latin typeface="Eras Light ITC" panose="020B0402030504020804" pitchFamily="34" charset="0"/>
              </a:rPr>
              <a:t>. In these situations, researchers often attempt to maximize the realism of the experimental environment to </a:t>
            </a:r>
            <a:r>
              <a:rPr lang="en-US" sz="1900" b="1" i="1" spc="300" dirty="0">
                <a:solidFill>
                  <a:srgbClr val="00B050"/>
                </a:solidFill>
                <a:latin typeface="Eras Light ITC" panose="020B0402030504020804" pitchFamily="34" charset="0"/>
              </a:rPr>
              <a:t>increase the external validity </a:t>
            </a:r>
            <a:r>
              <a:rPr lang="en-US" sz="1900" spc="300" dirty="0">
                <a:solidFill>
                  <a:srgbClr val="0070C0"/>
                </a:solidFill>
                <a:latin typeface="Eras Light ITC" panose="020B0402030504020804" pitchFamily="34" charset="0"/>
              </a:rPr>
              <a:t>of the results. </a:t>
            </a:r>
          </a:p>
          <a:p>
            <a:pPr marL="45720" indent="0">
              <a:spcBef>
                <a:spcPts val="0"/>
              </a:spcBef>
              <a:buNone/>
            </a:pPr>
            <a:endParaRPr lang="en-US" sz="1900" dirty="0" smtClean="0">
              <a:solidFill>
                <a:srgbClr val="0070C0"/>
              </a:solidFill>
              <a:latin typeface="Eras Light ITC" panose="020B0402030504020804" pitchFamily="34" charset="0"/>
            </a:endParaRPr>
          </a:p>
          <a:p>
            <a:pPr marL="45720" indent="0" algn="ctr">
              <a:spcBef>
                <a:spcPts val="0"/>
              </a:spcBef>
              <a:buNone/>
            </a:pPr>
            <a:r>
              <a:rPr lang="en-US" sz="19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Two </a:t>
            </a:r>
            <a:r>
              <a:rPr lang="en-US" sz="1900" dirty="0">
                <a:solidFill>
                  <a:srgbClr val="0070C0"/>
                </a:solidFill>
                <a:latin typeface="Eras Light ITC" panose="020B0402030504020804" pitchFamily="34" charset="0"/>
              </a:rPr>
              <a:t>standard techniques are used to accomplish this are : </a:t>
            </a:r>
            <a:endParaRPr lang="en-US" sz="1900" dirty="0" smtClean="0">
              <a:solidFill>
                <a:srgbClr val="0070C0"/>
              </a:solidFill>
              <a:latin typeface="Eras Light ITC" panose="020B0402030504020804" pitchFamily="34" charset="0"/>
            </a:endParaRPr>
          </a:p>
          <a:p>
            <a:pPr marL="45720" indent="0">
              <a:spcBef>
                <a:spcPts val="0"/>
              </a:spcBef>
              <a:buNone/>
            </a:pPr>
            <a:r>
              <a:rPr lang="en-US" sz="1900" b="1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a.</a:t>
            </a:r>
            <a:r>
              <a:rPr lang="en-US" sz="19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	</a:t>
            </a:r>
            <a:r>
              <a:rPr lang="en-US" sz="1900" b="1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Simulation</a:t>
            </a:r>
            <a:endParaRPr lang="en-US" sz="1900" b="1" dirty="0">
              <a:solidFill>
                <a:srgbClr val="0070C0"/>
              </a:solidFill>
              <a:latin typeface="Eras Light ITC" panose="020B0402030504020804" pitchFamily="34" charset="0"/>
            </a:endParaRPr>
          </a:p>
          <a:p>
            <a:pPr marL="45720" indent="0">
              <a:spcBef>
                <a:spcPts val="0"/>
              </a:spcBef>
              <a:buNone/>
            </a:pPr>
            <a:r>
              <a:rPr lang="en-US" sz="1900" dirty="0">
                <a:solidFill>
                  <a:srgbClr val="0070C0"/>
                </a:solidFill>
                <a:latin typeface="Eras Light ITC" panose="020B0402030504020804" pitchFamily="34" charset="0"/>
              </a:rPr>
              <a:t>	</a:t>
            </a:r>
            <a:r>
              <a:rPr lang="en-US" sz="19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A </a:t>
            </a:r>
            <a:r>
              <a:rPr lang="en-US" sz="1900" dirty="0">
                <a:solidFill>
                  <a:srgbClr val="0070C0"/>
                </a:solidFill>
                <a:latin typeface="Eras Light ITC" panose="020B0402030504020804" pitchFamily="34" charset="0"/>
              </a:rPr>
              <a:t>simulation is the </a:t>
            </a:r>
            <a:r>
              <a:rPr lang="en-US" sz="1900" b="1" i="1" dirty="0">
                <a:solidFill>
                  <a:srgbClr val="00B050"/>
                </a:solidFill>
                <a:latin typeface="Eras Light ITC" panose="020B0402030504020804" pitchFamily="34" charset="0"/>
              </a:rPr>
              <a:t>creation of conditions </a:t>
            </a:r>
            <a:r>
              <a:rPr lang="en-US" sz="1900" dirty="0">
                <a:solidFill>
                  <a:srgbClr val="0070C0"/>
                </a:solidFill>
                <a:latin typeface="Eras Light ITC" panose="020B0402030504020804" pitchFamily="34" charset="0"/>
              </a:rPr>
              <a:t>within an experiment that simulate or </a:t>
            </a:r>
            <a:r>
              <a:rPr lang="en-US" sz="1900" b="1" i="1" dirty="0">
                <a:solidFill>
                  <a:srgbClr val="00B050"/>
                </a:solidFill>
                <a:latin typeface="Eras Light ITC" panose="020B0402030504020804" pitchFamily="34" charset="0"/>
              </a:rPr>
              <a:t>closely </a:t>
            </a:r>
            <a:r>
              <a:rPr lang="en-US" sz="1900" b="1" i="1" dirty="0" smtClean="0">
                <a:solidFill>
                  <a:srgbClr val="00B050"/>
                </a:solidFill>
                <a:latin typeface="Eras Light ITC" panose="020B0402030504020804" pitchFamily="34" charset="0"/>
              </a:rPr>
              <a:t>	duplicate </a:t>
            </a:r>
            <a:r>
              <a:rPr lang="en-US" sz="1900" b="1" i="1" dirty="0">
                <a:solidFill>
                  <a:srgbClr val="00B050"/>
                </a:solidFill>
                <a:latin typeface="Eras Light ITC" panose="020B0402030504020804" pitchFamily="34" charset="0"/>
              </a:rPr>
              <a:t>the natural environment </a:t>
            </a:r>
            <a:r>
              <a:rPr lang="en-US" sz="1900" dirty="0">
                <a:solidFill>
                  <a:srgbClr val="0070C0"/>
                </a:solidFill>
                <a:latin typeface="Eras Light ITC" panose="020B0402030504020804" pitchFamily="34" charset="0"/>
              </a:rPr>
              <a:t>in which the behaviors being examined would normally </a:t>
            </a:r>
            <a:r>
              <a:rPr lang="en-US" sz="19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	occur</a:t>
            </a:r>
            <a:r>
              <a:rPr lang="en-US" sz="1900" dirty="0">
                <a:solidFill>
                  <a:srgbClr val="0070C0"/>
                </a:solidFill>
                <a:latin typeface="Eras Light ITC" panose="020B0402030504020804" pitchFamily="34" charset="0"/>
              </a:rPr>
              <a:t>.</a:t>
            </a:r>
          </a:p>
          <a:p>
            <a:pPr marL="45720" indent="0">
              <a:spcBef>
                <a:spcPts val="0"/>
              </a:spcBef>
              <a:buNone/>
            </a:pPr>
            <a:endParaRPr lang="en-US" sz="1900" dirty="0">
              <a:solidFill>
                <a:srgbClr val="0070C0"/>
              </a:solidFill>
              <a:latin typeface="Eras Light ITC" panose="020B0402030504020804" pitchFamily="34" charset="0"/>
            </a:endParaRPr>
          </a:p>
          <a:p>
            <a:pPr marL="45720" indent="0">
              <a:spcBef>
                <a:spcPts val="0"/>
              </a:spcBef>
              <a:buNone/>
            </a:pPr>
            <a:r>
              <a:rPr lang="en-US" sz="1900" b="1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b</a:t>
            </a:r>
            <a:r>
              <a:rPr lang="en-US" sz="1900" b="1" dirty="0">
                <a:solidFill>
                  <a:srgbClr val="0070C0"/>
                </a:solidFill>
                <a:latin typeface="Eras Light ITC" panose="020B0402030504020804" pitchFamily="34" charset="0"/>
              </a:rPr>
              <a:t>.  </a:t>
            </a:r>
            <a:r>
              <a:rPr lang="en-US" sz="19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	</a:t>
            </a:r>
            <a:r>
              <a:rPr lang="en-US" sz="1900" b="1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Field Study</a:t>
            </a:r>
            <a:endParaRPr lang="en-US" sz="1900" b="1" dirty="0">
              <a:solidFill>
                <a:srgbClr val="0070C0"/>
              </a:solidFill>
              <a:latin typeface="Eras Light ITC" panose="020B0402030504020804" pitchFamily="34" charset="0"/>
            </a:endParaRPr>
          </a:p>
          <a:p>
            <a:pPr marL="45720" indent="0">
              <a:spcBef>
                <a:spcPts val="0"/>
              </a:spcBef>
              <a:buNone/>
            </a:pPr>
            <a:r>
              <a:rPr lang="en-US" sz="19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	Field </a:t>
            </a:r>
            <a:r>
              <a:rPr lang="en-US" sz="1900" dirty="0">
                <a:solidFill>
                  <a:srgbClr val="0070C0"/>
                </a:solidFill>
                <a:latin typeface="Eras Light ITC" panose="020B0402030504020804" pitchFamily="34" charset="0"/>
              </a:rPr>
              <a:t>study refers to research </a:t>
            </a:r>
            <a:r>
              <a:rPr lang="en-US" sz="1900" b="1" i="1" dirty="0">
                <a:solidFill>
                  <a:srgbClr val="00B050"/>
                </a:solidFill>
                <a:latin typeface="Eras Light ITC" panose="020B0402030504020804" pitchFamily="34" charset="0"/>
              </a:rPr>
              <a:t>conducted in a place that the </a:t>
            </a:r>
            <a:r>
              <a:rPr lang="en-US" sz="1900" b="1" i="1" dirty="0" smtClean="0">
                <a:solidFill>
                  <a:srgbClr val="00B050"/>
                </a:solidFill>
                <a:latin typeface="Eras Light ITC" panose="020B0402030504020804" pitchFamily="34" charset="0"/>
              </a:rPr>
              <a:t>participant </a:t>
            </a:r>
            <a:r>
              <a:rPr lang="en-US" sz="1900" b="1" i="1" dirty="0">
                <a:solidFill>
                  <a:srgbClr val="00B050"/>
                </a:solidFill>
                <a:latin typeface="Eras Light ITC" panose="020B0402030504020804" pitchFamily="34" charset="0"/>
              </a:rPr>
              <a:t>or subject </a:t>
            </a:r>
            <a:r>
              <a:rPr lang="en-US" sz="1900" b="1" i="1" dirty="0" smtClean="0">
                <a:solidFill>
                  <a:srgbClr val="00B050"/>
                </a:solidFill>
                <a:latin typeface="Eras Light ITC" panose="020B0402030504020804" pitchFamily="34" charset="0"/>
              </a:rPr>
              <a:t>perceives 	as 	a </a:t>
            </a:r>
            <a:r>
              <a:rPr lang="en-US" sz="1900" b="1" i="1" dirty="0">
                <a:solidFill>
                  <a:srgbClr val="00B050"/>
                </a:solidFill>
                <a:latin typeface="Eras Light ITC" panose="020B0402030504020804" pitchFamily="34" charset="0"/>
              </a:rPr>
              <a:t>natural environment</a:t>
            </a:r>
          </a:p>
        </p:txBody>
      </p:sp>
    </p:spTree>
    <p:extLst>
      <p:ext uri="{BB962C8B-B14F-4D97-AF65-F5344CB8AC3E}">
        <p14:creationId xmlns:p14="http://schemas.microsoft.com/office/powerpoint/2010/main" val="1495385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97864" y="2477037"/>
            <a:ext cx="9875520" cy="1356360"/>
          </a:xfrm>
        </p:spPr>
        <p:txBody>
          <a:bodyPr/>
          <a:lstStyle/>
          <a:p>
            <a:pPr algn="ctr"/>
            <a:r>
              <a:rPr lang="en-US" sz="7200" b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Eras Light ITC" panose="020B0402030504020804" pitchFamily="34" charset="0"/>
              </a:rPr>
              <a:t>CHAPTER 9</a:t>
            </a:r>
            <a:endParaRPr lang="id-ID" sz="7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Eras Light ITC" panose="020B04020305040208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519771" y="3790253"/>
            <a:ext cx="9231705" cy="43144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Subtitle 2"/>
          <p:cNvSpPr txBox="1">
            <a:spLocks/>
          </p:cNvSpPr>
          <p:nvPr/>
        </p:nvSpPr>
        <p:spPr>
          <a:xfrm>
            <a:off x="1709530" y="3986256"/>
            <a:ext cx="8767860" cy="162893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800" spc="6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True Experiments</a:t>
            </a:r>
          </a:p>
        </p:txBody>
      </p:sp>
    </p:spTree>
    <p:extLst>
      <p:ext uri="{BB962C8B-B14F-4D97-AF65-F5344CB8AC3E}">
        <p14:creationId xmlns:p14="http://schemas.microsoft.com/office/powerpoint/2010/main" val="5653506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Eras Light ITC" panose="020B0402030504020804" pitchFamily="34" charset="0"/>
              </a:rPr>
              <a:t>Terminology for the </a:t>
            </a:r>
            <a:b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Eras Light ITC" panose="020B0402030504020804" pitchFamily="34" charset="0"/>
              </a:rPr>
            </a:b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Eras Light ITC" panose="020B0402030504020804" pitchFamily="34" charset="0"/>
              </a:rPr>
              <a:t>Experimental Research Strategy</a:t>
            </a:r>
            <a:endParaRPr lang="id-ID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Eras Light ITC" panose="020B04020305040208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140351" y="1712782"/>
            <a:ext cx="987552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40351" y="821994"/>
            <a:ext cx="987552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008988" y="1809764"/>
            <a:ext cx="10006883" cy="459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 algn="just">
              <a:spcBef>
                <a:spcPts val="0"/>
              </a:spcBef>
              <a:buNone/>
            </a:pPr>
            <a:r>
              <a:rPr lang="en-US" sz="1950" b="1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a.</a:t>
            </a:r>
            <a:r>
              <a:rPr lang="en-US" sz="195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	The </a:t>
            </a:r>
            <a:r>
              <a:rPr lang="en-US" sz="1950" dirty="0">
                <a:solidFill>
                  <a:srgbClr val="0070C0"/>
                </a:solidFill>
                <a:latin typeface="Eras Light ITC" panose="020B0402030504020804" pitchFamily="34" charset="0"/>
              </a:rPr>
              <a:t>purpose of the </a:t>
            </a:r>
            <a:r>
              <a:rPr lang="en-US" sz="1950" b="1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EXPERIMENTAL RESEARCH STRATEGY </a:t>
            </a:r>
            <a:r>
              <a:rPr lang="en-US" sz="195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is </a:t>
            </a:r>
            <a:r>
              <a:rPr lang="en-US" sz="1950" dirty="0">
                <a:solidFill>
                  <a:srgbClr val="0070C0"/>
                </a:solidFill>
                <a:latin typeface="Eras Light ITC" panose="020B0402030504020804" pitchFamily="34" charset="0"/>
              </a:rPr>
              <a:t>to establish the </a:t>
            </a:r>
            <a:r>
              <a:rPr lang="en-US" sz="195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existence </a:t>
            </a:r>
            <a:r>
              <a:rPr lang="en-US" sz="1950" dirty="0">
                <a:solidFill>
                  <a:srgbClr val="0070C0"/>
                </a:solidFill>
                <a:latin typeface="Eras Light ITC" panose="020B0402030504020804" pitchFamily="34" charset="0"/>
              </a:rPr>
              <a:t>of 	</a:t>
            </a:r>
            <a:r>
              <a:rPr lang="en-US" sz="1950" b="1" i="1" dirty="0" smtClean="0">
                <a:solidFill>
                  <a:srgbClr val="00B050"/>
                </a:solidFill>
                <a:latin typeface="Eras Light ITC" panose="020B0402030504020804" pitchFamily="34" charset="0"/>
              </a:rPr>
              <a:t>cause-and-effect </a:t>
            </a:r>
            <a:r>
              <a:rPr lang="en-US" sz="1950" b="1" i="1" dirty="0">
                <a:solidFill>
                  <a:srgbClr val="00B050"/>
                </a:solidFill>
                <a:latin typeface="Eras Light ITC" panose="020B0402030504020804" pitchFamily="34" charset="0"/>
              </a:rPr>
              <a:t>relationship </a:t>
            </a:r>
            <a:r>
              <a:rPr lang="en-US" sz="1950" dirty="0">
                <a:solidFill>
                  <a:srgbClr val="0070C0"/>
                </a:solidFill>
                <a:latin typeface="Eras Light ITC" panose="020B0402030504020804" pitchFamily="34" charset="0"/>
              </a:rPr>
              <a:t>between two variables. To </a:t>
            </a:r>
            <a:r>
              <a:rPr lang="en-US" sz="195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accomplish </a:t>
            </a:r>
            <a:r>
              <a:rPr lang="en-US" sz="1950" dirty="0">
                <a:solidFill>
                  <a:srgbClr val="0070C0"/>
                </a:solidFill>
                <a:latin typeface="Eras Light ITC" panose="020B0402030504020804" pitchFamily="34" charset="0"/>
              </a:rPr>
              <a:t>this goal, an </a:t>
            </a:r>
            <a:r>
              <a:rPr lang="en-US" sz="195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	experiment manipulates </a:t>
            </a:r>
            <a:r>
              <a:rPr lang="en-US" sz="1950" dirty="0">
                <a:solidFill>
                  <a:srgbClr val="0070C0"/>
                </a:solidFill>
                <a:latin typeface="Eras Light ITC" panose="020B0402030504020804" pitchFamily="34" charset="0"/>
              </a:rPr>
              <a:t>one variable while a </a:t>
            </a:r>
            <a:r>
              <a:rPr lang="en-US" sz="195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second </a:t>
            </a:r>
            <a:r>
              <a:rPr lang="en-US" sz="1950" dirty="0">
                <a:solidFill>
                  <a:srgbClr val="0070C0"/>
                </a:solidFill>
                <a:latin typeface="Eras Light ITC" panose="020B0402030504020804" pitchFamily="34" charset="0"/>
              </a:rPr>
              <a:t>variable is measured and other </a:t>
            </a:r>
            <a:r>
              <a:rPr lang="en-US" sz="195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	variables </a:t>
            </a:r>
            <a:r>
              <a:rPr lang="en-US" sz="1950" dirty="0">
                <a:solidFill>
                  <a:srgbClr val="0070C0"/>
                </a:solidFill>
                <a:latin typeface="Eras Light ITC" panose="020B0402030504020804" pitchFamily="34" charset="0"/>
              </a:rPr>
              <a:t>are </a:t>
            </a:r>
            <a:r>
              <a:rPr lang="en-US" sz="195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controlled</a:t>
            </a:r>
            <a:r>
              <a:rPr lang="en-US" sz="1950" dirty="0">
                <a:solidFill>
                  <a:srgbClr val="0070C0"/>
                </a:solidFill>
                <a:latin typeface="Eras Light ITC" panose="020B0402030504020804" pitchFamily="34" charset="0"/>
              </a:rPr>
              <a:t>.</a:t>
            </a:r>
          </a:p>
          <a:p>
            <a:pPr marL="45720" indent="0" algn="just">
              <a:spcBef>
                <a:spcPts val="0"/>
              </a:spcBef>
              <a:buNone/>
            </a:pPr>
            <a:endParaRPr lang="en-US" sz="1950" dirty="0" smtClean="0">
              <a:solidFill>
                <a:srgbClr val="0070C0"/>
              </a:solidFill>
              <a:latin typeface="Eras Light ITC" panose="020B0402030504020804" pitchFamily="34" charset="0"/>
            </a:endParaRPr>
          </a:p>
          <a:p>
            <a:pPr marL="45720" indent="0" algn="just">
              <a:spcBef>
                <a:spcPts val="0"/>
              </a:spcBef>
              <a:buNone/>
            </a:pPr>
            <a:r>
              <a:rPr lang="en-US" sz="1950" b="1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b.</a:t>
            </a:r>
            <a:r>
              <a:rPr lang="en-US" sz="195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	An </a:t>
            </a:r>
            <a:r>
              <a:rPr lang="en-US" sz="1950" b="1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EXPERIMENT</a:t>
            </a:r>
            <a:r>
              <a:rPr lang="en-US" sz="195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 </a:t>
            </a:r>
            <a:r>
              <a:rPr lang="en-US" sz="1950" dirty="0">
                <a:solidFill>
                  <a:srgbClr val="0070C0"/>
                </a:solidFill>
                <a:latin typeface="Eras Light ITC" panose="020B0402030504020804" pitchFamily="34" charset="0"/>
              </a:rPr>
              <a:t>attempts to show that </a:t>
            </a:r>
            <a:r>
              <a:rPr lang="en-US" sz="1950" b="1" i="1" dirty="0">
                <a:solidFill>
                  <a:srgbClr val="00B050"/>
                </a:solidFill>
                <a:latin typeface="Eras Light ITC" panose="020B0402030504020804" pitchFamily="34" charset="0"/>
              </a:rPr>
              <a:t>changes</a:t>
            </a:r>
            <a:r>
              <a:rPr lang="en-US" sz="1950" dirty="0">
                <a:solidFill>
                  <a:srgbClr val="0070C0"/>
                </a:solidFill>
                <a:latin typeface="Eras Light ITC" panose="020B0402030504020804" pitchFamily="34" charset="0"/>
              </a:rPr>
              <a:t> in one variable are </a:t>
            </a:r>
            <a:r>
              <a:rPr lang="en-US" sz="1950" b="1" i="1" dirty="0">
                <a:solidFill>
                  <a:srgbClr val="00B050"/>
                </a:solidFill>
                <a:latin typeface="Eras Light ITC" panose="020B0402030504020804" pitchFamily="34" charset="0"/>
              </a:rPr>
              <a:t>directly </a:t>
            </a:r>
            <a:r>
              <a:rPr lang="en-US" sz="1950" b="1" i="1" dirty="0" smtClean="0">
                <a:solidFill>
                  <a:srgbClr val="00B050"/>
                </a:solidFill>
                <a:latin typeface="Eras Light ITC" panose="020B0402030504020804" pitchFamily="34" charset="0"/>
              </a:rPr>
              <a:t>responsible</a:t>
            </a:r>
            <a:r>
              <a:rPr lang="en-US" sz="195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 	for </a:t>
            </a:r>
            <a:r>
              <a:rPr lang="en-US" sz="1950" b="1" i="1" dirty="0" smtClean="0">
                <a:solidFill>
                  <a:srgbClr val="00B050"/>
                </a:solidFill>
                <a:latin typeface="Eras Light ITC" panose="020B0402030504020804" pitchFamily="34" charset="0"/>
              </a:rPr>
              <a:t>changes </a:t>
            </a:r>
            <a:r>
              <a:rPr lang="en-US" sz="1950" b="1" i="1" dirty="0">
                <a:solidFill>
                  <a:srgbClr val="00B050"/>
                </a:solidFill>
                <a:latin typeface="Eras Light ITC" panose="020B0402030504020804" pitchFamily="34" charset="0"/>
              </a:rPr>
              <a:t>in a second variable</a:t>
            </a:r>
            <a:r>
              <a:rPr lang="en-US" sz="1950" dirty="0">
                <a:solidFill>
                  <a:srgbClr val="0070C0"/>
                </a:solidFill>
                <a:latin typeface="Eras Light ITC" panose="020B0402030504020804" pitchFamily="34" charset="0"/>
              </a:rPr>
              <a:t>.</a:t>
            </a:r>
          </a:p>
          <a:p>
            <a:pPr marL="45720" indent="0" algn="just">
              <a:spcBef>
                <a:spcPts val="0"/>
              </a:spcBef>
              <a:buNone/>
            </a:pPr>
            <a:endParaRPr lang="en-US" sz="1950" dirty="0" smtClean="0">
              <a:solidFill>
                <a:srgbClr val="0070C0"/>
              </a:solidFill>
              <a:latin typeface="Eras Light ITC" panose="020B0402030504020804" pitchFamily="34" charset="0"/>
            </a:endParaRPr>
          </a:p>
          <a:p>
            <a:pPr marL="45720" indent="0" algn="just">
              <a:spcBef>
                <a:spcPts val="0"/>
              </a:spcBef>
              <a:buNone/>
            </a:pPr>
            <a:r>
              <a:rPr lang="en-US" sz="1950" b="1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c.</a:t>
            </a:r>
            <a:r>
              <a:rPr lang="en-US" sz="195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	In </a:t>
            </a:r>
            <a:r>
              <a:rPr lang="en-US" sz="1950" dirty="0">
                <a:solidFill>
                  <a:srgbClr val="0070C0"/>
                </a:solidFill>
                <a:latin typeface="Eras Light ITC" panose="020B0402030504020804" pitchFamily="34" charset="0"/>
              </a:rPr>
              <a:t>an experiment, the </a:t>
            </a:r>
            <a:r>
              <a:rPr lang="en-US" sz="1950" b="1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INDEPENDENT VARIABLE </a:t>
            </a:r>
            <a:r>
              <a:rPr lang="en-US" sz="195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is </a:t>
            </a:r>
            <a:r>
              <a:rPr lang="en-US" sz="1950" dirty="0">
                <a:solidFill>
                  <a:srgbClr val="0070C0"/>
                </a:solidFill>
                <a:latin typeface="Eras Light ITC" panose="020B0402030504020804" pitchFamily="34" charset="0"/>
              </a:rPr>
              <a:t>the </a:t>
            </a:r>
            <a:r>
              <a:rPr lang="en-US" sz="1950" b="1" i="1" dirty="0">
                <a:solidFill>
                  <a:srgbClr val="00B050"/>
                </a:solidFill>
                <a:latin typeface="Eras Light ITC" panose="020B0402030504020804" pitchFamily="34" charset="0"/>
              </a:rPr>
              <a:t>variable manipulated by </a:t>
            </a:r>
            <a:r>
              <a:rPr lang="en-US" sz="1950" b="1" i="1" dirty="0" smtClean="0">
                <a:solidFill>
                  <a:srgbClr val="00B050"/>
                </a:solidFill>
                <a:latin typeface="Eras Light ITC" panose="020B0402030504020804" pitchFamily="34" charset="0"/>
              </a:rPr>
              <a:t>the 	researcher</a:t>
            </a:r>
            <a:r>
              <a:rPr lang="en-US" sz="1950" dirty="0">
                <a:solidFill>
                  <a:srgbClr val="0070C0"/>
                </a:solidFill>
                <a:latin typeface="Eras Light ITC" panose="020B0402030504020804" pitchFamily="34" charset="0"/>
              </a:rPr>
              <a:t>. In behavioral research, the independent variable usually </a:t>
            </a:r>
            <a:r>
              <a:rPr lang="en-US" sz="195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consists </a:t>
            </a:r>
            <a:r>
              <a:rPr lang="en-US" sz="1950" dirty="0">
                <a:solidFill>
                  <a:srgbClr val="0070C0"/>
                </a:solidFill>
                <a:latin typeface="Eras Light ITC" panose="020B0402030504020804" pitchFamily="34" charset="0"/>
              </a:rPr>
              <a:t>of two or </a:t>
            </a:r>
            <a:r>
              <a:rPr lang="en-US" sz="195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	more </a:t>
            </a:r>
            <a:r>
              <a:rPr lang="en-US" sz="1950" dirty="0">
                <a:solidFill>
                  <a:srgbClr val="0070C0"/>
                </a:solidFill>
                <a:latin typeface="Eras Light ITC" panose="020B0402030504020804" pitchFamily="34" charset="0"/>
              </a:rPr>
              <a:t>treatment conditions to which participants are </a:t>
            </a:r>
            <a:r>
              <a:rPr lang="en-US" sz="195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exposed</a:t>
            </a:r>
            <a:r>
              <a:rPr lang="en-US" sz="1950" dirty="0">
                <a:solidFill>
                  <a:srgbClr val="0070C0"/>
                </a:solidFill>
                <a:latin typeface="Eras Light ITC" panose="020B0402030504020804" pitchFamily="34" charset="0"/>
              </a:rPr>
              <a:t>.</a:t>
            </a:r>
          </a:p>
          <a:p>
            <a:pPr marL="45720" indent="0" algn="just">
              <a:spcBef>
                <a:spcPts val="0"/>
              </a:spcBef>
              <a:buNone/>
            </a:pPr>
            <a:endParaRPr lang="en-US" sz="1950" dirty="0" smtClean="0">
              <a:solidFill>
                <a:srgbClr val="0070C0"/>
              </a:solidFill>
              <a:latin typeface="Eras Light ITC" panose="020B0402030504020804" pitchFamily="34" charset="0"/>
            </a:endParaRPr>
          </a:p>
          <a:p>
            <a:pPr marL="45720" indent="0" algn="just">
              <a:spcBef>
                <a:spcPts val="0"/>
              </a:spcBef>
              <a:buNone/>
            </a:pPr>
            <a:r>
              <a:rPr lang="en-US" sz="1950" b="1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d.</a:t>
            </a:r>
            <a:r>
              <a:rPr lang="en-US" sz="195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	In </a:t>
            </a:r>
            <a:r>
              <a:rPr lang="en-US" sz="1950" dirty="0">
                <a:solidFill>
                  <a:srgbClr val="0070C0"/>
                </a:solidFill>
                <a:latin typeface="Eras Light ITC" panose="020B0402030504020804" pitchFamily="34" charset="0"/>
              </a:rPr>
              <a:t>an experiment, a </a:t>
            </a:r>
            <a:r>
              <a:rPr lang="en-US" sz="1950" b="1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TREATMENT CONDITION </a:t>
            </a:r>
            <a:r>
              <a:rPr lang="en-US" sz="195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is </a:t>
            </a:r>
            <a:r>
              <a:rPr lang="en-US" sz="1950" dirty="0">
                <a:solidFill>
                  <a:srgbClr val="0070C0"/>
                </a:solidFill>
                <a:latin typeface="Eras Light ITC" panose="020B0402030504020804" pitchFamily="34" charset="0"/>
              </a:rPr>
              <a:t>a situation or environment  </a:t>
            </a:r>
            <a:r>
              <a:rPr lang="en-US" sz="195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	characterized 	by </a:t>
            </a:r>
            <a:r>
              <a:rPr lang="en-US" sz="1950" b="1" i="1" dirty="0" smtClean="0">
                <a:solidFill>
                  <a:srgbClr val="00B050"/>
                </a:solidFill>
                <a:latin typeface="Eras Light ITC" panose="020B0402030504020804" pitchFamily="34" charset="0"/>
              </a:rPr>
              <a:t>one </a:t>
            </a:r>
            <a:r>
              <a:rPr lang="en-US" sz="1950" b="1" i="1" dirty="0">
                <a:solidFill>
                  <a:srgbClr val="00B050"/>
                </a:solidFill>
                <a:latin typeface="Eras Light ITC" panose="020B0402030504020804" pitchFamily="34" charset="0"/>
              </a:rPr>
              <a:t>specific value of the manipulated variable</a:t>
            </a:r>
            <a:r>
              <a:rPr lang="en-US" sz="1950" dirty="0">
                <a:solidFill>
                  <a:srgbClr val="0070C0"/>
                </a:solidFill>
                <a:latin typeface="Eras Light ITC" panose="020B0402030504020804" pitchFamily="34" charset="0"/>
              </a:rPr>
              <a:t>. An </a:t>
            </a:r>
            <a:r>
              <a:rPr lang="en-US" sz="195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experiment contains </a:t>
            </a:r>
            <a:r>
              <a:rPr lang="en-US" sz="1950" dirty="0">
                <a:solidFill>
                  <a:srgbClr val="0070C0"/>
                </a:solidFill>
                <a:latin typeface="Eras Light ITC" panose="020B0402030504020804" pitchFamily="34" charset="0"/>
              </a:rPr>
              <a:t>two or more </a:t>
            </a:r>
            <a:r>
              <a:rPr lang="en-US" sz="195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	treatment </a:t>
            </a:r>
            <a:r>
              <a:rPr lang="en-US" sz="1950" dirty="0">
                <a:solidFill>
                  <a:srgbClr val="0070C0"/>
                </a:solidFill>
                <a:latin typeface="Eras Light ITC" panose="020B0402030504020804" pitchFamily="34" charset="0"/>
              </a:rPr>
              <a:t>conditions that differ </a:t>
            </a:r>
            <a:r>
              <a:rPr lang="en-US" sz="195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according </a:t>
            </a:r>
            <a:r>
              <a:rPr lang="en-US" sz="1950" dirty="0">
                <a:solidFill>
                  <a:srgbClr val="0070C0"/>
                </a:solidFill>
                <a:latin typeface="Eras Light ITC" panose="020B0402030504020804" pitchFamily="34" charset="0"/>
              </a:rPr>
              <a:t>to the values of the </a:t>
            </a:r>
            <a:r>
              <a:rPr lang="en-US" sz="195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	manipulated </a:t>
            </a:r>
            <a:r>
              <a:rPr lang="en-US" sz="1950" dirty="0">
                <a:solidFill>
                  <a:srgbClr val="0070C0"/>
                </a:solidFill>
                <a:latin typeface="Eras Light ITC" panose="020B0402030504020804" pitchFamily="34" charset="0"/>
              </a:rPr>
              <a:t>variable.</a:t>
            </a:r>
          </a:p>
        </p:txBody>
      </p:sp>
    </p:spTree>
    <p:extLst>
      <p:ext uri="{BB962C8B-B14F-4D97-AF65-F5344CB8AC3E}">
        <p14:creationId xmlns:p14="http://schemas.microsoft.com/office/powerpoint/2010/main" val="3572422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Eras Light ITC" panose="020B0402030504020804" pitchFamily="34" charset="0"/>
              </a:rPr>
              <a:t>Terminology for the </a:t>
            </a:r>
            <a:b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Eras Light ITC" panose="020B0402030504020804" pitchFamily="34" charset="0"/>
              </a:rPr>
            </a:b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Eras Light ITC" panose="020B0402030504020804" pitchFamily="34" charset="0"/>
              </a:rPr>
              <a:t>Experimental Research 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Eras Light ITC" panose="020B0402030504020804" pitchFamily="34" charset="0"/>
              </a:rPr>
              <a:t>Strategy (2)</a:t>
            </a:r>
            <a:endParaRPr lang="id-ID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Eras Light ITC" panose="020B04020305040208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140351" y="1712782"/>
            <a:ext cx="987552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40351" y="821994"/>
            <a:ext cx="987552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008988" y="1809764"/>
            <a:ext cx="10006883" cy="2793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 algn="just">
              <a:spcBef>
                <a:spcPts val="0"/>
              </a:spcBef>
              <a:buNone/>
            </a:pPr>
            <a:r>
              <a:rPr lang="en-US" sz="1950" b="1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e.</a:t>
            </a:r>
            <a:r>
              <a:rPr lang="en-US" sz="195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	The </a:t>
            </a:r>
            <a:r>
              <a:rPr lang="en-US" sz="1950" b="1" i="1" dirty="0">
                <a:solidFill>
                  <a:srgbClr val="00B050"/>
                </a:solidFill>
                <a:latin typeface="Eras Light ITC" panose="020B0402030504020804" pitchFamily="34" charset="0"/>
              </a:rPr>
              <a:t>different values of the independent variable </a:t>
            </a:r>
            <a:r>
              <a:rPr lang="en-US" sz="1950" dirty="0">
                <a:solidFill>
                  <a:srgbClr val="0070C0"/>
                </a:solidFill>
                <a:latin typeface="Eras Light ITC" panose="020B0402030504020804" pitchFamily="34" charset="0"/>
              </a:rPr>
              <a:t>selected to create and define the </a:t>
            </a:r>
            <a:r>
              <a:rPr lang="en-US" sz="195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	treatment </a:t>
            </a:r>
            <a:r>
              <a:rPr lang="en-US" sz="1950" dirty="0">
                <a:solidFill>
                  <a:srgbClr val="0070C0"/>
                </a:solidFill>
                <a:latin typeface="Eras Light ITC" panose="020B0402030504020804" pitchFamily="34" charset="0"/>
              </a:rPr>
              <a:t>conditions are called the </a:t>
            </a:r>
            <a:r>
              <a:rPr lang="en-US" sz="1950" b="1" dirty="0">
                <a:solidFill>
                  <a:srgbClr val="0070C0"/>
                </a:solidFill>
                <a:latin typeface="Eras Light ITC" panose="020B0402030504020804" pitchFamily="34" charset="0"/>
              </a:rPr>
              <a:t>levels</a:t>
            </a:r>
            <a:r>
              <a:rPr lang="en-US" sz="1950" dirty="0">
                <a:solidFill>
                  <a:srgbClr val="0070C0"/>
                </a:solidFill>
                <a:latin typeface="Eras Light ITC" panose="020B0402030504020804" pitchFamily="34" charset="0"/>
              </a:rPr>
              <a:t> of the independent variable.</a:t>
            </a:r>
          </a:p>
          <a:p>
            <a:pPr marL="45720" indent="0" algn="just">
              <a:spcBef>
                <a:spcPts val="0"/>
              </a:spcBef>
              <a:buNone/>
            </a:pPr>
            <a:endParaRPr lang="en-US" sz="1950" dirty="0" smtClean="0">
              <a:solidFill>
                <a:srgbClr val="0070C0"/>
              </a:solidFill>
              <a:latin typeface="Eras Light ITC" panose="020B0402030504020804" pitchFamily="34" charset="0"/>
            </a:endParaRPr>
          </a:p>
          <a:p>
            <a:pPr marL="45720" indent="0" algn="just">
              <a:spcBef>
                <a:spcPts val="0"/>
              </a:spcBef>
              <a:buNone/>
            </a:pPr>
            <a:r>
              <a:rPr lang="en-US" sz="1950" b="1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f.</a:t>
            </a:r>
            <a:r>
              <a:rPr lang="en-US" sz="195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	The </a:t>
            </a:r>
            <a:r>
              <a:rPr lang="en-US" sz="1950" b="1" dirty="0">
                <a:solidFill>
                  <a:srgbClr val="0070C0"/>
                </a:solidFill>
                <a:latin typeface="Eras Light ITC" panose="020B0402030504020804" pitchFamily="34" charset="0"/>
              </a:rPr>
              <a:t>dependent variable </a:t>
            </a:r>
            <a:r>
              <a:rPr lang="en-US" sz="1950" dirty="0">
                <a:solidFill>
                  <a:srgbClr val="0070C0"/>
                </a:solidFill>
                <a:latin typeface="Eras Light ITC" panose="020B0402030504020804" pitchFamily="34" charset="0"/>
              </a:rPr>
              <a:t>is the variable that is </a:t>
            </a:r>
            <a:r>
              <a:rPr lang="en-US" sz="1950" b="1" i="1" dirty="0">
                <a:solidFill>
                  <a:srgbClr val="00B050"/>
                </a:solidFill>
                <a:latin typeface="Eras Light ITC" panose="020B0402030504020804" pitchFamily="34" charset="0"/>
              </a:rPr>
              <a:t>observed for changes to assess the effects of </a:t>
            </a:r>
            <a:r>
              <a:rPr lang="en-US" sz="1950" b="1" i="1" dirty="0" smtClean="0">
                <a:solidFill>
                  <a:srgbClr val="00B050"/>
                </a:solidFill>
                <a:latin typeface="Eras Light ITC" panose="020B0402030504020804" pitchFamily="34" charset="0"/>
              </a:rPr>
              <a:t>	manipulating </a:t>
            </a:r>
            <a:r>
              <a:rPr lang="en-US" sz="1950" b="1" i="1" dirty="0">
                <a:solidFill>
                  <a:srgbClr val="00B050"/>
                </a:solidFill>
                <a:latin typeface="Eras Light ITC" panose="020B0402030504020804" pitchFamily="34" charset="0"/>
              </a:rPr>
              <a:t>the independent variable</a:t>
            </a:r>
            <a:r>
              <a:rPr lang="en-US" sz="1950" dirty="0">
                <a:solidFill>
                  <a:srgbClr val="0070C0"/>
                </a:solidFill>
                <a:latin typeface="Eras Light ITC" panose="020B0402030504020804" pitchFamily="34" charset="0"/>
              </a:rPr>
              <a:t>. The dependent variable is typically a behavior or a </a:t>
            </a:r>
            <a:r>
              <a:rPr lang="en-US" sz="195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	response </a:t>
            </a:r>
            <a:r>
              <a:rPr lang="en-US" sz="1950" dirty="0">
                <a:solidFill>
                  <a:srgbClr val="0070C0"/>
                </a:solidFill>
                <a:latin typeface="Eras Light ITC" panose="020B0402030504020804" pitchFamily="34" charset="0"/>
              </a:rPr>
              <a:t>measured in each treatment condition.</a:t>
            </a:r>
          </a:p>
          <a:p>
            <a:pPr marL="45720" indent="0" algn="just">
              <a:spcBef>
                <a:spcPts val="0"/>
              </a:spcBef>
              <a:buNone/>
            </a:pPr>
            <a:endParaRPr lang="en-US" sz="1950" dirty="0" smtClean="0">
              <a:solidFill>
                <a:srgbClr val="0070C0"/>
              </a:solidFill>
              <a:latin typeface="Eras Light ITC" panose="020B0402030504020804" pitchFamily="34" charset="0"/>
            </a:endParaRPr>
          </a:p>
          <a:p>
            <a:pPr marL="45720" indent="0" algn="just">
              <a:spcBef>
                <a:spcPts val="0"/>
              </a:spcBef>
              <a:buNone/>
            </a:pPr>
            <a:r>
              <a:rPr lang="en-US" sz="1950" b="1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g.</a:t>
            </a:r>
            <a:r>
              <a:rPr lang="en-US" sz="195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	</a:t>
            </a:r>
            <a:r>
              <a:rPr lang="en-US" sz="1950" b="1" i="1" dirty="0" smtClean="0">
                <a:solidFill>
                  <a:srgbClr val="00B050"/>
                </a:solidFill>
                <a:latin typeface="Eras Light ITC" panose="020B0402030504020804" pitchFamily="34" charset="0"/>
              </a:rPr>
              <a:t>All </a:t>
            </a:r>
            <a:r>
              <a:rPr lang="en-US" sz="1950" b="1" i="1" dirty="0">
                <a:solidFill>
                  <a:srgbClr val="00B050"/>
                </a:solidFill>
                <a:latin typeface="Eras Light ITC" panose="020B0402030504020804" pitchFamily="34" charset="0"/>
              </a:rPr>
              <a:t>variables</a:t>
            </a:r>
            <a:r>
              <a:rPr lang="en-US" sz="1950" dirty="0">
                <a:solidFill>
                  <a:srgbClr val="0070C0"/>
                </a:solidFill>
                <a:latin typeface="Eras Light ITC" panose="020B0402030504020804" pitchFamily="34" charset="0"/>
              </a:rPr>
              <a:t> in the study </a:t>
            </a:r>
            <a:r>
              <a:rPr lang="en-US" sz="1950" b="1" i="1" dirty="0">
                <a:solidFill>
                  <a:srgbClr val="00B050"/>
                </a:solidFill>
                <a:latin typeface="Eras Light ITC" panose="020B0402030504020804" pitchFamily="34" charset="0"/>
              </a:rPr>
              <a:t>other than the independent </a:t>
            </a:r>
            <a:r>
              <a:rPr lang="en-US" sz="1950" dirty="0">
                <a:solidFill>
                  <a:srgbClr val="0070C0"/>
                </a:solidFill>
                <a:latin typeface="Eras Light ITC" panose="020B0402030504020804" pitchFamily="34" charset="0"/>
              </a:rPr>
              <a:t>and </a:t>
            </a:r>
            <a:r>
              <a:rPr lang="en-US" sz="1950" b="1" i="1" dirty="0">
                <a:solidFill>
                  <a:srgbClr val="00B050"/>
                </a:solidFill>
                <a:latin typeface="Eras Light ITC" panose="020B0402030504020804" pitchFamily="34" charset="0"/>
              </a:rPr>
              <a:t>dependent variables </a:t>
            </a:r>
            <a:r>
              <a:rPr lang="en-US" sz="1950" dirty="0">
                <a:solidFill>
                  <a:srgbClr val="0070C0"/>
                </a:solidFill>
                <a:latin typeface="Eras Light ITC" panose="020B0402030504020804" pitchFamily="34" charset="0"/>
              </a:rPr>
              <a:t>are called </a:t>
            </a:r>
            <a:r>
              <a:rPr lang="en-US" sz="195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	</a:t>
            </a:r>
            <a:r>
              <a:rPr lang="en-US" sz="1950" b="1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extraneous </a:t>
            </a:r>
            <a:r>
              <a:rPr lang="en-US" sz="1950" b="1" dirty="0">
                <a:solidFill>
                  <a:srgbClr val="0070C0"/>
                </a:solidFill>
                <a:latin typeface="Eras Light ITC" panose="020B0402030504020804" pitchFamily="34" charset="0"/>
              </a:rPr>
              <a:t>variables</a:t>
            </a:r>
            <a:r>
              <a:rPr lang="en-US" sz="1950" dirty="0">
                <a:solidFill>
                  <a:srgbClr val="0070C0"/>
                </a:solidFill>
                <a:latin typeface="Eras Light ITC" panose="020B04020305040208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37929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Eras Light ITC" panose="020B0402030504020804" pitchFamily="34" charset="0"/>
              </a:rPr>
              <a:t>Basic Component of an Experimental Research Study</a:t>
            </a:r>
            <a:endParaRPr lang="id-ID" sz="3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Eras Light ITC" panose="020B04020305040208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140351" y="1712782"/>
            <a:ext cx="987552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40351" y="821994"/>
            <a:ext cx="987552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074669" y="1965960"/>
            <a:ext cx="10006883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 algn="just">
              <a:spcBef>
                <a:spcPts val="0"/>
              </a:spcBef>
              <a:buNone/>
            </a:pPr>
            <a:r>
              <a:rPr lang="en-US" sz="2200" b="1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a.</a:t>
            </a:r>
            <a:r>
              <a:rPr lang="en-US" sz="22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	</a:t>
            </a:r>
            <a:r>
              <a:rPr lang="en-US" sz="2200" b="1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MANIPULATION</a:t>
            </a:r>
            <a:r>
              <a:rPr lang="en-US" sz="22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. </a:t>
            </a:r>
            <a:r>
              <a:rPr lang="en-US" sz="2200" dirty="0">
                <a:solidFill>
                  <a:srgbClr val="0070C0"/>
                </a:solidFill>
                <a:latin typeface="Eras Light ITC" panose="020B0402030504020804" pitchFamily="34" charset="0"/>
              </a:rPr>
              <a:t>The researcher manipulates one variable by changing its value </a:t>
            </a:r>
            <a:r>
              <a:rPr lang="en-US" sz="22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	to </a:t>
            </a:r>
            <a:r>
              <a:rPr lang="en-US" sz="2200" dirty="0">
                <a:solidFill>
                  <a:srgbClr val="0070C0"/>
                </a:solidFill>
                <a:latin typeface="Eras Light ITC" panose="020B0402030504020804" pitchFamily="34" charset="0"/>
              </a:rPr>
              <a:t>create a </a:t>
            </a:r>
            <a:r>
              <a:rPr lang="en-US" sz="22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	set of two </a:t>
            </a:r>
            <a:r>
              <a:rPr lang="en-US" sz="2200" dirty="0">
                <a:solidFill>
                  <a:srgbClr val="0070C0"/>
                </a:solidFill>
                <a:latin typeface="Eras Light ITC" panose="020B0402030504020804" pitchFamily="34" charset="0"/>
              </a:rPr>
              <a:t>or more treatment conditions.</a:t>
            </a:r>
          </a:p>
          <a:p>
            <a:pPr marL="45720" indent="0" algn="just">
              <a:spcBef>
                <a:spcPts val="0"/>
              </a:spcBef>
              <a:buNone/>
            </a:pPr>
            <a:endParaRPr lang="en-US" sz="2200" b="1" dirty="0" smtClean="0">
              <a:solidFill>
                <a:srgbClr val="0070C0"/>
              </a:solidFill>
              <a:latin typeface="Eras Light ITC" panose="020B0402030504020804" pitchFamily="34" charset="0"/>
            </a:endParaRPr>
          </a:p>
          <a:p>
            <a:pPr marL="45720" indent="0" algn="just">
              <a:spcBef>
                <a:spcPts val="0"/>
              </a:spcBef>
              <a:buNone/>
            </a:pPr>
            <a:r>
              <a:rPr lang="en-US" sz="2200" b="1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b.</a:t>
            </a:r>
            <a:r>
              <a:rPr lang="en-US" sz="22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	</a:t>
            </a:r>
            <a:r>
              <a:rPr lang="en-US" sz="2200" b="1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MEASUREMENT</a:t>
            </a:r>
            <a:r>
              <a:rPr lang="en-US" sz="22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. </a:t>
            </a:r>
            <a:r>
              <a:rPr lang="en-US" sz="2200" dirty="0">
                <a:solidFill>
                  <a:srgbClr val="0070C0"/>
                </a:solidFill>
                <a:latin typeface="Eras Light ITC" panose="020B0402030504020804" pitchFamily="34" charset="0"/>
              </a:rPr>
              <a:t>A second variable is measured for a group of participants to </a:t>
            </a:r>
            <a:r>
              <a:rPr lang="en-US" sz="22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	obtain </a:t>
            </a:r>
            <a:r>
              <a:rPr lang="en-US" sz="2200" dirty="0">
                <a:solidFill>
                  <a:srgbClr val="0070C0"/>
                </a:solidFill>
                <a:latin typeface="Eras Light ITC" panose="020B0402030504020804" pitchFamily="34" charset="0"/>
              </a:rPr>
              <a:t>a set </a:t>
            </a:r>
            <a:r>
              <a:rPr lang="en-US" sz="22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of scores </a:t>
            </a:r>
            <a:r>
              <a:rPr lang="en-US" sz="2200" dirty="0">
                <a:solidFill>
                  <a:srgbClr val="0070C0"/>
                </a:solidFill>
                <a:latin typeface="Eras Light ITC" panose="020B0402030504020804" pitchFamily="34" charset="0"/>
              </a:rPr>
              <a:t>in each treatment condition.</a:t>
            </a:r>
          </a:p>
          <a:p>
            <a:pPr marL="45720" indent="0" algn="just">
              <a:spcBef>
                <a:spcPts val="0"/>
              </a:spcBef>
              <a:buNone/>
            </a:pPr>
            <a:endParaRPr lang="en-US" sz="2200" b="1" dirty="0" smtClean="0">
              <a:solidFill>
                <a:srgbClr val="0070C0"/>
              </a:solidFill>
              <a:latin typeface="Eras Light ITC" panose="020B0402030504020804" pitchFamily="34" charset="0"/>
            </a:endParaRPr>
          </a:p>
          <a:p>
            <a:pPr marL="45720" indent="0" algn="just">
              <a:spcBef>
                <a:spcPts val="0"/>
              </a:spcBef>
              <a:buNone/>
            </a:pPr>
            <a:r>
              <a:rPr lang="en-US" sz="2200" b="1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c.</a:t>
            </a:r>
            <a:r>
              <a:rPr lang="en-US" sz="22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	</a:t>
            </a:r>
            <a:r>
              <a:rPr lang="en-US" sz="2200" b="1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COMPARISON</a:t>
            </a:r>
            <a:r>
              <a:rPr lang="en-US" sz="22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. </a:t>
            </a:r>
            <a:r>
              <a:rPr lang="en-US" sz="2200" dirty="0">
                <a:solidFill>
                  <a:srgbClr val="0070C0"/>
                </a:solidFill>
                <a:latin typeface="Eras Light ITC" panose="020B0402030504020804" pitchFamily="34" charset="0"/>
              </a:rPr>
              <a:t>The scores in one treatment condition are compared with the </a:t>
            </a:r>
            <a:r>
              <a:rPr lang="en-US" sz="22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	scores </a:t>
            </a:r>
            <a:r>
              <a:rPr lang="en-US" sz="2200" dirty="0">
                <a:solidFill>
                  <a:srgbClr val="0070C0"/>
                </a:solidFill>
                <a:latin typeface="Eras Light ITC" panose="020B0402030504020804" pitchFamily="34" charset="0"/>
              </a:rPr>
              <a:t>in </a:t>
            </a:r>
            <a:r>
              <a:rPr lang="en-US" sz="22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	another </a:t>
            </a:r>
            <a:r>
              <a:rPr lang="en-US" sz="2200" dirty="0">
                <a:solidFill>
                  <a:srgbClr val="0070C0"/>
                </a:solidFill>
                <a:latin typeface="Eras Light ITC" panose="020B0402030504020804" pitchFamily="34" charset="0"/>
              </a:rPr>
              <a:t>treatment condition. Consistent differences between </a:t>
            </a:r>
            <a:r>
              <a:rPr lang="en-US" sz="22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	treatments </a:t>
            </a:r>
            <a:r>
              <a:rPr lang="en-US" sz="2200" dirty="0">
                <a:solidFill>
                  <a:srgbClr val="0070C0"/>
                </a:solidFill>
                <a:latin typeface="Eras Light ITC" panose="020B0402030504020804" pitchFamily="34" charset="0"/>
              </a:rPr>
              <a:t>are evidence that </a:t>
            </a:r>
            <a:r>
              <a:rPr lang="en-US" sz="22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	the </a:t>
            </a:r>
            <a:r>
              <a:rPr lang="en-US" sz="2200" dirty="0">
                <a:solidFill>
                  <a:srgbClr val="0070C0"/>
                </a:solidFill>
                <a:latin typeface="Eras Light ITC" panose="020B0402030504020804" pitchFamily="34" charset="0"/>
              </a:rPr>
              <a:t>manipulation has caused changes in the </a:t>
            </a:r>
            <a:r>
              <a:rPr lang="en-US" sz="22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	scores</a:t>
            </a:r>
            <a:r>
              <a:rPr lang="en-US" sz="2200" dirty="0">
                <a:solidFill>
                  <a:srgbClr val="0070C0"/>
                </a:solidFill>
                <a:latin typeface="Eras Light ITC" panose="020B0402030504020804" pitchFamily="34" charset="0"/>
              </a:rPr>
              <a:t>.</a:t>
            </a:r>
          </a:p>
          <a:p>
            <a:pPr marL="45720" indent="0" algn="just">
              <a:spcBef>
                <a:spcPts val="0"/>
              </a:spcBef>
              <a:buNone/>
            </a:pPr>
            <a:endParaRPr lang="en-US" sz="2200" b="1" dirty="0" smtClean="0">
              <a:solidFill>
                <a:srgbClr val="0070C0"/>
              </a:solidFill>
              <a:latin typeface="Eras Light ITC" panose="020B0402030504020804" pitchFamily="34" charset="0"/>
            </a:endParaRPr>
          </a:p>
          <a:p>
            <a:pPr marL="45720" indent="0" algn="just">
              <a:spcBef>
                <a:spcPts val="0"/>
              </a:spcBef>
              <a:buNone/>
            </a:pPr>
            <a:r>
              <a:rPr lang="en-US" sz="2200" b="1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d.</a:t>
            </a:r>
            <a:r>
              <a:rPr lang="en-US" sz="22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	</a:t>
            </a:r>
            <a:r>
              <a:rPr lang="en-US" sz="2200" b="1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CONTROL</a:t>
            </a:r>
            <a:r>
              <a:rPr lang="en-US" sz="22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. </a:t>
            </a:r>
            <a:r>
              <a:rPr lang="en-US" sz="2200" dirty="0">
                <a:solidFill>
                  <a:srgbClr val="0070C0"/>
                </a:solidFill>
                <a:latin typeface="Eras Light ITC" panose="020B0402030504020804" pitchFamily="34" charset="0"/>
              </a:rPr>
              <a:t>All other variables are controlled to be sure that they do not influence </a:t>
            </a:r>
            <a:r>
              <a:rPr lang="en-US" sz="22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	the </a:t>
            </a:r>
            <a:r>
              <a:rPr lang="en-US" sz="2200" dirty="0">
                <a:solidFill>
                  <a:srgbClr val="0070C0"/>
                </a:solidFill>
                <a:latin typeface="Eras Light ITC" panose="020B0402030504020804" pitchFamily="34" charset="0"/>
              </a:rPr>
              <a:t>two </a:t>
            </a:r>
            <a:r>
              <a:rPr lang="en-US" sz="22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variables </a:t>
            </a:r>
            <a:r>
              <a:rPr lang="en-US" sz="2200" dirty="0">
                <a:solidFill>
                  <a:srgbClr val="0070C0"/>
                </a:solidFill>
                <a:latin typeface="Eras Light ITC" panose="020B0402030504020804" pitchFamily="34" charset="0"/>
              </a:rPr>
              <a:t>being examined.</a:t>
            </a:r>
          </a:p>
        </p:txBody>
      </p:sp>
    </p:spTree>
    <p:extLst>
      <p:ext uri="{BB962C8B-B14F-4D97-AF65-F5344CB8AC3E}">
        <p14:creationId xmlns:p14="http://schemas.microsoft.com/office/powerpoint/2010/main" val="839375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58410" y="609600"/>
            <a:ext cx="10439400" cy="1356360"/>
          </a:xfrm>
        </p:spPr>
        <p:txBody>
          <a:bodyPr>
            <a:normAutofit/>
          </a:bodyPr>
          <a:lstStyle/>
          <a:p>
            <a:pPr algn="ctr"/>
            <a:r>
              <a:rPr lang="en-US" sz="3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Eras Light ITC" panose="020B0402030504020804" pitchFamily="34" charset="0"/>
              </a:rPr>
              <a:t>Basic Component of an Experimental Research Study (2)</a:t>
            </a:r>
            <a:endParaRPr lang="id-ID" sz="3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Eras Light ITC" panose="020B04020305040208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140351" y="1712782"/>
            <a:ext cx="987552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40351" y="821994"/>
            <a:ext cx="987552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8554701" y="2686911"/>
            <a:ext cx="289455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 algn="ctr">
              <a:spcBef>
                <a:spcPts val="0"/>
              </a:spcBef>
              <a:buNone/>
            </a:pPr>
            <a:r>
              <a:rPr lang="en-US" sz="1600" b="1" dirty="0">
                <a:solidFill>
                  <a:srgbClr val="0070C0"/>
                </a:solidFill>
                <a:latin typeface="Eras Light ITC" panose="020B0402030504020804" pitchFamily="34" charset="0"/>
              </a:rPr>
              <a:t>FIGURE </a:t>
            </a:r>
            <a:r>
              <a:rPr lang="en-US" sz="1600" b="1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9.1</a:t>
            </a:r>
            <a:r>
              <a:rPr lang="en-US" sz="1600" b="1" dirty="0">
                <a:solidFill>
                  <a:srgbClr val="0070C0"/>
                </a:solidFill>
                <a:latin typeface="Eras Light ITC" panose="020B0402030504020804" pitchFamily="34" charset="0"/>
              </a:rPr>
              <a:t/>
            </a:r>
            <a:br>
              <a:rPr lang="en-US" sz="1600" b="1" dirty="0">
                <a:solidFill>
                  <a:srgbClr val="0070C0"/>
                </a:solidFill>
                <a:latin typeface="Eras Light ITC" panose="020B0402030504020804" pitchFamily="34" charset="0"/>
              </a:rPr>
            </a:br>
            <a:r>
              <a:rPr lang="en-US" sz="1600" b="1" dirty="0">
                <a:solidFill>
                  <a:srgbClr val="0070C0"/>
                </a:solidFill>
                <a:latin typeface="Eras Light ITC" panose="020B0402030504020804" pitchFamily="34" charset="0"/>
              </a:rPr>
              <a:t>The Basic Components of an Experimental Research Study</a:t>
            </a:r>
            <a:endParaRPr lang="en-US" sz="1600" spc="300" dirty="0">
              <a:solidFill>
                <a:srgbClr val="0070C0"/>
              </a:solidFill>
              <a:latin typeface="Eras Light ITC" panose="020B0402030504020804" pitchFamily="34" charset="0"/>
            </a:endParaRPr>
          </a:p>
          <a:p>
            <a:pPr marL="45720" indent="0" algn="ctr">
              <a:spcBef>
                <a:spcPts val="0"/>
              </a:spcBef>
              <a:buNone/>
            </a:pPr>
            <a:r>
              <a:rPr lang="en-US" sz="1400" dirty="0">
                <a:solidFill>
                  <a:srgbClr val="0070C0"/>
                </a:solidFill>
                <a:latin typeface="Eras Light ITC" panose="020B0402030504020804" pitchFamily="34" charset="0"/>
              </a:rPr>
              <a:t>An experiment involves manipulating one variable, measuring a second </a:t>
            </a:r>
            <a:r>
              <a:rPr lang="en-US" sz="14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variable,</a:t>
            </a:r>
          </a:p>
          <a:p>
            <a:pPr marL="45720" indent="0" algn="ctr">
              <a:spcBef>
                <a:spcPts val="0"/>
              </a:spcBef>
              <a:buNone/>
            </a:pPr>
            <a:r>
              <a:rPr lang="en-US" sz="14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comparing the scores between treatments, and controlling all other variables.</a:t>
            </a:r>
            <a:endParaRPr lang="en-US" sz="1400" dirty="0">
              <a:solidFill>
                <a:srgbClr val="0070C0"/>
              </a:solidFill>
              <a:latin typeface="Eras Light ITC" panose="020B04020305040208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80996" y="3137989"/>
            <a:ext cx="21296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Measure</a:t>
            </a:r>
          </a:p>
          <a:p>
            <a:pPr algn="ctr"/>
            <a:r>
              <a:rPr lang="en-US" sz="12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a second variable</a:t>
            </a:r>
          </a:p>
          <a:p>
            <a:pPr algn="ctr"/>
            <a:r>
              <a:rPr lang="en-US" sz="12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to obtain a</a:t>
            </a:r>
          </a:p>
          <a:p>
            <a:pPr algn="ctr"/>
            <a:r>
              <a:rPr lang="en-US" sz="12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set of scores</a:t>
            </a:r>
          </a:p>
          <a:p>
            <a:pPr algn="ctr"/>
            <a:r>
              <a:rPr lang="en-US" sz="12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in each</a:t>
            </a:r>
          </a:p>
          <a:p>
            <a:pPr algn="ctr"/>
            <a:r>
              <a:rPr lang="en-US" sz="12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treatment condition</a:t>
            </a:r>
            <a:endParaRPr lang="id-ID" sz="1200" dirty="0">
              <a:solidFill>
                <a:srgbClr val="0070C0"/>
              </a:solidFill>
              <a:latin typeface="Eras Light ITC" panose="020B04020305040208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95013" y="5028314"/>
            <a:ext cx="2701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Compare the scores in Treatment A with the scores in Treatment B.</a:t>
            </a:r>
            <a:endParaRPr lang="id-ID" sz="1400" dirty="0">
              <a:solidFill>
                <a:srgbClr val="0070C0"/>
              </a:solidFill>
              <a:latin typeface="Eras Light ITC" panose="020B04020305040208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7979447"/>
              </p:ext>
            </p:extLst>
          </p:nvPr>
        </p:nvGraphicFramePr>
        <p:xfrm>
          <a:off x="2533505" y="2765856"/>
          <a:ext cx="970688" cy="17163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0688"/>
              </a:tblGrid>
              <a:tr h="288508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Eras Light ITC" panose="020B0402030504020804" pitchFamily="34" charset="0"/>
                        </a:rPr>
                        <a:t>Treatment</a:t>
                      </a:r>
                      <a:r>
                        <a:rPr lang="en-US" sz="1000" dirty="0" smtClean="0">
                          <a:latin typeface="Eras Light ITC" panose="020B0402030504020804" pitchFamily="34" charset="0"/>
                        </a:rPr>
                        <a:t> A</a:t>
                      </a:r>
                      <a:endParaRPr lang="id-ID" sz="900" dirty="0">
                        <a:latin typeface="Eras Light ITC" panose="020B0402030504020804" pitchFamily="34" charset="0"/>
                      </a:endParaRPr>
                    </a:p>
                  </a:txBody>
                  <a:tcPr anchor="ctr"/>
                </a:tc>
              </a:tr>
              <a:tr h="142784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Eras Light ITC" panose="020B0402030504020804" pitchFamily="34" charset="0"/>
                        </a:rPr>
                        <a:t>Scores</a:t>
                      </a:r>
                    </a:p>
                    <a:p>
                      <a:pPr algn="ctr"/>
                      <a:r>
                        <a:rPr lang="en-US" sz="1400" dirty="0" smtClean="0">
                          <a:latin typeface="Eras Light ITC" panose="020B0402030504020804" pitchFamily="34" charset="0"/>
                        </a:rPr>
                        <a:t>Obtained in</a:t>
                      </a:r>
                    </a:p>
                    <a:p>
                      <a:pPr algn="ctr"/>
                      <a:r>
                        <a:rPr lang="en-US" sz="1400" dirty="0" smtClean="0">
                          <a:latin typeface="Eras Light ITC" panose="020B0402030504020804" pitchFamily="34" charset="0"/>
                        </a:rPr>
                        <a:t>Treatment A</a:t>
                      </a:r>
                      <a:endParaRPr lang="id-ID" sz="1400" dirty="0">
                        <a:latin typeface="Eras Light ITC" panose="020B04020305040208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3895013" y="1933049"/>
            <a:ext cx="270163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70C0"/>
                </a:solidFill>
                <a:latin typeface="Eras Light ITC" panose="020B0402030504020804" pitchFamily="34" charset="0"/>
              </a:rPr>
              <a:t>Manipulate one </a:t>
            </a:r>
            <a:r>
              <a:rPr lang="en-US" sz="14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variable to </a:t>
            </a:r>
            <a:r>
              <a:rPr lang="en-US" sz="1400" dirty="0">
                <a:solidFill>
                  <a:srgbClr val="0070C0"/>
                </a:solidFill>
                <a:latin typeface="Eras Light ITC" panose="020B0402030504020804" pitchFamily="34" charset="0"/>
              </a:rPr>
              <a:t>create two </a:t>
            </a:r>
            <a:r>
              <a:rPr lang="en-US" sz="14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different treatment </a:t>
            </a:r>
            <a:r>
              <a:rPr lang="en-US" sz="1400" dirty="0">
                <a:solidFill>
                  <a:srgbClr val="0070C0"/>
                </a:solidFill>
                <a:latin typeface="Eras Light ITC" panose="020B0402030504020804" pitchFamily="34" charset="0"/>
              </a:rPr>
              <a:t>conditions.</a:t>
            </a:r>
            <a:endParaRPr lang="id-ID" sz="1400" dirty="0">
              <a:solidFill>
                <a:srgbClr val="0070C0"/>
              </a:solidFill>
              <a:latin typeface="Eras Light ITC" panose="020B0402030504020804" pitchFamily="34" charset="0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153656"/>
              </p:ext>
            </p:extLst>
          </p:nvPr>
        </p:nvGraphicFramePr>
        <p:xfrm>
          <a:off x="7037102" y="2779983"/>
          <a:ext cx="970688" cy="17163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0688"/>
              </a:tblGrid>
              <a:tr h="288508">
                <a:tc>
                  <a:txBody>
                    <a:bodyPr/>
                    <a:lstStyle/>
                    <a:p>
                      <a:pPr algn="ctr"/>
                      <a:r>
                        <a:rPr kumimoji="0" lang="en-U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Eras Light ITC" panose="020B0402030504020804" pitchFamily="34" charset="0"/>
                          <a:ea typeface="+mn-ea"/>
                          <a:cs typeface="+mn-cs"/>
                        </a:rPr>
                        <a:t>Treatment B</a:t>
                      </a:r>
                      <a:endParaRPr lang="id-ID" dirty="0">
                        <a:latin typeface="Eras Light ITC" panose="020B0402030504020804" pitchFamily="34" charset="0"/>
                      </a:endParaRPr>
                    </a:p>
                  </a:txBody>
                  <a:tcPr anchor="ctr"/>
                </a:tc>
              </a:tr>
              <a:tr h="142784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Eras Light ITC" panose="020B0402030504020804" pitchFamily="34" charset="0"/>
                          <a:ea typeface="+mn-ea"/>
                          <a:cs typeface="+mn-cs"/>
                        </a:rPr>
                        <a:t>Scores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Eras Light ITC" panose="020B0402030504020804" pitchFamily="34" charset="0"/>
                          <a:ea typeface="+mn-ea"/>
                          <a:cs typeface="+mn-cs"/>
                        </a:rPr>
                        <a:t>Obtained in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Eras Light ITC" panose="020B0402030504020804" pitchFamily="34" charset="0"/>
                          <a:ea typeface="+mn-ea"/>
                          <a:cs typeface="+mn-cs"/>
                        </a:rPr>
                        <a:t>Treatment B</a:t>
                      </a:r>
                      <a:endParaRPr kumimoji="0" lang="id-ID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Eras Light ITC" panose="020B04020305040208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cxnSp>
        <p:nvCxnSpPr>
          <p:cNvPr id="18" name="Curved Connector 17"/>
          <p:cNvCxnSpPr>
            <a:stCxn id="16" idx="1"/>
            <a:endCxn id="5" idx="0"/>
          </p:cNvCxnSpPr>
          <p:nvPr/>
        </p:nvCxnSpPr>
        <p:spPr>
          <a:xfrm rot="10800000" flipV="1">
            <a:off x="3018849" y="2302380"/>
            <a:ext cx="876164" cy="463475"/>
          </a:xfrm>
          <a:prstGeom prst="curvedConnector2">
            <a:avLst/>
          </a:prstGeom>
          <a:ln w="57150"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Curved Connector 20"/>
          <p:cNvCxnSpPr>
            <a:stCxn id="16" idx="3"/>
            <a:endCxn id="17" idx="0"/>
          </p:cNvCxnSpPr>
          <p:nvPr/>
        </p:nvCxnSpPr>
        <p:spPr>
          <a:xfrm>
            <a:off x="6596650" y="2302381"/>
            <a:ext cx="925796" cy="477602"/>
          </a:xfrm>
          <a:prstGeom prst="curvedConnector2">
            <a:avLst/>
          </a:prstGeom>
          <a:ln w="57150"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5" idx="1"/>
            <a:endCxn id="5" idx="2"/>
          </p:cNvCxnSpPr>
          <p:nvPr/>
        </p:nvCxnSpPr>
        <p:spPr>
          <a:xfrm rot="10800000">
            <a:off x="3018849" y="4482206"/>
            <a:ext cx="876164" cy="807718"/>
          </a:xfrm>
          <a:prstGeom prst="curvedConnector2">
            <a:avLst/>
          </a:prstGeom>
          <a:ln w="57150"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7" name="Curved Connector 26"/>
          <p:cNvCxnSpPr>
            <a:stCxn id="15" idx="3"/>
            <a:endCxn id="17" idx="2"/>
          </p:cNvCxnSpPr>
          <p:nvPr/>
        </p:nvCxnSpPr>
        <p:spPr>
          <a:xfrm flipV="1">
            <a:off x="6596650" y="4496333"/>
            <a:ext cx="925796" cy="793591"/>
          </a:xfrm>
          <a:prstGeom prst="curvedConnector2">
            <a:avLst/>
          </a:prstGeom>
          <a:ln w="57150"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8" name="Left Arrow 27"/>
          <p:cNvSpPr/>
          <p:nvPr/>
        </p:nvSpPr>
        <p:spPr>
          <a:xfrm>
            <a:off x="3670449" y="3423607"/>
            <a:ext cx="762000" cy="62250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9" name="Left Arrow 28"/>
          <p:cNvSpPr/>
          <p:nvPr/>
        </p:nvSpPr>
        <p:spPr>
          <a:xfrm rot="10800000">
            <a:off x="6059208" y="3435132"/>
            <a:ext cx="762000" cy="62250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0" name="Rectangle 29"/>
          <p:cNvSpPr/>
          <p:nvPr/>
        </p:nvSpPr>
        <p:spPr>
          <a:xfrm>
            <a:off x="2146449" y="1933049"/>
            <a:ext cx="6331528" cy="3699864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" name="TextBox 30"/>
          <p:cNvSpPr txBox="1"/>
          <p:nvPr/>
        </p:nvSpPr>
        <p:spPr>
          <a:xfrm>
            <a:off x="858410" y="4907160"/>
            <a:ext cx="756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Other </a:t>
            </a:r>
          </a:p>
          <a:p>
            <a:pPr algn="ctr"/>
            <a:r>
              <a:rPr lang="en-US" sz="12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Variables</a:t>
            </a:r>
            <a:endParaRPr lang="id-ID" sz="1200" dirty="0">
              <a:solidFill>
                <a:srgbClr val="0070C0"/>
              </a:solidFill>
              <a:latin typeface="Eras Light ITC" panose="020B0402030504020804" pitchFamily="34" charset="0"/>
            </a:endParaRPr>
          </a:p>
        </p:txBody>
      </p:sp>
      <p:cxnSp>
        <p:nvCxnSpPr>
          <p:cNvPr id="33" name="Straight Arrow Connector 32"/>
          <p:cNvCxnSpPr>
            <a:stCxn id="31" idx="3"/>
          </p:cNvCxnSpPr>
          <p:nvPr/>
        </p:nvCxnSpPr>
        <p:spPr>
          <a:xfrm>
            <a:off x="1615266" y="5137993"/>
            <a:ext cx="47778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063358" y="6080391"/>
            <a:ext cx="955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Other </a:t>
            </a:r>
          </a:p>
          <a:p>
            <a:pPr algn="ctr"/>
            <a:r>
              <a:rPr lang="en-US" sz="12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Variables</a:t>
            </a:r>
            <a:endParaRPr lang="id-ID" sz="1200" dirty="0">
              <a:solidFill>
                <a:srgbClr val="0070C0"/>
              </a:solidFill>
              <a:latin typeface="Eras Light ITC" panose="020B0402030504020804" pitchFamily="34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 flipV="1">
            <a:off x="2541062" y="5700239"/>
            <a:ext cx="41" cy="3873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393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140351" y="1712782"/>
            <a:ext cx="987552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40351" y="821994"/>
            <a:ext cx="987552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659604" y="2178354"/>
            <a:ext cx="1083700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 algn="ctr">
              <a:spcBef>
                <a:spcPts val="0"/>
              </a:spcBef>
              <a:buNone/>
            </a:pPr>
            <a:r>
              <a:rPr lang="en-US" sz="2400" b="1" spc="3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a.</a:t>
            </a:r>
            <a:r>
              <a:rPr lang="en-US" sz="2400" spc="3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	The </a:t>
            </a:r>
            <a:r>
              <a:rPr lang="en-US" sz="2400" spc="300" dirty="0">
                <a:solidFill>
                  <a:srgbClr val="0070C0"/>
                </a:solidFill>
                <a:latin typeface="Eras Light ITC" panose="020B0402030504020804" pitchFamily="34" charset="0"/>
              </a:rPr>
              <a:t>experimental research strategy consist of four basic </a:t>
            </a:r>
            <a:r>
              <a:rPr lang="en-US" sz="2400" spc="3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elements: </a:t>
            </a:r>
            <a:r>
              <a:rPr lang="en-US" sz="2400" b="1" i="1" spc="300" dirty="0" smtClean="0">
                <a:solidFill>
                  <a:srgbClr val="00B050"/>
                </a:solidFill>
                <a:latin typeface="Eras Light ITC" panose="020B0402030504020804" pitchFamily="34" charset="0"/>
              </a:rPr>
              <a:t>manipulation</a:t>
            </a:r>
            <a:r>
              <a:rPr lang="en-US" sz="2400" spc="300" dirty="0">
                <a:solidFill>
                  <a:srgbClr val="0070C0"/>
                </a:solidFill>
                <a:latin typeface="Eras Light ITC" panose="020B0402030504020804" pitchFamily="34" charset="0"/>
              </a:rPr>
              <a:t>, </a:t>
            </a:r>
            <a:r>
              <a:rPr lang="en-US" sz="2400" b="1" i="1" spc="300" dirty="0">
                <a:solidFill>
                  <a:srgbClr val="00B050"/>
                </a:solidFill>
                <a:latin typeface="Eras Light ITC" panose="020B0402030504020804" pitchFamily="34" charset="0"/>
              </a:rPr>
              <a:t>measurement</a:t>
            </a:r>
            <a:r>
              <a:rPr lang="en-US" sz="2400" spc="300" dirty="0">
                <a:solidFill>
                  <a:srgbClr val="0070C0"/>
                </a:solidFill>
                <a:latin typeface="Eras Light ITC" panose="020B0402030504020804" pitchFamily="34" charset="0"/>
              </a:rPr>
              <a:t>, </a:t>
            </a:r>
            <a:r>
              <a:rPr lang="en-US" sz="2400" b="1" i="1" spc="300" dirty="0">
                <a:solidFill>
                  <a:srgbClr val="00B050"/>
                </a:solidFill>
                <a:latin typeface="Eras Light ITC" panose="020B0402030504020804" pitchFamily="34" charset="0"/>
              </a:rPr>
              <a:t>comparison</a:t>
            </a:r>
            <a:r>
              <a:rPr lang="en-US" sz="2400" spc="300" dirty="0">
                <a:solidFill>
                  <a:srgbClr val="0070C0"/>
                </a:solidFill>
                <a:latin typeface="Eras Light ITC" panose="020B0402030504020804" pitchFamily="34" charset="0"/>
              </a:rPr>
              <a:t>, and </a:t>
            </a:r>
            <a:r>
              <a:rPr lang="en-US" sz="2400" b="1" i="1" spc="300" dirty="0">
                <a:solidFill>
                  <a:srgbClr val="00B050"/>
                </a:solidFill>
                <a:latin typeface="Eras Light ITC" panose="020B0402030504020804" pitchFamily="34" charset="0"/>
              </a:rPr>
              <a:t>control</a:t>
            </a:r>
            <a:r>
              <a:rPr lang="en-US" sz="2400" spc="300" dirty="0">
                <a:solidFill>
                  <a:srgbClr val="0070C0"/>
                </a:solidFill>
                <a:latin typeface="Eras Light ITC" panose="020B0402030504020804" pitchFamily="34" charset="0"/>
              </a:rPr>
              <a:t>. </a:t>
            </a:r>
          </a:p>
          <a:p>
            <a:pPr marL="45720" indent="0" algn="ctr">
              <a:spcBef>
                <a:spcPts val="0"/>
              </a:spcBef>
              <a:buNone/>
            </a:pPr>
            <a:endParaRPr lang="en-US" sz="2400" spc="300" dirty="0" smtClean="0">
              <a:solidFill>
                <a:srgbClr val="0070C0"/>
              </a:solidFill>
              <a:latin typeface="Eras Light ITC" panose="020B0402030504020804" pitchFamily="34" charset="0"/>
            </a:endParaRPr>
          </a:p>
          <a:p>
            <a:pPr marL="45720" indent="0" algn="ctr">
              <a:spcBef>
                <a:spcPts val="0"/>
              </a:spcBef>
              <a:buNone/>
            </a:pPr>
            <a:r>
              <a:rPr lang="en-US" sz="2400" b="1" spc="3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b.</a:t>
            </a:r>
            <a:r>
              <a:rPr lang="en-US" sz="2400" spc="3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	Two </a:t>
            </a:r>
            <a:r>
              <a:rPr lang="en-US" sz="2400" spc="300" dirty="0">
                <a:solidFill>
                  <a:srgbClr val="0070C0"/>
                </a:solidFill>
                <a:latin typeface="Eras Light ITC" panose="020B0402030504020804" pitchFamily="34" charset="0"/>
              </a:rPr>
              <a:t>of these elements, </a:t>
            </a:r>
            <a:r>
              <a:rPr lang="en-US" sz="2400" b="1" i="1" spc="300" dirty="0">
                <a:solidFill>
                  <a:srgbClr val="00B050"/>
                </a:solidFill>
                <a:latin typeface="Eras Light ITC" panose="020B0402030504020804" pitchFamily="34" charset="0"/>
              </a:rPr>
              <a:t>measurement </a:t>
            </a:r>
            <a:r>
              <a:rPr lang="en-US" sz="2400" spc="300" dirty="0">
                <a:solidFill>
                  <a:srgbClr val="0070C0"/>
                </a:solidFill>
                <a:latin typeface="Eras Light ITC" panose="020B0402030504020804" pitchFamily="34" charset="0"/>
              </a:rPr>
              <a:t>and </a:t>
            </a:r>
            <a:r>
              <a:rPr lang="en-US" sz="2400" b="1" i="1" spc="300" dirty="0">
                <a:solidFill>
                  <a:srgbClr val="00B050"/>
                </a:solidFill>
                <a:latin typeface="Eras Light ITC" panose="020B0402030504020804" pitchFamily="34" charset="0"/>
              </a:rPr>
              <a:t>comparison</a:t>
            </a:r>
            <a:r>
              <a:rPr lang="en-US" sz="2400" spc="300" dirty="0">
                <a:solidFill>
                  <a:srgbClr val="0070C0"/>
                </a:solidFill>
                <a:latin typeface="Eras Light ITC" panose="020B0402030504020804" pitchFamily="34" charset="0"/>
              </a:rPr>
              <a:t>, are also </a:t>
            </a:r>
            <a:r>
              <a:rPr lang="en-US" sz="2400" b="1" i="1" spc="300" dirty="0">
                <a:solidFill>
                  <a:srgbClr val="00B050"/>
                </a:solidFill>
                <a:latin typeface="Eras Light ITC" panose="020B0402030504020804" pitchFamily="34" charset="0"/>
              </a:rPr>
              <a:t>components in </a:t>
            </a:r>
            <a:r>
              <a:rPr lang="en-US" sz="2400" spc="300" dirty="0">
                <a:solidFill>
                  <a:srgbClr val="0070C0"/>
                </a:solidFill>
                <a:latin typeface="Eras Light ITC" panose="020B0402030504020804" pitchFamily="34" charset="0"/>
              </a:rPr>
              <a:t>a number of </a:t>
            </a:r>
            <a:r>
              <a:rPr lang="en-US" sz="2400" b="1" i="1" spc="300" dirty="0">
                <a:solidFill>
                  <a:srgbClr val="00B050"/>
                </a:solidFill>
                <a:latin typeface="Eras Light ITC" panose="020B0402030504020804" pitchFamily="34" charset="0"/>
              </a:rPr>
              <a:t>other research strategies</a:t>
            </a:r>
            <a:r>
              <a:rPr lang="en-US" sz="2400" spc="300" dirty="0">
                <a:solidFill>
                  <a:srgbClr val="0070C0"/>
                </a:solidFill>
                <a:latin typeface="Eras Light ITC" panose="020B0402030504020804" pitchFamily="34" charset="0"/>
              </a:rPr>
              <a:t>. </a:t>
            </a:r>
          </a:p>
          <a:p>
            <a:pPr marL="45720" indent="0" algn="ctr">
              <a:spcBef>
                <a:spcPts val="0"/>
              </a:spcBef>
              <a:buNone/>
            </a:pPr>
            <a:endParaRPr lang="en-US" sz="2400" spc="300" dirty="0" smtClean="0">
              <a:solidFill>
                <a:srgbClr val="0070C0"/>
              </a:solidFill>
              <a:latin typeface="Eras Light ITC" panose="020B0402030504020804" pitchFamily="34" charset="0"/>
            </a:endParaRPr>
          </a:p>
          <a:p>
            <a:pPr marL="45720" indent="0" algn="ctr">
              <a:spcBef>
                <a:spcPts val="0"/>
              </a:spcBef>
              <a:buNone/>
            </a:pPr>
            <a:r>
              <a:rPr lang="en-US" sz="2400" b="1" spc="3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c.</a:t>
            </a:r>
            <a:r>
              <a:rPr lang="en-US" sz="2400" spc="3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	The </a:t>
            </a:r>
            <a:r>
              <a:rPr lang="en-US" sz="2400" spc="300" dirty="0">
                <a:solidFill>
                  <a:srgbClr val="0070C0"/>
                </a:solidFill>
                <a:latin typeface="Eras Light ITC" panose="020B0402030504020804" pitchFamily="34" charset="0"/>
              </a:rPr>
              <a:t>two elements that are </a:t>
            </a:r>
            <a:r>
              <a:rPr lang="en-US" sz="2400" b="1" i="1" spc="300" dirty="0">
                <a:solidFill>
                  <a:srgbClr val="00B050"/>
                </a:solidFill>
                <a:latin typeface="Eras Light ITC" panose="020B0402030504020804" pitchFamily="34" charset="0"/>
              </a:rPr>
              <a:t>unique to experiments </a:t>
            </a:r>
            <a:r>
              <a:rPr lang="en-US" sz="2400" spc="300" dirty="0">
                <a:solidFill>
                  <a:srgbClr val="0070C0"/>
                </a:solidFill>
                <a:latin typeface="Eras Light ITC" panose="020B0402030504020804" pitchFamily="34" charset="0"/>
              </a:rPr>
              <a:t>and distinguish experimental research from other strategies are </a:t>
            </a:r>
            <a:r>
              <a:rPr lang="en-US" sz="2400" b="1" i="1" spc="300" dirty="0">
                <a:solidFill>
                  <a:srgbClr val="00B050"/>
                </a:solidFill>
                <a:latin typeface="Eras Light ITC" panose="020B0402030504020804" pitchFamily="34" charset="0"/>
              </a:rPr>
              <a:t>manipulation</a:t>
            </a:r>
            <a:r>
              <a:rPr lang="en-US" sz="2400" spc="300" dirty="0">
                <a:solidFill>
                  <a:srgbClr val="0070C0"/>
                </a:solidFill>
                <a:latin typeface="Eras Light ITC" panose="020B0402030504020804" pitchFamily="34" charset="0"/>
              </a:rPr>
              <a:t> of one variable and </a:t>
            </a:r>
            <a:r>
              <a:rPr lang="en-US" sz="2400" b="1" i="1" spc="300" dirty="0">
                <a:solidFill>
                  <a:srgbClr val="00B050"/>
                </a:solidFill>
                <a:latin typeface="Eras Light ITC" panose="020B0402030504020804" pitchFamily="34" charset="0"/>
              </a:rPr>
              <a:t>control</a:t>
            </a:r>
            <a:r>
              <a:rPr lang="en-US" sz="2400" spc="300" dirty="0">
                <a:solidFill>
                  <a:srgbClr val="0070C0"/>
                </a:solidFill>
                <a:latin typeface="Eras Light ITC" panose="020B0402030504020804" pitchFamily="34" charset="0"/>
              </a:rPr>
              <a:t> of other, extraneous variables.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168983" y="572700"/>
            <a:ext cx="9818244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Eras Light ITC" panose="020B0402030504020804" pitchFamily="34" charset="0"/>
              </a:rPr>
              <a:t>Distinguishing elements of </a:t>
            </a:r>
            <a:r>
              <a:rPr lang="en-US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Eras Light ITC" panose="020B0402030504020804" pitchFamily="34" charset="0"/>
              </a:rPr>
              <a:t>an experiment</a:t>
            </a:r>
            <a:endParaRPr lang="id-ID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Eras Light ITC" panose="020B04020305040208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625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140351" y="1712782"/>
            <a:ext cx="987552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40351" y="821994"/>
            <a:ext cx="987552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Title 1"/>
          <p:cNvSpPr txBox="1">
            <a:spLocks/>
          </p:cNvSpPr>
          <p:nvPr/>
        </p:nvSpPr>
        <p:spPr>
          <a:xfrm>
            <a:off x="1409350" y="642188"/>
            <a:ext cx="9337509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Eras Light ITC" panose="020B0402030504020804" pitchFamily="34" charset="0"/>
              </a:rPr>
              <a:t>Manipulation</a:t>
            </a:r>
            <a:endParaRPr lang="id-ID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Eras Light ITC" panose="020B04020305040208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9603" y="1998548"/>
            <a:ext cx="10837001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 algn="ctr">
              <a:spcBef>
                <a:spcPts val="0"/>
              </a:spcBef>
              <a:buNone/>
            </a:pPr>
            <a:r>
              <a:rPr lang="en-US" sz="2200" spc="300" dirty="0">
                <a:solidFill>
                  <a:srgbClr val="0070C0"/>
                </a:solidFill>
                <a:latin typeface="Eras Light ITC" panose="020B0402030504020804" pitchFamily="34" charset="0"/>
              </a:rPr>
              <a:t>In an experiment, </a:t>
            </a:r>
            <a:r>
              <a:rPr lang="en-US" sz="2200" b="1" spc="3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MANIPULATION </a:t>
            </a:r>
            <a:r>
              <a:rPr lang="en-US" sz="2200" spc="3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consists </a:t>
            </a:r>
            <a:r>
              <a:rPr lang="en-US" sz="2200" spc="300" dirty="0">
                <a:solidFill>
                  <a:srgbClr val="0070C0"/>
                </a:solidFill>
                <a:latin typeface="Eras Light ITC" panose="020B0402030504020804" pitchFamily="34" charset="0"/>
              </a:rPr>
              <a:t>of </a:t>
            </a:r>
            <a:r>
              <a:rPr lang="en-US" sz="2200" b="1" i="1" spc="300" dirty="0">
                <a:solidFill>
                  <a:srgbClr val="00B050"/>
                </a:solidFill>
                <a:latin typeface="Eras Light ITC" panose="020B0402030504020804" pitchFamily="34" charset="0"/>
              </a:rPr>
              <a:t>identifying</a:t>
            </a:r>
            <a:r>
              <a:rPr lang="en-US" sz="2200" spc="300" dirty="0">
                <a:solidFill>
                  <a:srgbClr val="0070C0"/>
                </a:solidFill>
                <a:latin typeface="Eras Light ITC" panose="020B0402030504020804" pitchFamily="34" charset="0"/>
              </a:rPr>
              <a:t> the </a:t>
            </a:r>
            <a:r>
              <a:rPr lang="en-US" sz="2200" spc="3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specific </a:t>
            </a:r>
            <a:r>
              <a:rPr lang="en-US" sz="2200" spc="300" dirty="0">
                <a:solidFill>
                  <a:srgbClr val="0070C0"/>
                </a:solidFill>
                <a:latin typeface="Eras Light ITC" panose="020B0402030504020804" pitchFamily="34" charset="0"/>
              </a:rPr>
              <a:t>values of the independent variable to be examined and </a:t>
            </a:r>
            <a:r>
              <a:rPr lang="en-US" sz="2200" b="1" i="1" spc="300" dirty="0">
                <a:solidFill>
                  <a:srgbClr val="00B050"/>
                </a:solidFill>
                <a:latin typeface="Eras Light ITC" panose="020B0402030504020804" pitchFamily="34" charset="0"/>
              </a:rPr>
              <a:t>then creating </a:t>
            </a:r>
            <a:r>
              <a:rPr lang="en-US" sz="2200" spc="300" dirty="0">
                <a:solidFill>
                  <a:srgbClr val="0070C0"/>
                </a:solidFill>
                <a:latin typeface="Eras Light ITC" panose="020B0402030504020804" pitchFamily="34" charset="0"/>
              </a:rPr>
              <a:t>a set of treatment conditions corresponding to the set of </a:t>
            </a:r>
            <a:r>
              <a:rPr lang="en-US" sz="2200" spc="3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identified </a:t>
            </a:r>
            <a:r>
              <a:rPr lang="en-US" sz="2200" spc="300" dirty="0">
                <a:solidFill>
                  <a:srgbClr val="0070C0"/>
                </a:solidFill>
                <a:latin typeface="Eras Light ITC" panose="020B0402030504020804" pitchFamily="34" charset="0"/>
              </a:rPr>
              <a:t>values</a:t>
            </a:r>
          </a:p>
          <a:p>
            <a:pPr marL="45720" indent="0">
              <a:spcBef>
                <a:spcPts val="0"/>
              </a:spcBef>
              <a:buNone/>
            </a:pPr>
            <a:endParaRPr lang="en-US" sz="2200" dirty="0" smtClean="0">
              <a:solidFill>
                <a:srgbClr val="0070C0"/>
              </a:solidFill>
              <a:latin typeface="Eras Light ITC" panose="020B0402030504020804" pitchFamily="34" charset="0"/>
            </a:endParaRPr>
          </a:p>
          <a:p>
            <a:pPr marL="45720" indent="0">
              <a:spcBef>
                <a:spcPts val="0"/>
              </a:spcBef>
              <a:buNone/>
            </a:pPr>
            <a:r>
              <a:rPr lang="en-US" sz="2200" b="1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a.	Manipulation </a:t>
            </a:r>
            <a:r>
              <a:rPr lang="en-US" sz="2200" b="1" dirty="0">
                <a:solidFill>
                  <a:srgbClr val="0070C0"/>
                </a:solidFill>
                <a:latin typeface="Eras Light ITC" panose="020B0402030504020804" pitchFamily="34" charset="0"/>
              </a:rPr>
              <a:t>and the </a:t>
            </a:r>
            <a:r>
              <a:rPr lang="en-US" sz="2200" b="1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Directionality Problem</a:t>
            </a:r>
            <a:endParaRPr lang="en-US" sz="2200" b="1" dirty="0">
              <a:solidFill>
                <a:srgbClr val="0070C0"/>
              </a:solidFill>
              <a:latin typeface="Eras Light ITC" panose="020B0402030504020804" pitchFamily="34" charset="0"/>
            </a:endParaRPr>
          </a:p>
          <a:p>
            <a:pPr marL="45720" indent="0">
              <a:spcBef>
                <a:spcPts val="0"/>
              </a:spcBef>
              <a:buNone/>
            </a:pPr>
            <a:r>
              <a:rPr lang="en-US" sz="2200" dirty="0">
                <a:solidFill>
                  <a:srgbClr val="0070C0"/>
                </a:solidFill>
                <a:latin typeface="Eras Light ITC" panose="020B0402030504020804" pitchFamily="34" charset="0"/>
              </a:rPr>
              <a:t>	</a:t>
            </a:r>
            <a:r>
              <a:rPr lang="en-US" sz="22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	</a:t>
            </a:r>
            <a:r>
              <a:rPr lang="en-US" sz="2200" b="1" i="1" dirty="0" smtClean="0">
                <a:solidFill>
                  <a:srgbClr val="00B050"/>
                </a:solidFill>
                <a:latin typeface="Eras Light ITC" panose="020B0402030504020804" pitchFamily="34" charset="0"/>
              </a:rPr>
              <a:t>The </a:t>
            </a:r>
            <a:r>
              <a:rPr lang="en-US" sz="2200" b="1" i="1" dirty="0">
                <a:solidFill>
                  <a:srgbClr val="00B050"/>
                </a:solidFill>
                <a:latin typeface="Eras Light ITC" panose="020B0402030504020804" pitchFamily="34" charset="0"/>
              </a:rPr>
              <a:t>primary purpose </a:t>
            </a:r>
            <a:r>
              <a:rPr lang="en-US" sz="2200" dirty="0">
                <a:solidFill>
                  <a:srgbClr val="0070C0"/>
                </a:solidFill>
                <a:latin typeface="Eras Light ITC" panose="020B0402030504020804" pitchFamily="34" charset="0"/>
              </a:rPr>
              <a:t>of manipulation is to allow researchers to determine the </a:t>
            </a:r>
            <a:r>
              <a:rPr lang="en-US" sz="22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	direction of </a:t>
            </a:r>
            <a:r>
              <a:rPr lang="en-US" sz="2200" dirty="0">
                <a:solidFill>
                  <a:srgbClr val="0070C0"/>
                </a:solidFill>
                <a:latin typeface="Eras Light ITC" panose="020B0402030504020804" pitchFamily="34" charset="0"/>
              </a:rPr>
              <a:t>a relationship.</a:t>
            </a:r>
          </a:p>
          <a:p>
            <a:pPr marL="45720" indent="0">
              <a:spcBef>
                <a:spcPts val="0"/>
              </a:spcBef>
              <a:buNone/>
            </a:pPr>
            <a:r>
              <a:rPr lang="en-US" sz="2200" dirty="0">
                <a:solidFill>
                  <a:srgbClr val="0070C0"/>
                </a:solidFill>
                <a:latin typeface="Eras Light ITC" panose="020B0402030504020804" pitchFamily="34" charset="0"/>
              </a:rPr>
              <a:t>	</a:t>
            </a:r>
            <a:r>
              <a:rPr lang="en-US" sz="22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	</a:t>
            </a:r>
            <a:r>
              <a:rPr lang="en-US" sz="2200" b="1" i="1" dirty="0" smtClean="0">
                <a:solidFill>
                  <a:srgbClr val="FF0000"/>
                </a:solidFill>
                <a:latin typeface="Eras Light ITC" panose="020B0402030504020804" pitchFamily="34" charset="0"/>
              </a:rPr>
              <a:t>A </a:t>
            </a:r>
            <a:r>
              <a:rPr lang="en-US" sz="2200" b="1" i="1" dirty="0">
                <a:solidFill>
                  <a:srgbClr val="FF0000"/>
                </a:solidFill>
                <a:latin typeface="Eras Light ITC" panose="020B0402030504020804" pitchFamily="34" charset="0"/>
              </a:rPr>
              <a:t>relationship exists does not explain </a:t>
            </a:r>
            <a:r>
              <a:rPr lang="en-US" sz="2200" dirty="0">
                <a:solidFill>
                  <a:srgbClr val="0070C0"/>
                </a:solidFill>
                <a:latin typeface="Eras Light ITC" panose="020B0402030504020804" pitchFamily="34" charset="0"/>
              </a:rPr>
              <a:t>the relationship and certainly does not identify </a:t>
            </a:r>
            <a:r>
              <a:rPr lang="en-US" sz="22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	the direction </a:t>
            </a:r>
            <a:r>
              <a:rPr lang="en-US" sz="2200" dirty="0">
                <a:solidFill>
                  <a:srgbClr val="0070C0"/>
                </a:solidFill>
                <a:latin typeface="Eras Light ITC" panose="020B0402030504020804" pitchFamily="34" charset="0"/>
              </a:rPr>
              <a:t>of the relationship. </a:t>
            </a:r>
          </a:p>
          <a:p>
            <a:pPr marL="45720" indent="0">
              <a:spcBef>
                <a:spcPts val="0"/>
              </a:spcBef>
              <a:buNone/>
            </a:pPr>
            <a:r>
              <a:rPr lang="en-US" sz="2200" dirty="0">
                <a:solidFill>
                  <a:srgbClr val="0070C0"/>
                </a:solidFill>
                <a:latin typeface="Eras Light ITC" panose="020B0402030504020804" pitchFamily="34" charset="0"/>
              </a:rPr>
              <a:t>	</a:t>
            </a:r>
            <a:r>
              <a:rPr lang="en-US" sz="22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	One </a:t>
            </a:r>
            <a:r>
              <a:rPr lang="en-US" sz="2200" b="1" i="1" dirty="0">
                <a:solidFill>
                  <a:srgbClr val="00B050"/>
                </a:solidFill>
                <a:latin typeface="Eras Light ITC" panose="020B0402030504020804" pitchFamily="34" charset="0"/>
              </a:rPr>
              <a:t>technique for determining the direction of a relationship </a:t>
            </a:r>
            <a:r>
              <a:rPr lang="en-US" sz="2200" dirty="0">
                <a:solidFill>
                  <a:srgbClr val="0070C0"/>
                </a:solidFill>
                <a:latin typeface="Eras Light ITC" panose="020B0402030504020804" pitchFamily="34" charset="0"/>
              </a:rPr>
              <a:t>is to manipulate one </a:t>
            </a:r>
            <a:r>
              <a:rPr lang="en-US" sz="22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	of the </a:t>
            </a:r>
            <a:r>
              <a:rPr lang="en-US" sz="2200" dirty="0">
                <a:solidFill>
                  <a:srgbClr val="0070C0"/>
                </a:solidFill>
                <a:latin typeface="Eras Light ITC" panose="020B0402030504020804" pitchFamily="34" charset="0"/>
              </a:rPr>
              <a:t>variables (cause it to increase and decrease) and watch the second variable to </a:t>
            </a:r>
            <a:r>
              <a:rPr lang="en-US" sz="22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	determine </a:t>
            </a:r>
            <a:r>
              <a:rPr lang="en-US" sz="2200" dirty="0">
                <a:solidFill>
                  <a:srgbClr val="0070C0"/>
                </a:solidFill>
                <a:latin typeface="Eras Light ITC" panose="020B0402030504020804" pitchFamily="34" charset="0"/>
              </a:rPr>
              <a:t>whether it is affected by the manipulation.</a:t>
            </a:r>
          </a:p>
        </p:txBody>
      </p:sp>
    </p:spTree>
    <p:extLst>
      <p:ext uri="{BB962C8B-B14F-4D97-AF65-F5344CB8AC3E}">
        <p14:creationId xmlns:p14="http://schemas.microsoft.com/office/powerpoint/2010/main" val="992926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140351" y="1712782"/>
            <a:ext cx="987552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40351" y="821994"/>
            <a:ext cx="987552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Title 1"/>
          <p:cNvSpPr txBox="1">
            <a:spLocks/>
          </p:cNvSpPr>
          <p:nvPr/>
        </p:nvSpPr>
        <p:spPr>
          <a:xfrm>
            <a:off x="1409350" y="642188"/>
            <a:ext cx="9337509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Eras Light ITC" panose="020B0402030504020804" pitchFamily="34" charset="0"/>
              </a:rPr>
              <a:t>Manipulation (2)</a:t>
            </a:r>
            <a:endParaRPr lang="id-ID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Eras Light ITC" panose="020B04020305040208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9603" y="1998548"/>
            <a:ext cx="10837001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>
              <a:spcBef>
                <a:spcPts val="0"/>
              </a:spcBef>
              <a:buNone/>
            </a:pPr>
            <a:r>
              <a:rPr lang="en-US" sz="2200" b="1" dirty="0">
                <a:solidFill>
                  <a:srgbClr val="0070C0"/>
                </a:solidFill>
                <a:latin typeface="Eras Light ITC" panose="020B0402030504020804" pitchFamily="34" charset="0"/>
              </a:rPr>
              <a:t>b.</a:t>
            </a:r>
            <a:r>
              <a:rPr lang="en-US" sz="2200" dirty="0">
                <a:solidFill>
                  <a:srgbClr val="0070C0"/>
                </a:solidFill>
                <a:latin typeface="Eras Light ITC" panose="020B0402030504020804" pitchFamily="34" charset="0"/>
              </a:rPr>
              <a:t> </a:t>
            </a:r>
            <a:r>
              <a:rPr lang="en-US" sz="22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	</a:t>
            </a:r>
            <a:r>
              <a:rPr lang="en-US" sz="2200" b="1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Manipulation </a:t>
            </a:r>
            <a:r>
              <a:rPr lang="en-US" sz="2200" b="1" dirty="0">
                <a:solidFill>
                  <a:srgbClr val="0070C0"/>
                </a:solidFill>
                <a:latin typeface="Eras Light ITC" panose="020B0402030504020804" pitchFamily="34" charset="0"/>
              </a:rPr>
              <a:t>and the </a:t>
            </a:r>
            <a:r>
              <a:rPr lang="en-US" sz="2200" b="1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Third-variable Problem</a:t>
            </a:r>
            <a:endParaRPr lang="en-US" sz="2200" b="1" dirty="0">
              <a:solidFill>
                <a:srgbClr val="0070C0"/>
              </a:solidFill>
              <a:latin typeface="Eras Light ITC" panose="020B0402030504020804" pitchFamily="34" charset="0"/>
            </a:endParaRPr>
          </a:p>
          <a:p>
            <a:pPr marL="45720" indent="0">
              <a:spcBef>
                <a:spcPts val="0"/>
              </a:spcBef>
              <a:buNone/>
            </a:pPr>
            <a:r>
              <a:rPr lang="en-US" sz="2200" dirty="0">
                <a:solidFill>
                  <a:srgbClr val="0070C0"/>
                </a:solidFill>
                <a:latin typeface="Eras Light ITC" panose="020B0402030504020804" pitchFamily="34" charset="0"/>
              </a:rPr>
              <a:t>	</a:t>
            </a:r>
            <a:r>
              <a:rPr lang="en-US" sz="22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	</a:t>
            </a:r>
            <a:r>
              <a:rPr lang="en-US" sz="2200" b="1" i="1" dirty="0" smtClean="0">
                <a:solidFill>
                  <a:srgbClr val="00B050"/>
                </a:solidFill>
                <a:latin typeface="Eras Light ITC" panose="020B0402030504020804" pitchFamily="34" charset="0"/>
              </a:rPr>
              <a:t>The </a:t>
            </a:r>
            <a:r>
              <a:rPr lang="en-US" sz="2200" b="1" i="1" dirty="0">
                <a:solidFill>
                  <a:srgbClr val="00B050"/>
                </a:solidFill>
                <a:latin typeface="Eras Light ITC" panose="020B0402030504020804" pitchFamily="34" charset="0"/>
              </a:rPr>
              <a:t>existence of a relationship </a:t>
            </a:r>
            <a:r>
              <a:rPr lang="en-US" sz="2200" dirty="0">
                <a:solidFill>
                  <a:srgbClr val="0070C0"/>
                </a:solidFill>
                <a:latin typeface="Eras Light ITC" panose="020B0402030504020804" pitchFamily="34" charset="0"/>
              </a:rPr>
              <a:t>does not necessarily mean that there is a direct </a:t>
            </a:r>
            <a:r>
              <a:rPr lang="en-US" sz="22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	connection </a:t>
            </a:r>
            <a:r>
              <a:rPr lang="en-US" sz="2200" dirty="0">
                <a:solidFill>
                  <a:srgbClr val="0070C0"/>
                </a:solidFill>
                <a:latin typeface="Eras Light ITC" panose="020B0402030504020804" pitchFamily="34" charset="0"/>
              </a:rPr>
              <a:t>between the two variables. </a:t>
            </a:r>
          </a:p>
          <a:p>
            <a:pPr marL="45720" indent="0">
              <a:spcBef>
                <a:spcPts val="0"/>
              </a:spcBef>
              <a:buNone/>
            </a:pPr>
            <a:r>
              <a:rPr lang="en-US" sz="2200" dirty="0">
                <a:solidFill>
                  <a:srgbClr val="0070C0"/>
                </a:solidFill>
                <a:latin typeface="Eras Light ITC" panose="020B0402030504020804" pitchFamily="34" charset="0"/>
              </a:rPr>
              <a:t>	</a:t>
            </a:r>
            <a:r>
              <a:rPr lang="en-US" sz="22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	It </a:t>
            </a:r>
            <a:r>
              <a:rPr lang="en-US" sz="2200" dirty="0">
                <a:solidFill>
                  <a:srgbClr val="0070C0"/>
                </a:solidFill>
                <a:latin typeface="Eras Light ITC" panose="020B0402030504020804" pitchFamily="34" charset="0"/>
              </a:rPr>
              <a:t>is possible that a third, </a:t>
            </a:r>
            <a:r>
              <a:rPr lang="en-US" sz="2200" b="1" i="1" dirty="0">
                <a:solidFill>
                  <a:srgbClr val="00B050"/>
                </a:solidFill>
                <a:latin typeface="Eras Light ITC" panose="020B0402030504020804" pitchFamily="34" charset="0"/>
              </a:rPr>
              <a:t>outside variable is responsible for the apparent relationship</a:t>
            </a:r>
            <a:r>
              <a:rPr lang="en-US" sz="2200" dirty="0">
                <a:solidFill>
                  <a:srgbClr val="0070C0"/>
                </a:solidFill>
                <a:latin typeface="Eras Light ITC" panose="020B0402030504020804" pitchFamily="34" charset="0"/>
              </a:rPr>
              <a:t>.</a:t>
            </a:r>
          </a:p>
          <a:p>
            <a:pPr marL="45720" indent="0">
              <a:spcBef>
                <a:spcPts val="0"/>
              </a:spcBef>
              <a:buNone/>
            </a:pPr>
            <a:r>
              <a:rPr lang="en-US" sz="2200" dirty="0">
                <a:solidFill>
                  <a:srgbClr val="0070C0"/>
                </a:solidFill>
                <a:latin typeface="Eras Light ITC" panose="020B0402030504020804" pitchFamily="34" charset="0"/>
              </a:rPr>
              <a:t>	</a:t>
            </a:r>
            <a:r>
              <a:rPr lang="en-US" sz="22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In </a:t>
            </a:r>
            <a:r>
              <a:rPr lang="en-US" sz="2200" dirty="0">
                <a:solidFill>
                  <a:srgbClr val="0070C0"/>
                </a:solidFill>
                <a:latin typeface="Eras Light ITC" panose="020B0402030504020804" pitchFamily="34" charset="0"/>
              </a:rPr>
              <a:t>an experiment, the </a:t>
            </a:r>
            <a:r>
              <a:rPr lang="en-US" sz="2200" b="1" i="1" dirty="0">
                <a:solidFill>
                  <a:srgbClr val="00B050"/>
                </a:solidFill>
                <a:latin typeface="Eras Light ITC" panose="020B0402030504020804" pitchFamily="34" charset="0"/>
              </a:rPr>
              <a:t>researcher is responsible for causing the independent</a:t>
            </a:r>
          </a:p>
          <a:p>
            <a:pPr marL="45720" indent="0">
              <a:spcBef>
                <a:spcPts val="0"/>
              </a:spcBef>
              <a:buNone/>
            </a:pPr>
            <a:r>
              <a:rPr lang="en-US" sz="2200" b="1" i="1" dirty="0" smtClean="0">
                <a:solidFill>
                  <a:srgbClr val="00B050"/>
                </a:solidFill>
                <a:latin typeface="Eras Light ITC" panose="020B0402030504020804" pitchFamily="34" charset="0"/>
              </a:rPr>
              <a:t>	variable </a:t>
            </a:r>
            <a:r>
              <a:rPr lang="en-US" sz="2200" b="1" i="1" dirty="0">
                <a:solidFill>
                  <a:srgbClr val="00B050"/>
                </a:solidFill>
                <a:latin typeface="Eras Light ITC" panose="020B0402030504020804" pitchFamily="34" charset="0"/>
              </a:rPr>
              <a:t>to change by direct manipulation</a:t>
            </a:r>
            <a:r>
              <a:rPr lang="en-US" sz="2200" dirty="0">
                <a:solidFill>
                  <a:srgbClr val="0070C0"/>
                </a:solidFill>
                <a:latin typeface="Eras Light ITC" panose="020B0402030504020804" pitchFamily="34" charset="0"/>
              </a:rPr>
              <a:t>. In this way, the researcher can</a:t>
            </a:r>
          </a:p>
          <a:p>
            <a:pPr marL="45720" indent="0">
              <a:spcBef>
                <a:spcPts val="0"/>
              </a:spcBef>
              <a:buNone/>
            </a:pPr>
            <a:r>
              <a:rPr lang="en-US" sz="22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	be </a:t>
            </a:r>
            <a:r>
              <a:rPr lang="en-US" sz="2200" dirty="0">
                <a:solidFill>
                  <a:srgbClr val="0070C0"/>
                </a:solidFill>
                <a:latin typeface="Eras Light ITC" panose="020B0402030504020804" pitchFamily="34" charset="0"/>
              </a:rPr>
              <a:t>confident that changes in the independent variable are not being caused by some </a:t>
            </a:r>
            <a:r>
              <a:rPr lang="en-US" sz="22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	outside </a:t>
            </a:r>
            <a:r>
              <a:rPr lang="en-US" sz="2200" dirty="0">
                <a:solidFill>
                  <a:srgbClr val="0070C0"/>
                </a:solidFill>
                <a:latin typeface="Eras Light ITC" panose="020B0402030504020804" pitchFamily="34" charset="0"/>
              </a:rPr>
              <a:t>variable (a third variable) that could influence the outcome of the study. </a:t>
            </a:r>
          </a:p>
          <a:p>
            <a:pPr marL="45720" indent="0">
              <a:spcBef>
                <a:spcPts val="0"/>
              </a:spcBef>
              <a:buNone/>
            </a:pPr>
            <a:r>
              <a:rPr lang="en-US" sz="2200" dirty="0">
                <a:solidFill>
                  <a:srgbClr val="0070C0"/>
                </a:solidFill>
                <a:latin typeface="Eras Light ITC" panose="020B0402030504020804" pitchFamily="34" charset="0"/>
              </a:rPr>
              <a:t>	</a:t>
            </a:r>
            <a:r>
              <a:rPr lang="en-US" sz="22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	Thus</a:t>
            </a:r>
            <a:r>
              <a:rPr lang="en-US" sz="2200" dirty="0">
                <a:solidFill>
                  <a:srgbClr val="0070C0"/>
                </a:solidFill>
                <a:latin typeface="Eras Light ITC" panose="020B0402030504020804" pitchFamily="34" charset="0"/>
              </a:rPr>
              <a:t>, the </a:t>
            </a:r>
            <a:r>
              <a:rPr lang="en-US" sz="2200" b="1" i="1" dirty="0">
                <a:solidFill>
                  <a:srgbClr val="00B050"/>
                </a:solidFill>
                <a:latin typeface="Eras Light ITC" panose="020B0402030504020804" pitchFamily="34" charset="0"/>
              </a:rPr>
              <a:t>act of manipulation helps eliminate one aspect of the third variable</a:t>
            </a:r>
          </a:p>
          <a:p>
            <a:pPr marL="45720" indent="0">
              <a:spcBef>
                <a:spcPts val="0"/>
              </a:spcBef>
              <a:buNone/>
            </a:pPr>
            <a:r>
              <a:rPr lang="en-US" sz="2200" b="1" i="1" dirty="0" smtClean="0">
                <a:solidFill>
                  <a:srgbClr val="00B050"/>
                </a:solidFill>
                <a:latin typeface="Eras Light ITC" panose="020B0402030504020804" pitchFamily="34" charset="0"/>
              </a:rPr>
              <a:t>	problem </a:t>
            </a:r>
            <a:r>
              <a:rPr lang="en-US" sz="2200" dirty="0">
                <a:solidFill>
                  <a:srgbClr val="0070C0"/>
                </a:solidFill>
                <a:latin typeface="Eras Light ITC" panose="020B0402030504020804" pitchFamily="34" charset="0"/>
              </a:rPr>
              <a:t>in an experiment.</a:t>
            </a:r>
          </a:p>
        </p:txBody>
      </p:sp>
    </p:spTree>
    <p:extLst>
      <p:ext uri="{BB962C8B-B14F-4D97-AF65-F5344CB8AC3E}">
        <p14:creationId xmlns:p14="http://schemas.microsoft.com/office/powerpoint/2010/main" val="1392621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theme/theme1.xml><?xml version="1.0" encoding="utf-8"?>
<a:theme xmlns:a="http://schemas.openxmlformats.org/drawingml/2006/main" name="Basis">
  <a:themeElements>
    <a:clrScheme name="Basi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2996</TotalTime>
  <Words>378</Words>
  <Application>Microsoft Office PowerPoint</Application>
  <PresentationFormat>Widescreen</PresentationFormat>
  <Paragraphs>120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Calibri</vt:lpstr>
      <vt:lpstr>Eras Light ITC</vt:lpstr>
      <vt:lpstr>Corbel</vt:lpstr>
      <vt:lpstr>Basis</vt:lpstr>
      <vt:lpstr>RESEARCH METHODS FOR THE BEHAVIORAL SCIENCES </vt:lpstr>
      <vt:lpstr>CHAPTER 9</vt:lpstr>
      <vt:lpstr>Terminology for the  Experimental Research Strategy</vt:lpstr>
      <vt:lpstr>Terminology for the  Experimental Research Strategy (2)</vt:lpstr>
      <vt:lpstr>Basic Component of an Experimental Research Study</vt:lpstr>
      <vt:lpstr>Basic Component of an Experimental Research Study (2)</vt:lpstr>
      <vt:lpstr>PowerPoint Presentation</vt:lpstr>
      <vt:lpstr>PowerPoint Presentation</vt:lpstr>
      <vt:lpstr>PowerPoint Presentation</vt:lpstr>
      <vt:lpstr>Control</vt:lpstr>
      <vt:lpstr>Confounding Variables vs Extraneous Variables</vt:lpstr>
      <vt:lpstr>Confounding Variables vs Extraneous Variables (2)</vt:lpstr>
      <vt:lpstr>Control Groups</vt:lpstr>
      <vt:lpstr>Manipulation Checks</vt:lpstr>
      <vt:lpstr>Increasing External Validity :  Simulation and Field Studies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Marshell Adi Putra</dc:creator>
  <cp:lastModifiedBy>SONY</cp:lastModifiedBy>
  <cp:revision>258</cp:revision>
  <dcterms:created xsi:type="dcterms:W3CDTF">2013-07-24T14:55:18Z</dcterms:created>
  <dcterms:modified xsi:type="dcterms:W3CDTF">2014-07-16T08:48:55Z</dcterms:modified>
</cp:coreProperties>
</file>